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5.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9.xml" ContentType="application/vnd.openxmlformats-officedocument.presentationml.notesSlid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0.xml" ContentType="application/vnd.openxmlformats-officedocument.presentationml.notesSlid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1.xml" ContentType="application/vnd.openxmlformats-officedocument.presentationml.notesSlid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42.xml" ContentType="application/vnd.openxmlformats-officedocument.presentationml.notesSlide+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43.xml" ContentType="application/vnd.openxmlformats-officedocument.presentationml.notesSlid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44.xml" ContentType="application/vnd.openxmlformats-officedocument.presentationml.notesSlid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13.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14.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rts/chart15.xml" ContentType="application/vnd.openxmlformats-officedocument.drawingml.chart+xml"/>
  <Override PartName="/ppt/theme/themeOverride4.xml" ContentType="application/vnd.openxmlformats-officedocument.themeOverride+xml"/>
  <Override PartName="/ppt/notesSlides/notesSlide53.xml" ContentType="application/vnd.openxmlformats-officedocument.presentationml.notesSlide+xml"/>
  <Override PartName="/ppt/charts/chart16.xml" ContentType="application/vnd.openxmlformats-officedocument.drawingml.chart+xml"/>
  <Override PartName="/ppt/theme/themeOverride5.xml" ContentType="application/vnd.openxmlformats-officedocument.themeOverride+xml"/>
  <Override PartName="/ppt/notesSlides/notesSlide54.xml" ContentType="application/vnd.openxmlformats-officedocument.presentationml.notesSlide+xml"/>
  <Override PartName="/ppt/charts/chart17.xml" ContentType="application/vnd.openxmlformats-officedocument.drawingml.chart+xml"/>
  <Override PartName="/ppt/theme/themeOverride6.xml" ContentType="application/vnd.openxmlformats-officedocument.themeOverride+xml"/>
  <Override PartName="/ppt/notesSlides/notesSlide55.xml" ContentType="application/vnd.openxmlformats-officedocument.presentationml.notesSlide+xml"/>
  <Override PartName="/ppt/charts/chart18.xml" ContentType="application/vnd.openxmlformats-officedocument.drawingml.chart+xml"/>
  <Override PartName="/ppt/theme/themeOverride7.xml" ContentType="application/vnd.openxmlformats-officedocument.themeOverride+xml"/>
  <Override PartName="/ppt/notesSlides/notesSlide56.xml" ContentType="application/vnd.openxmlformats-officedocument.presentationml.notesSlide+xml"/>
  <Override PartName="/ppt/charts/chart19.xml" ContentType="application/vnd.openxmlformats-officedocument.drawingml.chart+xml"/>
  <Override PartName="/ppt/theme/themeOverride8.xml" ContentType="application/vnd.openxmlformats-officedocument.themeOverr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20.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21.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22.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rts/chart23.xml" ContentType="application/vnd.openxmlformats-officedocument.drawingml.chart+xml"/>
  <Override PartName="/ppt/notesSlides/notesSlide62.xml" ContentType="application/vnd.openxmlformats-officedocument.presentationml.notesSlide+xml"/>
  <Override PartName="/ppt/charts/chart24.xml" ContentType="application/vnd.openxmlformats-officedocument.drawingml.chart+xml"/>
  <Override PartName="/ppt/notesSlides/notesSlide63.xml" ContentType="application/vnd.openxmlformats-officedocument.presentationml.notesSlide+xml"/>
  <Override PartName="/ppt/charts/chart25.xml" ContentType="application/vnd.openxmlformats-officedocument.drawingml.chart+xml"/>
  <Override PartName="/ppt/notesSlides/notesSlide64.xml" ContentType="application/vnd.openxmlformats-officedocument.presentationml.notesSlide+xml"/>
  <Override PartName="/ppt/charts/chart26.xml" ContentType="application/vnd.openxmlformats-officedocument.drawingml.chart+xml"/>
  <Override PartName="/ppt/theme/themeOverride9.xml" ContentType="application/vnd.openxmlformats-officedocument.themeOverride+xml"/>
  <Override PartName="/ppt/notesSlides/notesSlide65.xml" ContentType="application/vnd.openxmlformats-officedocument.presentationml.notesSlide+xml"/>
  <Override PartName="/ppt/charts/chart27.xml" ContentType="application/vnd.openxmlformats-officedocument.drawingml.chart+xml"/>
  <Override PartName="/ppt/notesSlides/notesSlide66.xml" ContentType="application/vnd.openxmlformats-officedocument.presentationml.notesSlide+xml"/>
  <Override PartName="/ppt/charts/chart28.xml" ContentType="application/vnd.openxmlformats-officedocument.drawingml.chart+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29.xml" ContentType="application/vnd.openxmlformats-officedocument.drawingml.chart+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charts/chart30.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5" r:id="rId4"/>
  </p:sldMasterIdLst>
  <p:notesMasterIdLst>
    <p:notesMasterId r:id="rId94"/>
  </p:notes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346" r:id="rId38"/>
    <p:sldId id="291" r:id="rId39"/>
    <p:sldId id="292" r:id="rId40"/>
    <p:sldId id="293" r:id="rId41"/>
    <p:sldId id="294" r:id="rId42"/>
    <p:sldId id="347"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45" r:id="rId87"/>
    <p:sldId id="340" r:id="rId88"/>
    <p:sldId id="341" r:id="rId89"/>
    <p:sldId id="342" r:id="rId90"/>
    <p:sldId id="343" r:id="rId91"/>
    <p:sldId id="344" r:id="rId92"/>
    <p:sldId id="348" r:id="rId9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677E6A8E-C9A6-07BD-E1D8-448ECDAFF898}" name="Gallagher, Darby (CDC/GHC/DGHP)" initials="DG" userId="S::zss9@cdc.gov::a845a694-00ae-430c-a73d-6baae6728f31" providerId="AD"/>
  <p188:author id="{7A022CD9-87BE-D8A0-A686-6885FDE2EE81}" name="ANAITE  DIAZ ARTIGA" initials="AD" userId="S::adiaz@uvg.edu.gt::daa04e58-c612-4e8f-a8da-565b85254d0d" providerId="AD"/>
  <p188:author id="{B692A5F4-97DE-BB51-F96B-B9FECA0E4692}" name="Guerra, Marta (CDC/GHC/DGHP)" initials="G("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99"/>
    <a:srgbClr val="F7941D"/>
    <a:srgbClr val="009900"/>
    <a:srgbClr val="0065A4"/>
    <a:srgbClr val="A2D08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117233-2D93-4553-B694-86363D94DF0B}" v="1" dt="2025-03-21T19:14:14.7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58" autoAdjust="0"/>
    <p:restoredTop sz="59732" autoAdjust="0"/>
  </p:normalViewPr>
  <p:slideViewPr>
    <p:cSldViewPr snapToGrid="0">
      <p:cViewPr varScale="1">
        <p:scale>
          <a:sx n="41" d="100"/>
          <a:sy n="41" d="100"/>
        </p:scale>
        <p:origin x="1356" y="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presProps" Target="pres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notesMaster" Target="notesMasters/notesMaster1.xml"/><Relationship Id="rId99" Type="http://schemas.microsoft.com/office/2016/11/relationships/changesInfo" Target="changesInfos/changesInfo1.xml"/><Relationship Id="rId10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tableStyles" Target="tableStyle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FE117233-2D93-4553-B694-86363D94DF0B}"/>
    <pc:docChg chg="modSld">
      <pc:chgData name="Gallagher, Darby (CDC/GHC/DGHP)" userId="a845a694-00ae-430c-a73d-6baae6728f31" providerId="ADAL" clId="{FE117233-2D93-4553-B694-86363D94DF0B}" dt="2025-03-21T19:30:12.739" v="27" actId="1076"/>
      <pc:docMkLst>
        <pc:docMk/>
      </pc:docMkLst>
      <pc:sldChg chg="modNotesTx">
        <pc:chgData name="Gallagher, Darby (CDC/GHC/DGHP)" userId="a845a694-00ae-430c-a73d-6baae6728f31" providerId="ADAL" clId="{FE117233-2D93-4553-B694-86363D94DF0B}" dt="2025-03-19T16:23:23.443" v="0" actId="20577"/>
        <pc:sldMkLst>
          <pc:docMk/>
          <pc:sldMk cId="0" sldId="264"/>
        </pc:sldMkLst>
      </pc:sldChg>
      <pc:sldChg chg="addSp modSp mod">
        <pc:chgData name="Gallagher, Darby (CDC/GHC/DGHP)" userId="a845a694-00ae-430c-a73d-6baae6728f31" providerId="ADAL" clId="{FE117233-2D93-4553-B694-86363D94DF0B}" dt="2025-03-21T19:14:54.938" v="6" actId="122"/>
        <pc:sldMkLst>
          <pc:docMk/>
          <pc:sldMk cId="0" sldId="277"/>
        </pc:sldMkLst>
        <pc:spChg chg="add mod">
          <ac:chgData name="Gallagher, Darby (CDC/GHC/DGHP)" userId="a845a694-00ae-430c-a73d-6baae6728f31" providerId="ADAL" clId="{FE117233-2D93-4553-B694-86363D94DF0B}" dt="2025-03-21T19:14:54.938" v="6" actId="122"/>
          <ac:spMkLst>
            <pc:docMk/>
            <pc:sldMk cId="0" sldId="277"/>
            <ac:spMk id="2" creationId="{2B29143D-18D1-8713-F9C6-1A8522E1C252}"/>
          </ac:spMkLst>
        </pc:spChg>
      </pc:sldChg>
      <pc:sldChg chg="modSp mod">
        <pc:chgData name="Gallagher, Darby (CDC/GHC/DGHP)" userId="a845a694-00ae-430c-a73d-6baae6728f31" providerId="ADAL" clId="{FE117233-2D93-4553-B694-86363D94DF0B}" dt="2025-03-21T19:24:32.587" v="8" actId="20577"/>
        <pc:sldMkLst>
          <pc:docMk/>
          <pc:sldMk cId="0" sldId="281"/>
        </pc:sldMkLst>
        <pc:graphicFrameChg chg="modGraphic">
          <ac:chgData name="Gallagher, Darby (CDC/GHC/DGHP)" userId="a845a694-00ae-430c-a73d-6baae6728f31" providerId="ADAL" clId="{FE117233-2D93-4553-B694-86363D94DF0B}" dt="2025-03-21T19:24:32.587" v="8" actId="20577"/>
          <ac:graphicFrameMkLst>
            <pc:docMk/>
            <pc:sldMk cId="0" sldId="281"/>
            <ac:graphicFrameMk id="383" creationId="{00000000-0000-0000-0000-000000000000}"/>
          </ac:graphicFrameMkLst>
        </pc:graphicFrameChg>
      </pc:sldChg>
      <pc:sldChg chg="modSp mod">
        <pc:chgData name="Gallagher, Darby (CDC/GHC/DGHP)" userId="a845a694-00ae-430c-a73d-6baae6728f31" providerId="ADAL" clId="{FE117233-2D93-4553-B694-86363D94DF0B}" dt="2025-03-21T19:30:12.739" v="27" actId="1076"/>
        <pc:sldMkLst>
          <pc:docMk/>
          <pc:sldMk cId="0" sldId="300"/>
        </pc:sldMkLst>
        <pc:spChg chg="mod">
          <ac:chgData name="Gallagher, Darby (CDC/GHC/DGHP)" userId="a845a694-00ae-430c-a73d-6baae6728f31" providerId="ADAL" clId="{FE117233-2D93-4553-B694-86363D94DF0B}" dt="2025-03-21T19:30:12.739" v="27" actId="1076"/>
          <ac:spMkLst>
            <pc:docMk/>
            <pc:sldMk cId="0" sldId="300"/>
            <ac:spMk id="4" creationId="{FBB3BAAB-72BD-621E-5A60-70B3B5CAD5F1}"/>
          </ac:spMkLst>
        </pc:spChg>
      </pc:sldChg>
      <pc:sldChg chg="modNotesTx">
        <pc:chgData name="Gallagher, Darby (CDC/GHC/DGHP)" userId="a845a694-00ae-430c-a73d-6baae6728f31" providerId="ADAL" clId="{FE117233-2D93-4553-B694-86363D94DF0B}" dt="2025-03-21T19:28:56.683" v="23" actId="20577"/>
        <pc:sldMkLst>
          <pc:docMk/>
          <pc:sldMk cId="0" sldId="303"/>
        </pc:sldMkLst>
      </pc:sldChg>
    </pc:docChg>
  </pc:docChgLst>
</pc:chgInfo>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8.xml"/><Relationship Id="rId1" Type="http://schemas.microsoft.com/office/2011/relationships/chartStyle" Target="style8.xml"/></Relationships>
</file>

<file path=ppt/charts/_rels/chart1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9.xml"/><Relationship Id="rId1" Type="http://schemas.microsoft.com/office/2011/relationships/chartStyle" Target="style9.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0.xml"/><Relationship Id="rId1" Type="http://schemas.microsoft.com/office/2011/relationships/chartStyle" Target="style10.xml"/></Relationships>
</file>

<file path=ppt/charts/_rels/chart1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5.xlsx"/><Relationship Id="rId1" Type="http://schemas.openxmlformats.org/officeDocument/2006/relationships/themeOverride" Target="../theme/themeOverride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11.xml"/><Relationship Id="rId1" Type="http://schemas.microsoft.com/office/2011/relationships/chartStyle" Target="style11.xml"/></Relationships>
</file>

<file path=ppt/charts/_rels/chart15.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4.xml"/></Relationships>
</file>

<file path=ppt/charts/_rels/chart16.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5.xml"/></Relationships>
</file>

<file path=ppt/charts/_rels/chart17.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6.xml"/></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Worksheet10.xlsx"/><Relationship Id="rId1" Type="http://schemas.openxmlformats.org/officeDocument/2006/relationships/themeOverride" Target="../theme/themeOverride7.xml"/></Relationships>
</file>

<file path=ppt/charts/_rels/chart19.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8.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21.xml.rels><?xml version="1.0" encoding="UTF-8" standalone="yes"?>
<Relationships xmlns="http://schemas.openxmlformats.org/package/2006/relationships"><Relationship Id="rId3" Type="http://schemas.openxmlformats.org/officeDocument/2006/relationships/oleObject" Target="file:///\\Cdc\project\OD_CGH_DPHSWD\Training\AccelerationContract\CDC_Latest\CDC_1_Frontline\Workshop%201\FETP-F_1.06_Display\Disease%20X,%20Country%20Y.xlsx" TargetMode="External"/><Relationship Id="rId2" Type="http://schemas.microsoft.com/office/2011/relationships/chartColorStyle" Target="colors13.xml"/><Relationship Id="rId1" Type="http://schemas.microsoft.com/office/2011/relationships/chartStyle" Target="style13.xml"/></Relationships>
</file>

<file path=ppt/charts/_rels/chart22.xml.rels><?xml version="1.0" encoding="UTF-8" standalone="yes"?>
<Relationships xmlns="http://schemas.openxmlformats.org/package/2006/relationships"><Relationship Id="rId3" Type="http://schemas.openxmlformats.org/officeDocument/2006/relationships/oleObject" Target="file:///\\Cdc\project\OD_CGH_DPHSWD\Training\AccelerationContract\CDC_Latest\CDC_1_Frontline\Workshop%201\FETP-F_1.06_Display\Disease%20X,%20Country%20Y.xlsx" TargetMode="External"/><Relationship Id="rId2" Type="http://schemas.microsoft.com/office/2011/relationships/chartColorStyle" Target="colors14.xml"/><Relationship Id="rId1" Type="http://schemas.microsoft.com/office/2011/relationships/chartStyle" Target="style14.xml"/></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6.xml.rels><?xml version="1.0" encoding="UTF-8" standalone="yes"?>
<Relationships xmlns="http://schemas.openxmlformats.org/package/2006/relationships"><Relationship Id="rId2" Type="http://schemas.openxmlformats.org/officeDocument/2006/relationships/package" Target="../embeddings/Microsoft_Excel_Worksheet16.xlsx"/><Relationship Id="rId1" Type="http://schemas.openxmlformats.org/officeDocument/2006/relationships/themeOverride" Target="../theme/themeOverride9.xml"/></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5.xml"/><Relationship Id="rId1" Type="http://schemas.microsoft.com/office/2011/relationships/chartStyle" Target="style15.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7.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_rels/chart8.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6.xml"/><Relationship Id="rId1" Type="http://schemas.microsoft.com/office/2011/relationships/chartStyle" Target="style6.xml"/></Relationships>
</file>

<file path=ppt/charts/_rels/chart9.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507016622922132"/>
          <c:y val="9.7195539307493195E-2"/>
          <c:w val="0.86233348925443698"/>
          <c:h val="0.77098720472440896"/>
        </c:manualLayout>
      </c:layout>
      <c:barChart>
        <c:barDir val="col"/>
        <c:grouping val="clustered"/>
        <c:varyColors val="0"/>
        <c:ser>
          <c:idx val="0"/>
          <c:order val="0"/>
          <c:tx>
            <c:strRef>
              <c:f>Sheet1!$B$1</c:f>
              <c:strCache>
                <c:ptCount val="1"/>
                <c:pt idx="0">
                  <c:v>Serie 1</c:v>
                </c:pt>
              </c:strCache>
            </c:strRef>
          </c:tx>
          <c:spPr>
            <a:solidFill>
              <a:srgbClr val="0065A4"/>
            </a:solidFill>
            <a:ln>
              <a:solidFill>
                <a:schemeClr val="tx1"/>
              </a:solidFill>
            </a:ln>
            <a:effectLst/>
          </c:spPr>
          <c:invertIfNegative val="0"/>
          <c:dLbls>
            <c:delete val="1"/>
          </c:dLbls>
          <c:cat>
            <c:strRef>
              <c:f>Sheet1!$A$2:$A$11</c:f>
              <c:strCache>
                <c:ptCount val="10"/>
                <c:pt idx="0">
                  <c:v>A</c:v>
                </c:pt>
                <c:pt idx="1">
                  <c:v>B</c:v>
                </c:pt>
                <c:pt idx="2">
                  <c:v>C</c:v>
                </c:pt>
                <c:pt idx="3">
                  <c:v>D</c:v>
                </c:pt>
                <c:pt idx="4">
                  <c:v>E</c:v>
                </c:pt>
                <c:pt idx="5">
                  <c:v>F</c:v>
                </c:pt>
                <c:pt idx="6">
                  <c:v>G</c:v>
                </c:pt>
                <c:pt idx="7">
                  <c:v>H</c:v>
                </c:pt>
                <c:pt idx="8">
                  <c:v>I</c:v>
                </c:pt>
                <c:pt idx="9">
                  <c:v>J</c:v>
                </c:pt>
              </c:strCache>
            </c:strRef>
          </c:cat>
          <c:val>
            <c:numRef>
              <c:f>Sheet1!$B$2:$B$11</c:f>
              <c:numCache>
                <c:formatCode>General</c:formatCode>
                <c:ptCount val="10"/>
                <c:pt idx="0">
                  <c:v>36.799999999999997</c:v>
                </c:pt>
                <c:pt idx="1">
                  <c:v>18.7</c:v>
                </c:pt>
                <c:pt idx="2">
                  <c:v>13.5</c:v>
                </c:pt>
                <c:pt idx="3">
                  <c:v>9.8000000000000007</c:v>
                </c:pt>
                <c:pt idx="4">
                  <c:v>7.3</c:v>
                </c:pt>
                <c:pt idx="5">
                  <c:v>5.7</c:v>
                </c:pt>
                <c:pt idx="6">
                  <c:v>3.6</c:v>
                </c:pt>
                <c:pt idx="7">
                  <c:v>2.6</c:v>
                </c:pt>
                <c:pt idx="8">
                  <c:v>2.1</c:v>
                </c:pt>
                <c:pt idx="9">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18CF-45F7-A9D2-EA41E4A6BD85}"/>
            </c:ext>
          </c:extLst>
        </c:ser>
        <c:dLbls>
          <c:showLegendKey val="0"/>
          <c:showVal val="1"/>
          <c:showCatName val="0"/>
          <c:showSerName val="0"/>
          <c:showPercent val="0"/>
          <c:showBubbleSize val="0"/>
        </c:dLbls>
        <c:gapWidth val="52"/>
        <c:overlap val="-27"/>
        <c:axId val="-2099128040"/>
        <c:axId val="-2099095912"/>
      </c:barChart>
      <c:catAx>
        <c:axId val="-2099128040"/>
        <c:scaling>
          <c:orientation val="minMax"/>
        </c:scaling>
        <c:delete val="0"/>
        <c:axPos val="b"/>
        <c:numFmt formatCode="General" sourceLinked="1"/>
        <c:majorTickMark val="none"/>
        <c:minorTickMark val="none"/>
        <c:tickLblPos val="nextTo"/>
        <c:spPr>
          <a:noFill/>
          <a:ln w="9525" cap="flat" cmpd="sng" algn="ctr">
            <a:solidFill>
              <a:srgbClr val="00953A"/>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2099095912"/>
        <c:crosses val="autoZero"/>
        <c:auto val="1"/>
        <c:lblAlgn val="ctr"/>
        <c:lblOffset val="0"/>
        <c:noMultiLvlLbl val="0"/>
      </c:catAx>
      <c:valAx>
        <c:axId val="-20990959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a:solidFill>
                      <a:schemeClr val="tx1"/>
                    </a:solidFill>
                  </a:rPr>
                  <a:t>Proporción de </a:t>
                </a:r>
                <a:r>
                  <a:rPr lang="en-US" sz="1200" baseline="0">
                    <a:solidFill>
                      <a:schemeClr val="tx1"/>
                    </a:solidFill>
                  </a:rPr>
                  <a:t>encuestados</a:t>
                </a:r>
                <a:endParaRPr lang="en-US" sz="1200">
                  <a:solidFill>
                    <a:schemeClr val="tx1"/>
                  </a:solidFill>
                </a:endParaRPr>
              </a:p>
            </c:rich>
          </c:tx>
          <c:layout>
            <c:manualLayout>
              <c:xMode val="edge"/>
              <c:yMode val="edge"/>
              <c:x val="0"/>
              <c:y val="0.117269639656524"/>
            </c:manualLayout>
          </c:layout>
          <c:overlay val="0"/>
          <c:spPr>
            <a:noFill/>
            <a:ln>
              <a:noFill/>
            </a:ln>
            <a:effectLst/>
          </c:spPr>
        </c:title>
        <c:numFmt formatCode="General" sourceLinked="1"/>
        <c:majorTickMark val="out"/>
        <c:minorTickMark val="none"/>
        <c:tickLblPos val="nextTo"/>
        <c:spPr>
          <a:noFill/>
          <a:ln>
            <a:solidFill>
              <a:srgbClr val="00953A"/>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2099128040"/>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es-E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00820C"/>
              </a:solidFill>
              <a:round/>
            </a:ln>
            <a:effectLst/>
          </c:spPr>
          <c:marker>
            <c:symbol val="none"/>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2E23-4B11-AE9A-3030A2A65CD7}"/>
            </c:ext>
          </c:extLst>
        </c:ser>
        <c:dLbls>
          <c:showLegendKey val="0"/>
          <c:showVal val="0"/>
          <c:showCatName val="0"/>
          <c:showSerName val="0"/>
          <c:showPercent val="0"/>
          <c:showBubbleSize val="0"/>
        </c:dLbls>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Semana de la vigilancia,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Nº de casos confirmados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41232"/>
        <c:crosses val="autoZero"/>
        <c:crossBetween val="between"/>
        <c:minorUnit val="10"/>
      </c:valAx>
      <c:spPr>
        <a:solidFill>
          <a:schemeClr val="bg1"/>
        </a:solidFill>
        <a:ln w="25400">
          <a:noFill/>
        </a:ln>
        <a:effectLst/>
      </c:spPr>
    </c:plotArea>
    <c:plotVisOnly val="1"/>
    <c:dispBlanksAs val="gap"/>
    <c:showDLblsOverMax val="0"/>
  </c:chart>
  <c:spPr>
    <a:solidFill>
      <a:schemeClr val="bg1"/>
    </a:solidFill>
    <a:ln>
      <a:noFill/>
    </a:ln>
    <a:effectLst/>
  </c:spPr>
  <c:txPr>
    <a:bodyPr/>
    <a:lstStyle/>
    <a:p>
      <a:pPr>
        <a:defRPr/>
      </a:pPr>
      <a:endParaRPr lang="es-E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00820C"/>
              </a:solidFill>
              <a:round/>
            </a:ln>
            <a:effectLst/>
          </c:spPr>
          <c:marker>
            <c:symbol val="none"/>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8E8A-49D8-B38B-C1232EA109F0}"/>
            </c:ext>
          </c:extLst>
        </c:ser>
        <c:dLbls>
          <c:showLegendKey val="0"/>
          <c:showVal val="0"/>
          <c:showCatName val="0"/>
          <c:showSerName val="0"/>
          <c:showPercent val="0"/>
          <c:showBubbleSize val="0"/>
        </c:dLbls>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Semana de la vigilancia,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Nº de casos confirmados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41232"/>
        <c:crosses val="autoZero"/>
        <c:crossBetween val="between"/>
        <c:minorUnit val="10"/>
      </c:valAx>
      <c:spPr>
        <a:solidFill>
          <a:schemeClr val="bg1"/>
        </a:solidFill>
        <a:ln w="25400">
          <a:noFill/>
        </a:ln>
        <a:effectLst/>
      </c:spPr>
    </c:plotArea>
    <c:plotVisOnly val="1"/>
    <c:dispBlanksAs val="gap"/>
    <c:showDLblsOverMax val="0"/>
  </c:chart>
  <c:spPr>
    <a:solidFill>
      <a:schemeClr val="bg1"/>
    </a:solidFill>
    <a:ln>
      <a:noFill/>
    </a:ln>
    <a:effectLst/>
  </c:spPr>
  <c:txPr>
    <a:bodyPr/>
    <a:lstStyle/>
    <a:p>
      <a:pPr>
        <a:defRPr/>
      </a:pPr>
      <a:endParaRPr lang="es-E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Visceral</c:v>
                </c:pt>
              </c:strCache>
            </c:strRef>
          </c:tx>
          <c:spPr>
            <a:ln w="31750" cap="rnd">
              <a:solidFill>
                <a:srgbClr val="0065A4"/>
              </a:solidFill>
              <a:round/>
            </a:ln>
            <a:effectLst/>
          </c:spPr>
          <c:marker>
            <c:symbol val="circle"/>
            <c:size val="6"/>
            <c:spPr>
              <a:solidFill>
                <a:srgbClr val="0065A4"/>
              </a:solidFill>
              <a:ln w="38100">
                <a:solidFill>
                  <a:srgbClr val="0065A4"/>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Sheet1!$B$2:$B$14</c:f>
              <c:numCache>
                <c:formatCode>General</c:formatCode>
                <c:ptCount val="13"/>
                <c:pt idx="0">
                  <c:v>3597</c:v>
                </c:pt>
                <c:pt idx="1">
                  <c:v>3651</c:v>
                </c:pt>
                <c:pt idx="2">
                  <c:v>3604</c:v>
                </c:pt>
                <c:pt idx="3">
                  <c:v>3852</c:v>
                </c:pt>
                <c:pt idx="4">
                  <c:v>3693</c:v>
                </c:pt>
                <c:pt idx="5">
                  <c:v>3716</c:v>
                </c:pt>
                <c:pt idx="6">
                  <c:v>3894</c:v>
                </c:pt>
                <c:pt idx="7">
                  <c:v>2770</c:v>
                </c:pt>
                <c:pt idx="8">
                  <c:v>3253</c:v>
                </c:pt>
                <c:pt idx="9">
                  <c:v>3453</c:v>
                </c:pt>
                <c:pt idx="10">
                  <c:v>3289</c:v>
                </c:pt>
                <c:pt idx="11">
                  <c:v>3200</c:v>
                </c:pt>
                <c:pt idx="12">
                  <c:v>4297</c:v>
                </c:pt>
              </c:numCache>
            </c:numRef>
          </c:val>
          <c:smooth val="0"/>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5152-459E-B870-B5161E821070}"/>
            </c:ext>
          </c:extLst>
        </c:ser>
        <c:ser>
          <c:idx val="1"/>
          <c:order val="1"/>
          <c:tx>
            <c:strRef>
              <c:f>Sheet1!$C$1</c:f>
              <c:strCache>
                <c:ptCount val="1"/>
                <c:pt idx="0">
                  <c:v>Cutánea</c:v>
                </c:pt>
              </c:strCache>
            </c:strRef>
          </c:tx>
          <c:spPr>
            <a:ln w="31750" cap="sq">
              <a:solidFill>
                <a:srgbClr val="F7941D"/>
              </a:solidFill>
              <a:round/>
            </a:ln>
            <a:effectLst/>
          </c:spPr>
          <c:marker>
            <c:symbol val="square"/>
            <c:size val="6"/>
            <c:spPr>
              <a:solidFill>
                <a:srgbClr val="F7941D"/>
              </a:solidFill>
              <a:ln w="38100">
                <a:solidFill>
                  <a:srgbClr val="F7941D"/>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Sheet1!$C$2:$C$14</c:f>
              <c:numCache>
                <c:formatCode>General</c:formatCode>
                <c:ptCount val="13"/>
                <c:pt idx="0">
                  <c:v>26685</c:v>
                </c:pt>
                <c:pt idx="1">
                  <c:v>22397</c:v>
                </c:pt>
                <c:pt idx="2">
                  <c:v>21530</c:v>
                </c:pt>
                <c:pt idx="3">
                  <c:v>20123</c:v>
                </c:pt>
                <c:pt idx="4">
                  <c:v>21989</c:v>
                </c:pt>
                <c:pt idx="5">
                  <c:v>22397</c:v>
                </c:pt>
                <c:pt idx="6">
                  <c:v>21395</c:v>
                </c:pt>
                <c:pt idx="7">
                  <c:v>23547</c:v>
                </c:pt>
                <c:pt idx="8">
                  <c:v>18226</c:v>
                </c:pt>
                <c:pt idx="9">
                  <c:v>20418</c:v>
                </c:pt>
                <c:pt idx="10">
                  <c:v>19395</c:v>
                </c:pt>
                <c:pt idx="11">
                  <c:v>12690</c:v>
                </c:pt>
                <c:pt idx="12">
                  <c:v>17809</c:v>
                </c:pt>
              </c:numCache>
            </c:numRef>
          </c:val>
          <c:smooth val="0"/>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1-5152-459E-B870-B5161E821070}"/>
            </c:ext>
          </c:extLst>
        </c:ser>
        <c:dLbls>
          <c:showLegendKey val="0"/>
          <c:showVal val="0"/>
          <c:showCatName val="0"/>
          <c:showSerName val="0"/>
          <c:showPercent val="0"/>
          <c:showBubbleSize val="0"/>
        </c:dLbls>
        <c:marker val="1"/>
        <c:smooth val="0"/>
        <c:axId val="480950416"/>
        <c:axId val="1964578784"/>
      </c:lineChart>
      <c:catAx>
        <c:axId val="480950416"/>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a:solidFill>
                      <a:schemeClr val="tx1"/>
                    </a:solidFill>
                  </a:rPr>
                  <a:t>Año</a:t>
                </a:r>
              </a:p>
            </c:rich>
          </c:tx>
          <c:layout>
            <c:manualLayout>
              <c:xMode val="edge"/>
              <c:yMode val="edge"/>
              <c:x val="0.45489933925504777"/>
              <c:y val="0.8952433342603654"/>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1964578784"/>
        <c:crosses val="autoZero"/>
        <c:auto val="1"/>
        <c:lblAlgn val="ctr"/>
        <c:lblOffset val="100"/>
        <c:noMultiLvlLbl val="0"/>
      </c:catAx>
      <c:valAx>
        <c:axId val="1964578784"/>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a:solidFill>
                      <a:schemeClr val="tx1"/>
                    </a:solidFill>
                  </a:rPr>
                  <a:t>Nº de </a:t>
                </a:r>
                <a:r>
                  <a:rPr lang="en-US" sz="2000" baseline="0">
                    <a:solidFill>
                      <a:schemeClr val="tx1"/>
                    </a:solidFill>
                  </a:rPr>
                  <a:t>casos reportados</a:t>
                </a:r>
                <a:endParaRPr lang="en-US" sz="2000">
                  <a:solidFill>
                    <a:schemeClr val="tx1"/>
                  </a:solidFill>
                </a:endParaRPr>
              </a:p>
            </c:rich>
          </c:tx>
          <c:layout>
            <c:manualLayout>
              <c:xMode val="edge"/>
              <c:yMode val="edge"/>
              <c:x val="3.8725053340965864E-3"/>
              <c:y val="0.14795840133026189"/>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80950416"/>
        <c:crosses val="autoZero"/>
        <c:crossBetween val="between"/>
      </c:valAx>
      <c:spPr>
        <a:noFill/>
        <a:ln>
          <a:noFill/>
        </a:ln>
        <a:effectLst/>
      </c:spPr>
    </c:plotArea>
    <c:legend>
      <c:legendPos val="t"/>
      <c:layout>
        <c:manualLayout>
          <c:xMode val="edge"/>
          <c:yMode val="edge"/>
          <c:x val="0.62412507805994999"/>
          <c:y val="6.1795433754812258E-2"/>
          <c:w val="0.31763931843337567"/>
          <c:h val="9.3242543974844508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legend>
    <c:plotVisOnly val="1"/>
    <c:dispBlanksAs val="zero"/>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E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335995805954062"/>
          <c:y val="0.23866055467562575"/>
          <c:w val="0.82942959969760377"/>
          <c:h val="0.59088339937559742"/>
        </c:manualLayout>
      </c:layout>
      <c:lineChart>
        <c:grouping val="standard"/>
        <c:varyColors val="0"/>
        <c:ser>
          <c:idx val="0"/>
          <c:order val="0"/>
          <c:tx>
            <c:strRef>
              <c:f>Sheet1!$B$1</c:f>
              <c:strCache>
                <c:ptCount val="1"/>
                <c:pt idx="0">
                  <c:v>Casos bovinos</c:v>
                </c:pt>
              </c:strCache>
            </c:strRef>
          </c:tx>
          <c:spPr>
            <a:ln w="38100" cap="rnd">
              <a:solidFill>
                <a:srgbClr val="0065A4"/>
              </a:solidFill>
              <a:round/>
            </a:ln>
            <a:effectLst/>
          </c:spPr>
          <c:marker>
            <c:symbol val="circle"/>
            <c:size val="9"/>
            <c:spPr>
              <a:solidFill>
                <a:srgbClr val="0065A4"/>
              </a:solidFill>
              <a:ln>
                <a:solidFill>
                  <a:srgbClr val="0065A4"/>
                </a:solidFill>
              </a:ln>
            </c:spPr>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v>1</c:v>
                </c:pt>
                <c:pt idx="1">
                  <c:v>7</c:v>
                </c:pt>
                <c:pt idx="2">
                  <c:v>10</c:v>
                </c:pt>
                <c:pt idx="3">
                  <c:v>12</c:v>
                </c:pt>
                <c:pt idx="4">
                  <c:v>14</c:v>
                </c:pt>
                <c:pt idx="5">
                  <c:v>13</c:v>
                </c:pt>
                <c:pt idx="6">
                  <c:v>16</c:v>
                </c:pt>
                <c:pt idx="7">
                  <c:v>29</c:v>
                </c:pt>
                <c:pt idx="8">
                  <c:v>38</c:v>
                </c:pt>
                <c:pt idx="9">
                  <c:v>42</c:v>
                </c:pt>
                <c:pt idx="10">
                  <c:v>50</c:v>
                </c:pt>
                <c:pt idx="11">
                  <c:v>45</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30EA-489B-A5ED-92AED0D2BDED}"/>
            </c:ext>
          </c:extLst>
        </c:ser>
        <c:ser>
          <c:idx val="1"/>
          <c:order val="1"/>
          <c:tx>
            <c:strRef>
              <c:f>Sheet1!$C$1</c:f>
              <c:strCache>
                <c:ptCount val="1"/>
                <c:pt idx="0">
                  <c:v>Casos humanos</c:v>
                </c:pt>
              </c:strCache>
            </c:strRef>
          </c:tx>
          <c:spPr>
            <a:ln w="38100" cap="rnd">
              <a:solidFill>
                <a:srgbClr val="109648"/>
              </a:solidFill>
              <a:prstDash val="solid"/>
              <a:round/>
            </a:ln>
            <a:effectLst/>
          </c:spPr>
          <c:marker>
            <c:spPr>
              <a:solidFill>
                <a:srgbClr val="109648"/>
              </a:solidFill>
              <a:ln>
                <a:solidFill>
                  <a:srgbClr val="109648"/>
                </a:solidFill>
              </a:ln>
            </c:spPr>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Sheet1!$C$2:$C$13</c:f>
              <c:numCache>
                <c:formatCode>General</c:formatCode>
                <c:ptCount val="12"/>
                <c:pt idx="0">
                  <c:v>2</c:v>
                </c:pt>
                <c:pt idx="1">
                  <c:v>1</c:v>
                </c:pt>
                <c:pt idx="2">
                  <c:v>4</c:v>
                </c:pt>
                <c:pt idx="3">
                  <c:v>5</c:v>
                </c:pt>
                <c:pt idx="4">
                  <c:v>3</c:v>
                </c:pt>
                <c:pt idx="5">
                  <c:v>4</c:v>
                </c:pt>
                <c:pt idx="6">
                  <c:v>5</c:v>
                </c:pt>
                <c:pt idx="7">
                  <c:v>7</c:v>
                </c:pt>
                <c:pt idx="8">
                  <c:v>17</c:v>
                </c:pt>
                <c:pt idx="9">
                  <c:v>18</c:v>
                </c:pt>
                <c:pt idx="10">
                  <c:v>23</c:v>
                </c:pt>
                <c:pt idx="11">
                  <c:v>25</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30EA-489B-A5ED-92AED0D2BDED}"/>
            </c:ext>
          </c:extLst>
        </c:ser>
        <c:dLbls>
          <c:showLegendKey val="0"/>
          <c:showVal val="0"/>
          <c:showCatName val="0"/>
          <c:showSerName val="0"/>
          <c:showPercent val="0"/>
          <c:showBubbleSize val="0"/>
        </c:dLbls>
        <c:marker val="1"/>
        <c:smooth val="0"/>
        <c:axId val="-2072153432"/>
        <c:axId val="-2072146920"/>
      </c:lineChart>
      <c:catAx>
        <c:axId val="-2072153432"/>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sz="2000" baseline="0">
                    <a:solidFill>
                      <a:schemeClr val="tx1"/>
                    </a:solidFill>
                    <a:latin typeface="Arial" panose="020B0604020202020204" pitchFamily="34" charset="0"/>
                    <a:cs typeface="Arial" panose="020B0604020202020204" pitchFamily="34" charset="0"/>
                  </a:rPr>
                  <a:t>Mes</a:t>
                </a:r>
              </a:p>
            </c:rich>
          </c:tx>
          <c:layout>
            <c:manualLayout>
              <c:xMode val="edge"/>
              <c:yMode val="edge"/>
              <c:x val="0.49192494959869149"/>
              <c:y val="0.90139410999975333"/>
            </c:manualLayout>
          </c:layout>
          <c:overlay val="0"/>
          <c:spPr>
            <a:noFill/>
            <a:ln>
              <a:noFill/>
            </a:ln>
            <a:effectLst/>
          </c:spPr>
        </c:title>
        <c:numFmt formatCode="General" sourceLinked="0"/>
        <c:majorTickMark val="out"/>
        <c:minorTickMark val="none"/>
        <c:tickLblPos val="nextTo"/>
        <c:spPr>
          <a:noFill/>
          <a:ln w="12700" cap="flat" cmpd="sng" algn="ctr">
            <a:solidFill>
              <a:srgbClr val="000000"/>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72146920"/>
        <c:crosses val="autoZero"/>
        <c:auto val="1"/>
        <c:lblAlgn val="ctr"/>
        <c:lblOffset val="100"/>
        <c:noMultiLvlLbl val="0"/>
      </c:catAx>
      <c:valAx>
        <c:axId val="-2072146920"/>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sz="2000" baseline="0">
                    <a:solidFill>
                      <a:schemeClr val="tx1"/>
                    </a:solidFill>
                    <a:latin typeface="Arial" panose="020B0604020202020204" pitchFamily="34" charset="0"/>
                    <a:cs typeface="Arial" panose="020B0604020202020204" pitchFamily="34" charset="0"/>
                  </a:rPr>
                  <a:t>Nº de casos</a:t>
                </a:r>
              </a:p>
            </c:rich>
          </c:tx>
          <c:overlay val="0"/>
          <c:spPr>
            <a:noFill/>
            <a:ln>
              <a:noFill/>
            </a:ln>
            <a:effectLst/>
          </c:spPr>
        </c:title>
        <c:numFmt formatCode="General" sourceLinked="1"/>
        <c:majorTickMark val="out"/>
        <c:minorTickMark val="none"/>
        <c:tickLblPos val="nextTo"/>
        <c:spPr>
          <a:noFill/>
          <a:ln w="12700">
            <a:solidFill>
              <a:srgbClr val="000000"/>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72153432"/>
        <c:crossesAt val="0"/>
        <c:crossBetween val="midCat"/>
      </c:valAx>
      <c:spPr>
        <a:noFill/>
        <a:ln w="25400">
          <a:noFill/>
        </a:ln>
        <a:effectLst/>
      </c:spPr>
    </c:plotArea>
    <c:legend>
      <c:legendPos val="r"/>
      <c:layout>
        <c:manualLayout>
          <c:xMode val="edge"/>
          <c:yMode val="edge"/>
          <c:x val="0.38719792522300733"/>
          <c:y val="0.25457748815880771"/>
          <c:w val="0.22889882915341589"/>
          <c:h val="0.16900594322261439"/>
        </c:manualLayout>
      </c:layout>
      <c:overlay val="0"/>
      <c:txPr>
        <a:bodyPr/>
        <a:lstStyle/>
        <a:p>
          <a:pPr algn="ctr">
            <a:defRPr lang="en-US"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legend>
    <c:plotVisOnly val="1"/>
    <c:dispBlanksAs val="gap"/>
    <c:showDLblsOverMax val="0"/>
  </c:chart>
  <c:spPr>
    <a:noFill/>
    <a:ln w="0">
      <a:noFill/>
    </a:ln>
    <a:effectLst/>
  </c:spPr>
  <c:txPr>
    <a:bodyPr/>
    <a:lstStyle/>
    <a:p>
      <a:pPr>
        <a:defRPr/>
      </a:pPr>
      <a:endParaRPr lang="es-ES"/>
    </a:p>
  </c:txPr>
  <c:externalData r:id="rId2">
    <c:autoUpdate val="0"/>
  </c:externalData>
  <c:userShapes r:id="rId3"/>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Nº de casos</c:v>
                </c:pt>
              </c:strCache>
            </c:strRef>
          </c:tx>
          <c:spPr>
            <a:solidFill>
              <a:srgbClr val="109648"/>
            </a:solidFill>
            <a:ln>
              <a:solidFill>
                <a:schemeClr val="tx1"/>
              </a:solidFill>
            </a:ln>
            <a:effectLst/>
          </c:spPr>
          <c:invertIfNegative val="0"/>
          <c:cat>
            <c:numRef>
              <c:f>Sheet1!$A$2:$A$45</c:f>
              <c:numCache>
                <c:formatCode>General</c:formatCode>
                <c:ptCount val="44"/>
                <c:pt idx="0">
                  <c:v>43</c:v>
                </c:pt>
                <c:pt idx="7">
                  <c:v>44</c:v>
                </c:pt>
                <c:pt idx="14">
                  <c:v>45</c:v>
                </c:pt>
                <c:pt idx="21">
                  <c:v>46</c:v>
                </c:pt>
                <c:pt idx="28">
                  <c:v>47</c:v>
                </c:pt>
                <c:pt idx="35">
                  <c:v>48</c:v>
                </c:pt>
                <c:pt idx="42">
                  <c:v>49</c:v>
                </c:pt>
              </c:numCache>
            </c:numRef>
          </c:cat>
          <c:val>
            <c:numRef>
              <c:f>Sheet1!$B$2:$B$45</c:f>
              <c:numCache>
                <c:formatCode>General</c:formatCode>
                <c:ptCount val="44"/>
                <c:pt idx="0">
                  <c:v>0</c:v>
                </c:pt>
                <c:pt idx="1">
                  <c:v>1</c:v>
                </c:pt>
                <c:pt idx="2">
                  <c:v>0</c:v>
                </c:pt>
                <c:pt idx="3">
                  <c:v>2</c:v>
                </c:pt>
                <c:pt idx="4">
                  <c:v>0</c:v>
                </c:pt>
                <c:pt idx="5">
                  <c:v>1</c:v>
                </c:pt>
                <c:pt idx="6">
                  <c:v>1</c:v>
                </c:pt>
                <c:pt idx="7">
                  <c:v>0</c:v>
                </c:pt>
                <c:pt idx="8">
                  <c:v>2</c:v>
                </c:pt>
                <c:pt idx="9">
                  <c:v>0</c:v>
                </c:pt>
                <c:pt idx="10">
                  <c:v>2</c:v>
                </c:pt>
                <c:pt idx="11">
                  <c:v>0</c:v>
                </c:pt>
                <c:pt idx="12">
                  <c:v>0</c:v>
                </c:pt>
                <c:pt idx="13">
                  <c:v>1</c:v>
                </c:pt>
                <c:pt idx="14">
                  <c:v>1</c:v>
                </c:pt>
                <c:pt idx="15">
                  <c:v>0</c:v>
                </c:pt>
                <c:pt idx="16">
                  <c:v>0</c:v>
                </c:pt>
                <c:pt idx="17">
                  <c:v>0</c:v>
                </c:pt>
                <c:pt idx="18">
                  <c:v>4</c:v>
                </c:pt>
                <c:pt idx="19">
                  <c:v>0</c:v>
                </c:pt>
                <c:pt idx="20">
                  <c:v>1</c:v>
                </c:pt>
                <c:pt idx="21">
                  <c:v>2</c:v>
                </c:pt>
                <c:pt idx="22">
                  <c:v>6</c:v>
                </c:pt>
                <c:pt idx="23">
                  <c:v>8</c:v>
                </c:pt>
                <c:pt idx="24">
                  <c:v>4</c:v>
                </c:pt>
                <c:pt idx="25">
                  <c:v>8</c:v>
                </c:pt>
                <c:pt idx="26">
                  <c:v>9</c:v>
                </c:pt>
                <c:pt idx="27">
                  <c:v>19</c:v>
                </c:pt>
                <c:pt idx="28">
                  <c:v>30</c:v>
                </c:pt>
                <c:pt idx="29">
                  <c:v>34</c:v>
                </c:pt>
                <c:pt idx="30">
                  <c:v>64</c:v>
                </c:pt>
                <c:pt idx="31">
                  <c:v>46</c:v>
                </c:pt>
                <c:pt idx="32">
                  <c:v>73</c:v>
                </c:pt>
                <c:pt idx="33">
                  <c:v>102</c:v>
                </c:pt>
                <c:pt idx="34">
                  <c:v>106</c:v>
                </c:pt>
                <c:pt idx="35">
                  <c:v>83</c:v>
                </c:pt>
                <c:pt idx="36">
                  <c:v>82</c:v>
                </c:pt>
                <c:pt idx="37">
                  <c:v>46</c:v>
                </c:pt>
                <c:pt idx="38">
                  <c:v>18</c:v>
                </c:pt>
                <c:pt idx="39">
                  <c:v>1</c:v>
                </c:pt>
                <c:pt idx="40">
                  <c:v>0</c:v>
                </c:pt>
                <c:pt idx="41">
                  <c:v>0</c:v>
                </c:pt>
                <c:pt idx="42">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948C-4B50-85B7-BD29494376E9}"/>
            </c:ext>
          </c:extLst>
        </c:ser>
        <c:dLbls>
          <c:showLegendKey val="0"/>
          <c:showVal val="0"/>
          <c:showCatName val="0"/>
          <c:showSerName val="0"/>
          <c:showPercent val="0"/>
          <c:showBubbleSize val="0"/>
        </c:dLbls>
        <c:gapWidth val="0"/>
        <c:overlap val="100"/>
        <c:axId val="621498696"/>
        <c:axId val="621492464"/>
      </c:barChart>
      <c:catAx>
        <c:axId val="621498696"/>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r>
                  <a:rPr lang="es-ES" sz="1800" b="0" baseline="0" noProof="0" dirty="0">
                    <a:solidFill>
                      <a:schemeClr val="tx1"/>
                    </a:solidFill>
                    <a:latin typeface="Arial" panose="020B0604020202020204" pitchFamily="34" charset="0"/>
                  </a:rPr>
                  <a:t>Semana Epidemiológica, 2017</a:t>
                </a:r>
              </a:p>
            </c:rich>
          </c:tx>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es-ES"/>
            </a:p>
          </c:txPr>
        </c:title>
        <c:numFmt formatCode="General" sourceLinked="1"/>
        <c:majorTickMark val="out"/>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es-ES"/>
          </a:p>
        </c:txPr>
        <c:crossAx val="621492464"/>
        <c:crosses val="autoZero"/>
        <c:auto val="1"/>
        <c:lblAlgn val="ctr"/>
        <c:lblOffset val="100"/>
        <c:tickMarkSkip val="7"/>
        <c:noMultiLvlLbl val="0"/>
      </c:catAx>
      <c:valAx>
        <c:axId val="621492464"/>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sz="1800" b="0">
                    <a:solidFill>
                      <a:schemeClr val="tx1"/>
                    </a:solidFill>
                  </a:rPr>
                  <a:t>Nº de casos</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s-ES"/>
            </a:p>
          </c:txPr>
        </c:title>
        <c:numFmt formatCode="General" sourceLinked="1"/>
        <c:majorTickMark val="out"/>
        <c:minorTickMark val="out"/>
        <c:tickLblPos val="nextTo"/>
        <c:spPr>
          <a:noFill/>
          <a:ln w="1270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es-ES"/>
          </a:p>
        </c:txPr>
        <c:crossAx val="621498696"/>
        <c:crosses val="autoZero"/>
        <c:crossBetween val="between"/>
        <c:majorUnit val="20"/>
        <c:minorUnit val="10"/>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1900" baseline="0" dirty="0" err="1">
                <a:latin typeface="Arial" panose="020B0604020202020204" pitchFamily="34" charset="0"/>
                <a:cs typeface="Arial" panose="020B0604020202020204" pitchFamily="34" charset="0"/>
              </a:rPr>
              <a:t>Participantes</a:t>
            </a:r>
            <a:r>
              <a:rPr lang="en-US" sz="1900" baseline="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en</a:t>
            </a:r>
            <a:r>
              <a:rPr lang="en-US" sz="1900" baseline="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el</a:t>
            </a:r>
            <a:r>
              <a:rPr lang="en-US" sz="1900" baseline="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estudio</a:t>
            </a:r>
            <a:r>
              <a:rPr lang="en-US" sz="1900" baseline="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por</a:t>
            </a:r>
            <a:r>
              <a:rPr lang="en-US" sz="1900" baseline="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grupos</a:t>
            </a:r>
            <a:r>
              <a:rPr lang="en-US" sz="1900" baseline="0" dirty="0">
                <a:latin typeface="Arial" panose="020B0604020202020204" pitchFamily="34" charset="0"/>
                <a:cs typeface="Arial" panose="020B0604020202020204" pitchFamily="34" charset="0"/>
              </a:rPr>
              <a:t> de </a:t>
            </a:r>
            <a:r>
              <a:rPr lang="en-US" sz="1900" baseline="0" dirty="0" err="1">
                <a:latin typeface="Arial" panose="020B0604020202020204" pitchFamily="34" charset="0"/>
                <a:cs typeface="Arial" panose="020B0604020202020204" pitchFamily="34" charset="0"/>
              </a:rPr>
              <a:t>edad</a:t>
            </a:r>
            <a:endParaRPr lang="en-US" sz="1900" baseline="0" dirty="0">
              <a:latin typeface="Arial" panose="020B0604020202020204" pitchFamily="34" charset="0"/>
              <a:cs typeface="Arial" panose="020B0604020202020204" pitchFamily="34" charset="0"/>
            </a:endParaRPr>
          </a:p>
        </c:rich>
      </c:tx>
      <c:layout>
        <c:manualLayout>
          <c:xMode val="edge"/>
          <c:yMode val="edge"/>
          <c:x val="0.23670450284623518"/>
          <c:y val="3.2677981138886825E-3"/>
        </c:manualLayout>
      </c:layout>
      <c:overlay val="0"/>
    </c:title>
    <c:autoTitleDeleted val="0"/>
    <c:plotArea>
      <c:layout>
        <c:manualLayout>
          <c:layoutTarget val="inner"/>
          <c:xMode val="edge"/>
          <c:yMode val="edge"/>
          <c:x val="0.13311143554432145"/>
          <c:y val="7.4117125984252005E-2"/>
          <c:w val="0.86132210663398978"/>
          <c:h val="0.77098720472440896"/>
        </c:manualLayout>
      </c:layout>
      <c:barChart>
        <c:barDir val="col"/>
        <c:grouping val="clustered"/>
        <c:varyColors val="0"/>
        <c:ser>
          <c:idx val="0"/>
          <c:order val="0"/>
          <c:tx>
            <c:strRef>
              <c:f>Sheet1!$B$1</c:f>
              <c:strCache>
                <c:ptCount val="1"/>
                <c:pt idx="0">
                  <c:v>Serie 1</c:v>
                </c:pt>
              </c:strCache>
            </c:strRef>
          </c:tx>
          <c:spPr>
            <a:solidFill>
              <a:srgbClr val="109648"/>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dLblPos val="outEnd"/>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0-4</c:v>
                </c:pt>
                <c:pt idx="1">
                  <c:v>5-9</c:v>
                </c:pt>
                <c:pt idx="2">
                  <c:v>10-14</c:v>
                </c:pt>
                <c:pt idx="3">
                  <c:v>15-19</c:v>
                </c:pt>
                <c:pt idx="4">
                  <c:v>20-24</c:v>
                </c:pt>
                <c:pt idx="5">
                  <c:v>25-29</c:v>
                </c:pt>
                <c:pt idx="6">
                  <c:v>30-34</c:v>
                </c:pt>
                <c:pt idx="7">
                  <c:v>35-39</c:v>
                </c:pt>
                <c:pt idx="8">
                  <c:v>40-44</c:v>
                </c:pt>
                <c:pt idx="9">
                  <c:v>45-49</c:v>
                </c:pt>
              </c:strCache>
            </c:str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0-03B7-45F0-9028-B08381F4237A}"/>
            </c:ext>
          </c:extLst>
        </c:ser>
        <c:dLbls>
          <c:showLegendKey val="0"/>
          <c:showVal val="1"/>
          <c:showCatName val="0"/>
          <c:showSerName val="0"/>
          <c:showPercent val="0"/>
          <c:showBubbleSize val="0"/>
        </c:dLbls>
        <c:gapWidth val="0"/>
        <c:overlap val="-100"/>
        <c:axId val="-2099973832"/>
        <c:axId val="-2100002536"/>
      </c:barChart>
      <c:catAx>
        <c:axId val="-2099973832"/>
        <c:scaling>
          <c:orientation val="minMax"/>
        </c:scaling>
        <c:delete val="0"/>
        <c:axPos val="b"/>
        <c:title>
          <c:tx>
            <c:rich>
              <a:bodyPr/>
              <a:lstStyle/>
              <a:p>
                <a:pPr>
                  <a:defRPr sz="2000" b="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Edad (años)</a:t>
                </a:r>
              </a:p>
            </c:rich>
          </c:tx>
          <c:overlay val="0"/>
        </c:title>
        <c:numFmt formatCode="General" sourceLinked="1"/>
        <c:majorTickMark val="out"/>
        <c:minorTickMark val="none"/>
        <c:tickLblPos val="nextTo"/>
        <c:spPr>
          <a:noFill/>
          <a:ln w="19050"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00002536"/>
        <c:crosses val="autoZero"/>
        <c:auto val="1"/>
        <c:lblAlgn val="ctr"/>
        <c:lblOffset val="100"/>
        <c:noMultiLvlLbl val="0"/>
      </c:catAx>
      <c:valAx>
        <c:axId val="-210000253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0">
                    <a:solidFill>
                      <a:schemeClr val="tx1"/>
                    </a:solidFill>
                    <a:latin typeface="Arial" panose="020B0604020202020204" pitchFamily="34" charset="0"/>
                    <a:cs typeface="Arial" panose="020B0604020202020204" pitchFamily="34" charset="0"/>
                  </a:rPr>
                  <a:t>Frecuencia</a:t>
                </a:r>
              </a:p>
            </c:rich>
          </c:tx>
          <c:layout>
            <c:manualLayout>
              <c:xMode val="edge"/>
              <c:yMode val="edge"/>
              <c:x val="2.6772714211526494E-3"/>
              <c:y val="0.34285454773288143"/>
            </c:manualLayout>
          </c:layout>
          <c:overlay val="0"/>
          <c:spPr>
            <a:noFill/>
            <a:ln>
              <a:noFill/>
            </a:ln>
            <a:effectLst/>
          </c:spPr>
        </c:title>
        <c:numFmt formatCode="General" sourceLinked="1"/>
        <c:majorTickMark val="out"/>
        <c:minorTickMark val="none"/>
        <c:tickLblPos val="nextTo"/>
        <c:spPr>
          <a:noFill/>
          <a:ln w="19050">
            <a:solidFill>
              <a:srgbClr val="000000"/>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2099973832"/>
        <c:crosses val="autoZero"/>
        <c:crossBetween val="between"/>
      </c:valAx>
      <c:spPr>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1900" dirty="0" err="1">
                <a:latin typeface="Arial" panose="020B0604020202020204" pitchFamily="34" charset="0"/>
                <a:cs typeface="Arial" panose="020B0604020202020204" pitchFamily="34" charset="0"/>
              </a:rPr>
              <a:t>Participantes</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en</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el</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estudio</a:t>
            </a:r>
            <a:r>
              <a:rPr lang="en-US" sz="190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por</a:t>
            </a:r>
            <a:r>
              <a:rPr lang="en-US" sz="1900" baseline="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grupos</a:t>
            </a:r>
            <a:r>
              <a:rPr lang="en-US" sz="1900" baseline="0" dirty="0">
                <a:latin typeface="Arial" panose="020B0604020202020204" pitchFamily="34" charset="0"/>
                <a:cs typeface="Arial" panose="020B0604020202020204" pitchFamily="34" charset="0"/>
              </a:rPr>
              <a:t> de </a:t>
            </a:r>
            <a:r>
              <a:rPr lang="en-US" sz="1900" baseline="0" dirty="0" err="1">
                <a:latin typeface="Arial" panose="020B0604020202020204" pitchFamily="34" charset="0"/>
                <a:cs typeface="Arial" panose="020B0604020202020204" pitchFamily="34" charset="0"/>
              </a:rPr>
              <a:t>edad</a:t>
            </a:r>
            <a:endParaRPr lang="en-US" sz="1900" dirty="0">
              <a:latin typeface="Arial" panose="020B0604020202020204" pitchFamily="34" charset="0"/>
              <a:cs typeface="Arial" panose="020B0604020202020204" pitchFamily="34" charset="0"/>
            </a:endParaRPr>
          </a:p>
        </c:rich>
      </c:tx>
      <c:layout>
        <c:manualLayout>
          <c:xMode val="edge"/>
          <c:yMode val="edge"/>
          <c:x val="0.23490075104248337"/>
          <c:y val="0"/>
        </c:manualLayout>
      </c:layout>
      <c:overlay val="0"/>
    </c:title>
    <c:autoTitleDeleted val="0"/>
    <c:plotArea>
      <c:layout>
        <c:manualLayout>
          <c:layoutTarget val="inner"/>
          <c:xMode val="edge"/>
          <c:yMode val="edge"/>
          <c:x val="0.13311143554432145"/>
          <c:y val="7.4117125984252005E-2"/>
          <c:w val="0.86132210663398978"/>
          <c:h val="0.77098720472440896"/>
        </c:manualLayout>
      </c:layout>
      <c:barChart>
        <c:barDir val="col"/>
        <c:grouping val="clustered"/>
        <c:varyColors val="0"/>
        <c:ser>
          <c:idx val="0"/>
          <c:order val="0"/>
          <c:tx>
            <c:strRef>
              <c:f>Sheet1!$B$1</c:f>
              <c:strCache>
                <c:ptCount val="1"/>
                <c:pt idx="0">
                  <c:v>Serie 1</c:v>
                </c:pt>
              </c:strCache>
            </c:strRef>
          </c:tx>
          <c:spPr>
            <a:solidFill>
              <a:srgbClr val="109648"/>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dLblPos val="outEnd"/>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0-4</c:v>
                </c:pt>
                <c:pt idx="1">
                  <c:v>5-9</c:v>
                </c:pt>
                <c:pt idx="2">
                  <c:v>10-14</c:v>
                </c:pt>
                <c:pt idx="3">
                  <c:v>15-19</c:v>
                </c:pt>
                <c:pt idx="4">
                  <c:v>20-24</c:v>
                </c:pt>
                <c:pt idx="5">
                  <c:v>25-29</c:v>
                </c:pt>
                <c:pt idx="6">
                  <c:v>30-34</c:v>
                </c:pt>
                <c:pt idx="7">
                  <c:v>35-39</c:v>
                </c:pt>
                <c:pt idx="8">
                  <c:v>40-44</c:v>
                </c:pt>
                <c:pt idx="9">
                  <c:v>45-49</c:v>
                </c:pt>
              </c:strCache>
            </c:str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0-FFBE-43F1-B75E-45438383CADB}"/>
            </c:ext>
          </c:extLst>
        </c:ser>
        <c:dLbls>
          <c:showLegendKey val="0"/>
          <c:showVal val="1"/>
          <c:showCatName val="0"/>
          <c:showSerName val="0"/>
          <c:showPercent val="0"/>
          <c:showBubbleSize val="0"/>
        </c:dLbls>
        <c:gapWidth val="0"/>
        <c:overlap val="-100"/>
        <c:axId val="-2099973832"/>
        <c:axId val="-2100002536"/>
      </c:barChart>
      <c:catAx>
        <c:axId val="-2099973832"/>
        <c:scaling>
          <c:orientation val="minMax"/>
        </c:scaling>
        <c:delete val="0"/>
        <c:axPos val="b"/>
        <c:title>
          <c:tx>
            <c:rich>
              <a:bodyPr/>
              <a:lstStyle/>
              <a:p>
                <a:pPr>
                  <a:defRPr sz="2000" b="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Edad (años)</a:t>
                </a:r>
              </a:p>
            </c:rich>
          </c:tx>
          <c:overlay val="0"/>
        </c:title>
        <c:numFmt formatCode="General" sourceLinked="1"/>
        <c:majorTickMark val="out"/>
        <c:minorTickMark val="none"/>
        <c:tickLblPos val="nextTo"/>
        <c:spPr>
          <a:noFill/>
          <a:ln w="19050"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00002536"/>
        <c:crosses val="autoZero"/>
        <c:auto val="1"/>
        <c:lblAlgn val="ctr"/>
        <c:lblOffset val="100"/>
        <c:noMultiLvlLbl val="0"/>
      </c:catAx>
      <c:valAx>
        <c:axId val="-210000253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0">
                    <a:solidFill>
                      <a:schemeClr val="tx1"/>
                    </a:solidFill>
                    <a:latin typeface="Arial" panose="020B0604020202020204" pitchFamily="34" charset="0"/>
                    <a:cs typeface="Arial" panose="020B0604020202020204" pitchFamily="34" charset="0"/>
                  </a:rPr>
                  <a:t>Frecuencia</a:t>
                </a:r>
              </a:p>
            </c:rich>
          </c:tx>
          <c:layout>
            <c:manualLayout>
              <c:xMode val="edge"/>
              <c:yMode val="edge"/>
              <c:x val="2.6772714211526494E-3"/>
              <c:y val="0.34285454773288143"/>
            </c:manualLayout>
          </c:layout>
          <c:overlay val="0"/>
          <c:spPr>
            <a:noFill/>
            <a:ln>
              <a:noFill/>
            </a:ln>
            <a:effectLst/>
          </c:spPr>
        </c:title>
        <c:numFmt formatCode="General" sourceLinked="1"/>
        <c:majorTickMark val="out"/>
        <c:minorTickMark val="none"/>
        <c:tickLblPos val="nextTo"/>
        <c:spPr>
          <a:noFill/>
          <a:ln w="19050">
            <a:solidFill>
              <a:srgbClr val="000000"/>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2099973832"/>
        <c:crosses val="autoZero"/>
        <c:crossBetween val="between"/>
      </c:valAx>
      <c:spPr>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1900" dirty="0" err="1">
                <a:latin typeface="Arial" panose="020B0604020202020204" pitchFamily="34" charset="0"/>
                <a:cs typeface="Arial" panose="020B0604020202020204" pitchFamily="34" charset="0"/>
              </a:rPr>
              <a:t>Participantes</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en</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el</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estudio</a:t>
            </a:r>
            <a:r>
              <a:rPr lang="en-US" sz="190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por</a:t>
            </a:r>
            <a:r>
              <a:rPr lang="en-US" sz="1900" baseline="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grupos</a:t>
            </a:r>
            <a:r>
              <a:rPr lang="en-US" sz="1900" baseline="0" dirty="0">
                <a:latin typeface="Arial" panose="020B0604020202020204" pitchFamily="34" charset="0"/>
                <a:cs typeface="Arial" panose="020B0604020202020204" pitchFamily="34" charset="0"/>
              </a:rPr>
              <a:t> de </a:t>
            </a:r>
            <a:r>
              <a:rPr lang="en-US" sz="1900" baseline="0" dirty="0" err="1">
                <a:latin typeface="Arial" panose="020B0604020202020204" pitchFamily="34" charset="0"/>
                <a:cs typeface="Arial" panose="020B0604020202020204" pitchFamily="34" charset="0"/>
              </a:rPr>
              <a:t>edad</a:t>
            </a:r>
            <a:endParaRPr lang="en-US" sz="1900" dirty="0">
              <a:latin typeface="Arial" panose="020B0604020202020204" pitchFamily="34" charset="0"/>
              <a:cs typeface="Arial" panose="020B0604020202020204" pitchFamily="34" charset="0"/>
            </a:endParaRPr>
          </a:p>
        </c:rich>
      </c:tx>
      <c:layout>
        <c:manualLayout>
          <c:xMode val="edge"/>
          <c:yMode val="edge"/>
          <c:x val="0.23490075104248337"/>
          <c:y val="0"/>
        </c:manualLayout>
      </c:layout>
      <c:overlay val="0"/>
    </c:title>
    <c:autoTitleDeleted val="0"/>
    <c:plotArea>
      <c:layout>
        <c:manualLayout>
          <c:layoutTarget val="inner"/>
          <c:xMode val="edge"/>
          <c:yMode val="edge"/>
          <c:x val="0.13311143554432145"/>
          <c:y val="7.4117125984252005E-2"/>
          <c:w val="0.86132210663398978"/>
          <c:h val="0.77098720472440896"/>
        </c:manualLayout>
      </c:layout>
      <c:barChart>
        <c:barDir val="col"/>
        <c:grouping val="clustered"/>
        <c:varyColors val="0"/>
        <c:ser>
          <c:idx val="0"/>
          <c:order val="0"/>
          <c:tx>
            <c:strRef>
              <c:f>Sheet1!$B$1</c:f>
              <c:strCache>
                <c:ptCount val="1"/>
                <c:pt idx="0">
                  <c:v>Serie 1</c:v>
                </c:pt>
              </c:strCache>
            </c:strRef>
          </c:tx>
          <c:spPr>
            <a:solidFill>
              <a:srgbClr val="109648"/>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dLblPos val="outEnd"/>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0-4</c:v>
                </c:pt>
                <c:pt idx="1">
                  <c:v>5-9</c:v>
                </c:pt>
                <c:pt idx="2">
                  <c:v>10-14</c:v>
                </c:pt>
                <c:pt idx="3">
                  <c:v>15-19</c:v>
                </c:pt>
                <c:pt idx="4">
                  <c:v>20-24</c:v>
                </c:pt>
                <c:pt idx="5">
                  <c:v>25-29</c:v>
                </c:pt>
                <c:pt idx="6">
                  <c:v>30-34</c:v>
                </c:pt>
                <c:pt idx="7">
                  <c:v>35-39</c:v>
                </c:pt>
                <c:pt idx="8">
                  <c:v>40-44</c:v>
                </c:pt>
                <c:pt idx="9">
                  <c:v>45-49</c:v>
                </c:pt>
              </c:strCache>
            </c:str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0-4148-4141-A4E8-1D44441EE28D}"/>
            </c:ext>
          </c:extLst>
        </c:ser>
        <c:dLbls>
          <c:showLegendKey val="0"/>
          <c:showVal val="1"/>
          <c:showCatName val="0"/>
          <c:showSerName val="0"/>
          <c:showPercent val="0"/>
          <c:showBubbleSize val="0"/>
        </c:dLbls>
        <c:gapWidth val="0"/>
        <c:overlap val="-100"/>
        <c:axId val="-2099973832"/>
        <c:axId val="-2100002536"/>
      </c:barChart>
      <c:catAx>
        <c:axId val="-2099973832"/>
        <c:scaling>
          <c:orientation val="minMax"/>
        </c:scaling>
        <c:delete val="0"/>
        <c:axPos val="b"/>
        <c:title>
          <c:tx>
            <c:rich>
              <a:bodyPr/>
              <a:lstStyle/>
              <a:p>
                <a:pPr>
                  <a:defRPr sz="2000" b="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Edad (años)</a:t>
                </a:r>
              </a:p>
            </c:rich>
          </c:tx>
          <c:overlay val="0"/>
        </c:title>
        <c:numFmt formatCode="General" sourceLinked="1"/>
        <c:majorTickMark val="out"/>
        <c:minorTickMark val="none"/>
        <c:tickLblPos val="nextTo"/>
        <c:spPr>
          <a:noFill/>
          <a:ln w="19050"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00002536"/>
        <c:crosses val="autoZero"/>
        <c:auto val="1"/>
        <c:lblAlgn val="ctr"/>
        <c:lblOffset val="100"/>
        <c:noMultiLvlLbl val="0"/>
      </c:catAx>
      <c:valAx>
        <c:axId val="-210000253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0">
                    <a:solidFill>
                      <a:schemeClr val="tx1"/>
                    </a:solidFill>
                    <a:latin typeface="Arial" panose="020B0604020202020204" pitchFamily="34" charset="0"/>
                    <a:cs typeface="Arial" panose="020B0604020202020204" pitchFamily="34" charset="0"/>
                  </a:rPr>
                  <a:t>Frecuencia</a:t>
                </a:r>
              </a:p>
            </c:rich>
          </c:tx>
          <c:layout>
            <c:manualLayout>
              <c:xMode val="edge"/>
              <c:yMode val="edge"/>
              <c:x val="2.6772714211526494E-3"/>
              <c:y val="0.34285454773288143"/>
            </c:manualLayout>
          </c:layout>
          <c:overlay val="0"/>
          <c:spPr>
            <a:noFill/>
            <a:ln>
              <a:noFill/>
            </a:ln>
            <a:effectLst/>
          </c:spPr>
        </c:title>
        <c:numFmt formatCode="General" sourceLinked="1"/>
        <c:majorTickMark val="out"/>
        <c:minorTickMark val="none"/>
        <c:tickLblPos val="nextTo"/>
        <c:spPr>
          <a:noFill/>
          <a:ln w="19050">
            <a:solidFill>
              <a:srgbClr val="000000"/>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2099973832"/>
        <c:crosses val="autoZero"/>
        <c:crossBetween val="between"/>
      </c:valAx>
      <c:spPr>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1900" dirty="0" err="1">
                <a:latin typeface="Arial" panose="020B0604020202020204" pitchFamily="34" charset="0"/>
                <a:cs typeface="Arial" panose="020B0604020202020204" pitchFamily="34" charset="0"/>
              </a:rPr>
              <a:t>Participantes</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en</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el</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estudio</a:t>
            </a:r>
            <a:r>
              <a:rPr lang="en-US" sz="190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por</a:t>
            </a:r>
            <a:r>
              <a:rPr lang="en-US" sz="1900" baseline="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grupos</a:t>
            </a:r>
            <a:r>
              <a:rPr lang="en-US" sz="1900" baseline="0" dirty="0">
                <a:latin typeface="Arial" panose="020B0604020202020204" pitchFamily="34" charset="0"/>
                <a:cs typeface="Arial" panose="020B0604020202020204" pitchFamily="34" charset="0"/>
              </a:rPr>
              <a:t> de </a:t>
            </a:r>
            <a:r>
              <a:rPr lang="en-US" sz="1900" baseline="0" dirty="0" err="1">
                <a:latin typeface="Arial" panose="020B0604020202020204" pitchFamily="34" charset="0"/>
                <a:cs typeface="Arial" panose="020B0604020202020204" pitchFamily="34" charset="0"/>
              </a:rPr>
              <a:t>edad</a:t>
            </a:r>
            <a:endParaRPr lang="en-US" sz="1900" dirty="0">
              <a:latin typeface="Arial" panose="020B0604020202020204" pitchFamily="34" charset="0"/>
              <a:cs typeface="Arial" panose="020B0604020202020204" pitchFamily="34" charset="0"/>
            </a:endParaRPr>
          </a:p>
        </c:rich>
      </c:tx>
      <c:layout>
        <c:manualLayout>
          <c:xMode val="edge"/>
          <c:yMode val="edge"/>
          <c:x val="0.23490075104248337"/>
          <c:y val="0"/>
        </c:manualLayout>
      </c:layout>
      <c:overlay val="0"/>
    </c:title>
    <c:autoTitleDeleted val="0"/>
    <c:plotArea>
      <c:layout>
        <c:manualLayout>
          <c:layoutTarget val="inner"/>
          <c:xMode val="edge"/>
          <c:yMode val="edge"/>
          <c:x val="0.13311143554432145"/>
          <c:y val="7.4117125984252005E-2"/>
          <c:w val="0.86132210663398978"/>
          <c:h val="0.77098720472440896"/>
        </c:manualLayout>
      </c:layout>
      <c:barChart>
        <c:barDir val="col"/>
        <c:grouping val="clustered"/>
        <c:varyColors val="0"/>
        <c:ser>
          <c:idx val="0"/>
          <c:order val="0"/>
          <c:tx>
            <c:strRef>
              <c:f>Sheet1!$B$1</c:f>
              <c:strCache>
                <c:ptCount val="1"/>
                <c:pt idx="0">
                  <c:v>Serie 1</c:v>
                </c:pt>
              </c:strCache>
            </c:strRef>
          </c:tx>
          <c:spPr>
            <a:solidFill>
              <a:srgbClr val="109648"/>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dLblPos val="outEnd"/>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0-4</c:v>
                </c:pt>
                <c:pt idx="1">
                  <c:v>5-9</c:v>
                </c:pt>
                <c:pt idx="2">
                  <c:v>10-14</c:v>
                </c:pt>
                <c:pt idx="3">
                  <c:v>15-19</c:v>
                </c:pt>
                <c:pt idx="4">
                  <c:v>20-24</c:v>
                </c:pt>
                <c:pt idx="5">
                  <c:v>25-29</c:v>
                </c:pt>
                <c:pt idx="6">
                  <c:v>30-34</c:v>
                </c:pt>
                <c:pt idx="7">
                  <c:v>35-39</c:v>
                </c:pt>
                <c:pt idx="8">
                  <c:v>40-44</c:v>
                </c:pt>
                <c:pt idx="9">
                  <c:v>45-49</c:v>
                </c:pt>
              </c:strCache>
            </c:str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0-CF23-4FEA-BEDD-516520299D11}"/>
            </c:ext>
          </c:extLst>
        </c:ser>
        <c:dLbls>
          <c:showLegendKey val="0"/>
          <c:showVal val="1"/>
          <c:showCatName val="0"/>
          <c:showSerName val="0"/>
          <c:showPercent val="0"/>
          <c:showBubbleSize val="0"/>
        </c:dLbls>
        <c:gapWidth val="0"/>
        <c:overlap val="-100"/>
        <c:axId val="-2099973832"/>
        <c:axId val="-2100002536"/>
      </c:barChart>
      <c:catAx>
        <c:axId val="-2099973832"/>
        <c:scaling>
          <c:orientation val="minMax"/>
        </c:scaling>
        <c:delete val="0"/>
        <c:axPos val="b"/>
        <c:title>
          <c:tx>
            <c:rich>
              <a:bodyPr/>
              <a:lstStyle/>
              <a:p>
                <a:pPr>
                  <a:defRPr sz="2000" b="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Edad (años)</a:t>
                </a:r>
              </a:p>
            </c:rich>
          </c:tx>
          <c:overlay val="0"/>
        </c:title>
        <c:numFmt formatCode="General" sourceLinked="1"/>
        <c:majorTickMark val="out"/>
        <c:minorTickMark val="none"/>
        <c:tickLblPos val="nextTo"/>
        <c:spPr>
          <a:noFill/>
          <a:ln w="19050"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00002536"/>
        <c:crosses val="autoZero"/>
        <c:auto val="1"/>
        <c:lblAlgn val="ctr"/>
        <c:lblOffset val="100"/>
        <c:noMultiLvlLbl val="0"/>
      </c:catAx>
      <c:valAx>
        <c:axId val="-210000253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0">
                    <a:solidFill>
                      <a:schemeClr val="tx1"/>
                    </a:solidFill>
                    <a:latin typeface="Arial" panose="020B0604020202020204" pitchFamily="34" charset="0"/>
                    <a:cs typeface="Arial" panose="020B0604020202020204" pitchFamily="34" charset="0"/>
                  </a:rPr>
                  <a:t>Frecuencia</a:t>
                </a:r>
              </a:p>
            </c:rich>
          </c:tx>
          <c:layout>
            <c:manualLayout>
              <c:xMode val="edge"/>
              <c:yMode val="edge"/>
              <c:x val="2.6772714211526494E-3"/>
              <c:y val="0.34285454773288143"/>
            </c:manualLayout>
          </c:layout>
          <c:overlay val="0"/>
          <c:spPr>
            <a:noFill/>
            <a:ln>
              <a:noFill/>
            </a:ln>
            <a:effectLst/>
          </c:spPr>
        </c:title>
        <c:numFmt formatCode="General" sourceLinked="1"/>
        <c:majorTickMark val="out"/>
        <c:minorTickMark val="none"/>
        <c:tickLblPos val="nextTo"/>
        <c:spPr>
          <a:noFill/>
          <a:ln w="19050">
            <a:solidFill>
              <a:srgbClr val="000000"/>
            </a:solidFill>
          </a:ln>
          <a:effectLst/>
        </c:spPr>
        <c:txPr>
          <a:bodyPr rot="-60000000" spcFirstLastPara="1" vertOverflow="ellipsis" vert="horz" wrap="square" anchor="ctr" anchorCtr="1"/>
          <a:lstStyle/>
          <a:p>
            <a:pPr algn="ctr">
              <a:defRPr lang="en-US"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99973832"/>
        <c:crosses val="autoZero"/>
        <c:crossBetween val="between"/>
      </c:valAx>
      <c:spPr>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1900" dirty="0" err="1">
                <a:latin typeface="Arial" panose="020B0604020202020204" pitchFamily="34" charset="0"/>
                <a:cs typeface="Arial" panose="020B0604020202020204" pitchFamily="34" charset="0"/>
              </a:rPr>
              <a:t>Participantes</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en</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el</a:t>
            </a:r>
            <a:r>
              <a:rPr lang="en-US" sz="1900" dirty="0">
                <a:latin typeface="Arial" panose="020B0604020202020204" pitchFamily="34" charset="0"/>
                <a:cs typeface="Arial" panose="020B0604020202020204" pitchFamily="34" charset="0"/>
              </a:rPr>
              <a:t> </a:t>
            </a:r>
            <a:r>
              <a:rPr lang="en-US" sz="1900" dirty="0" err="1">
                <a:latin typeface="Arial" panose="020B0604020202020204" pitchFamily="34" charset="0"/>
                <a:cs typeface="Arial" panose="020B0604020202020204" pitchFamily="34" charset="0"/>
              </a:rPr>
              <a:t>estudio</a:t>
            </a:r>
            <a:r>
              <a:rPr lang="en-US" sz="190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por</a:t>
            </a:r>
            <a:r>
              <a:rPr lang="en-US" sz="1900" baseline="0" dirty="0">
                <a:latin typeface="Arial" panose="020B0604020202020204" pitchFamily="34" charset="0"/>
                <a:cs typeface="Arial" panose="020B0604020202020204" pitchFamily="34" charset="0"/>
              </a:rPr>
              <a:t> </a:t>
            </a:r>
            <a:r>
              <a:rPr lang="en-US" sz="1900" baseline="0" dirty="0" err="1">
                <a:latin typeface="Arial" panose="020B0604020202020204" pitchFamily="34" charset="0"/>
                <a:cs typeface="Arial" panose="020B0604020202020204" pitchFamily="34" charset="0"/>
              </a:rPr>
              <a:t>grupos</a:t>
            </a:r>
            <a:r>
              <a:rPr lang="en-US" sz="1900" baseline="0" dirty="0">
                <a:latin typeface="Arial" panose="020B0604020202020204" pitchFamily="34" charset="0"/>
                <a:cs typeface="Arial" panose="020B0604020202020204" pitchFamily="34" charset="0"/>
              </a:rPr>
              <a:t> de </a:t>
            </a:r>
            <a:r>
              <a:rPr lang="en-US" sz="1900" baseline="0" dirty="0" err="1">
                <a:latin typeface="Arial" panose="020B0604020202020204" pitchFamily="34" charset="0"/>
                <a:cs typeface="Arial" panose="020B0604020202020204" pitchFamily="34" charset="0"/>
              </a:rPr>
              <a:t>edad</a:t>
            </a:r>
            <a:endParaRPr lang="en-US" sz="1900" dirty="0">
              <a:latin typeface="Arial" panose="020B0604020202020204" pitchFamily="34" charset="0"/>
              <a:cs typeface="Arial" panose="020B0604020202020204" pitchFamily="34" charset="0"/>
            </a:endParaRPr>
          </a:p>
        </c:rich>
      </c:tx>
      <c:layout>
        <c:manualLayout>
          <c:xMode val="edge"/>
          <c:yMode val="edge"/>
          <c:x val="0.23490075104248337"/>
          <c:y val="0"/>
        </c:manualLayout>
      </c:layout>
      <c:overlay val="0"/>
    </c:title>
    <c:autoTitleDeleted val="0"/>
    <c:plotArea>
      <c:layout>
        <c:manualLayout>
          <c:layoutTarget val="inner"/>
          <c:xMode val="edge"/>
          <c:yMode val="edge"/>
          <c:x val="0.13311143554432145"/>
          <c:y val="7.4117125984252005E-2"/>
          <c:w val="0.86132210663398978"/>
          <c:h val="0.77098720472440896"/>
        </c:manualLayout>
      </c:layout>
      <c:barChart>
        <c:barDir val="col"/>
        <c:grouping val="clustered"/>
        <c:varyColors val="0"/>
        <c:ser>
          <c:idx val="0"/>
          <c:order val="0"/>
          <c:tx>
            <c:strRef>
              <c:f>Sheet1!$B$1</c:f>
              <c:strCache>
                <c:ptCount val="1"/>
                <c:pt idx="0">
                  <c:v>Serie 1</c:v>
                </c:pt>
              </c:strCache>
            </c:strRef>
          </c:tx>
          <c:spPr>
            <a:solidFill>
              <a:srgbClr val="109648"/>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dLblPos val="outEnd"/>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0-4</c:v>
                </c:pt>
                <c:pt idx="1">
                  <c:v>5-9</c:v>
                </c:pt>
                <c:pt idx="2">
                  <c:v>10-14</c:v>
                </c:pt>
                <c:pt idx="3">
                  <c:v>15-19</c:v>
                </c:pt>
                <c:pt idx="4">
                  <c:v>20-24</c:v>
                </c:pt>
                <c:pt idx="5">
                  <c:v>25-29</c:v>
                </c:pt>
                <c:pt idx="6">
                  <c:v>30-34</c:v>
                </c:pt>
                <c:pt idx="7">
                  <c:v>35-39</c:v>
                </c:pt>
                <c:pt idx="8">
                  <c:v>40-44</c:v>
                </c:pt>
                <c:pt idx="9">
                  <c:v>45-49</c:v>
                </c:pt>
              </c:strCache>
            </c:str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0-A57E-4EC2-9589-D35E822A5298}"/>
            </c:ext>
          </c:extLst>
        </c:ser>
        <c:dLbls>
          <c:showLegendKey val="0"/>
          <c:showVal val="1"/>
          <c:showCatName val="0"/>
          <c:showSerName val="0"/>
          <c:showPercent val="0"/>
          <c:showBubbleSize val="0"/>
        </c:dLbls>
        <c:gapWidth val="0"/>
        <c:overlap val="-100"/>
        <c:axId val="-2099973832"/>
        <c:axId val="-2100002536"/>
      </c:barChart>
      <c:catAx>
        <c:axId val="-2099973832"/>
        <c:scaling>
          <c:orientation val="minMax"/>
        </c:scaling>
        <c:delete val="0"/>
        <c:axPos val="b"/>
        <c:title>
          <c:tx>
            <c:rich>
              <a:bodyPr/>
              <a:lstStyle/>
              <a:p>
                <a:pPr>
                  <a:defRPr sz="2000" b="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Edad (años)</a:t>
                </a:r>
              </a:p>
            </c:rich>
          </c:tx>
          <c:overlay val="0"/>
        </c:title>
        <c:numFmt formatCode="General" sourceLinked="1"/>
        <c:majorTickMark val="out"/>
        <c:minorTickMark val="none"/>
        <c:tickLblPos val="nextTo"/>
        <c:spPr>
          <a:noFill/>
          <a:ln w="19050"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00002536"/>
        <c:crosses val="autoZero"/>
        <c:auto val="1"/>
        <c:lblAlgn val="ctr"/>
        <c:lblOffset val="100"/>
        <c:noMultiLvlLbl val="0"/>
      </c:catAx>
      <c:valAx>
        <c:axId val="-210000253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0">
                    <a:solidFill>
                      <a:schemeClr val="tx1"/>
                    </a:solidFill>
                    <a:latin typeface="Arial" panose="020B0604020202020204" pitchFamily="34" charset="0"/>
                    <a:cs typeface="Arial" panose="020B0604020202020204" pitchFamily="34" charset="0"/>
                  </a:rPr>
                  <a:t>Frecuencia</a:t>
                </a:r>
              </a:p>
            </c:rich>
          </c:tx>
          <c:layout>
            <c:manualLayout>
              <c:xMode val="edge"/>
              <c:yMode val="edge"/>
              <c:x val="2.6772714211526494E-3"/>
              <c:y val="0.34285454773288143"/>
            </c:manualLayout>
          </c:layout>
          <c:overlay val="0"/>
          <c:spPr>
            <a:noFill/>
            <a:ln>
              <a:noFill/>
            </a:ln>
            <a:effectLst/>
          </c:spPr>
        </c:title>
        <c:numFmt formatCode="General" sourceLinked="1"/>
        <c:majorTickMark val="out"/>
        <c:minorTickMark val="none"/>
        <c:tickLblPos val="nextTo"/>
        <c:spPr>
          <a:noFill/>
          <a:ln w="19050">
            <a:solidFill>
              <a:srgbClr val="000000"/>
            </a:solidFill>
          </a:ln>
          <a:effectLst/>
        </c:spPr>
        <c:txPr>
          <a:bodyPr rot="-60000000" spcFirstLastPara="1" vertOverflow="ellipsis" vert="horz" wrap="square" anchor="ctr" anchorCtr="1"/>
          <a:lstStyle/>
          <a:p>
            <a:pPr algn="ctr">
              <a:defRPr lang="en-US"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99973832"/>
        <c:crosses val="autoZero"/>
        <c:crossBetween val="between"/>
      </c:valAx>
      <c:spPr>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nchor="t" anchorCtr="0"/>
          <a:lstStyle/>
          <a:p>
            <a:pPr>
              <a:defRPr sz="1200">
                <a:latin typeface="Arial" panose="020B0604020202020204" pitchFamily="34" charset="0"/>
                <a:cs typeface="Arial" panose="020B0604020202020204" pitchFamily="34" charset="0"/>
              </a:defRPr>
            </a:pPr>
            <a:r>
              <a:rPr lang="en-US" sz="1200" baseline="0">
                <a:latin typeface="Arial" panose="020B0604020202020204" pitchFamily="34" charset="0"/>
                <a:cs typeface="Arial" panose="020B0604020202020204" pitchFamily="34" charset="0"/>
              </a:rPr>
              <a:t>Número de casos por edad en años</a:t>
            </a:r>
            <a:endParaRPr lang="en-US" sz="1200">
              <a:latin typeface="Arial" panose="020B0604020202020204" pitchFamily="34" charset="0"/>
              <a:cs typeface="Arial" panose="020B0604020202020204" pitchFamily="34" charset="0"/>
            </a:endParaRPr>
          </a:p>
        </c:rich>
      </c:tx>
      <c:layout>
        <c:manualLayout>
          <c:xMode val="edge"/>
          <c:yMode val="edge"/>
          <c:x val="0.21295810476895799"/>
          <c:y val="2.8497408084896501E-2"/>
        </c:manualLayout>
      </c:layout>
      <c:overlay val="0"/>
    </c:title>
    <c:autoTitleDeleted val="0"/>
    <c:plotArea>
      <c:layout>
        <c:manualLayout>
          <c:layoutTarget val="inner"/>
          <c:xMode val="edge"/>
          <c:yMode val="edge"/>
          <c:x val="0.15522996279355"/>
          <c:y val="0.12520888434791899"/>
          <c:w val="0.81897117237319506"/>
          <c:h val="0.70069116125097697"/>
        </c:manualLayout>
      </c:layout>
      <c:barChart>
        <c:barDir val="col"/>
        <c:grouping val="clustered"/>
        <c:varyColors val="0"/>
        <c:ser>
          <c:idx val="0"/>
          <c:order val="0"/>
          <c:tx>
            <c:strRef>
              <c:f>Sheet1!$B$1</c:f>
              <c:strCache>
                <c:ptCount val="1"/>
                <c:pt idx="0">
                  <c:v>Serie 1</c:v>
                </c:pt>
              </c:strCache>
            </c:strRef>
          </c:tx>
          <c:spPr>
            <a:solidFill>
              <a:srgbClr val="339933"/>
            </a:solidFill>
            <a:ln>
              <a:solidFill>
                <a:schemeClr val="tx1"/>
              </a:solidFill>
            </a:ln>
            <a:effectLst/>
          </c:spPr>
          <c:invertIfNegative val="0"/>
          <c:dLbls>
            <c:delete val="1"/>
          </c:dLbls>
          <c:cat>
            <c:numRef>
              <c:f>Sheet1!$A$2:$A$11</c:f>
              <c:numCache>
                <c:formatCode>0</c:formatCode>
                <c:ptCount val="10"/>
                <c:pt idx="0">
                  <c:v>0</c:v>
                </c:pt>
                <c:pt idx="1">
                  <c:v>1</c:v>
                </c:pt>
                <c:pt idx="2">
                  <c:v>2</c:v>
                </c:pt>
                <c:pt idx="3">
                  <c:v>3</c:v>
                </c:pt>
                <c:pt idx="4">
                  <c:v>4</c:v>
                </c:pt>
                <c:pt idx="5">
                  <c:v>5</c:v>
                </c:pt>
                <c:pt idx="6">
                  <c:v>6</c:v>
                </c:pt>
                <c:pt idx="7">
                  <c:v>7</c:v>
                </c:pt>
                <c:pt idx="8">
                  <c:v>8</c:v>
                </c:pt>
                <c:pt idx="9">
                  <c:v>9</c:v>
                </c:pt>
              </c:numCache>
            </c:num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5271-4CD5-9F02-D21FCF860DB6}"/>
            </c:ext>
          </c:extLst>
        </c:ser>
        <c:dLbls>
          <c:showLegendKey val="0"/>
          <c:showVal val="1"/>
          <c:showCatName val="0"/>
          <c:showSerName val="0"/>
          <c:showPercent val="0"/>
          <c:showBubbleSize val="0"/>
        </c:dLbls>
        <c:gapWidth val="0"/>
        <c:overlap val="-100"/>
        <c:axId val="-2080106312"/>
        <c:axId val="-2099279128"/>
      </c:barChart>
      <c:catAx>
        <c:axId val="-2080106312"/>
        <c:scaling>
          <c:orientation val="minMax"/>
        </c:scaling>
        <c:delete val="0"/>
        <c:axPos val="b"/>
        <c:title>
          <c:tx>
            <c:rich>
              <a:bodyPr/>
              <a:lstStyle/>
              <a:p>
                <a:pPr>
                  <a:defRPr sz="1200" b="0">
                    <a:latin typeface="Arial" panose="020B0604020202020204" pitchFamily="34" charset="0"/>
                    <a:cs typeface="Arial" panose="020B0604020202020204" pitchFamily="34" charset="0"/>
                  </a:defRPr>
                </a:pPr>
                <a:r>
                  <a:rPr lang="en-US" sz="1200" b="0">
                    <a:latin typeface="Arial" panose="020B0604020202020204" pitchFamily="34" charset="0"/>
                    <a:cs typeface="Arial" panose="020B0604020202020204" pitchFamily="34" charset="0"/>
                  </a:rPr>
                  <a:t>Edad (años)</a:t>
                </a:r>
              </a:p>
            </c:rich>
          </c:tx>
          <c:overlay val="0"/>
        </c:title>
        <c:numFmt formatCode="0"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99279128"/>
        <c:crosses val="autoZero"/>
        <c:auto val="1"/>
        <c:lblAlgn val="ctr"/>
        <c:lblOffset val="10"/>
        <c:noMultiLvlLbl val="0"/>
      </c:catAx>
      <c:valAx>
        <c:axId val="-2099279128"/>
        <c:scaling>
          <c:orientation val="minMax"/>
        </c:scaling>
        <c:delete val="0"/>
        <c:axPos val="l"/>
        <c:majorGridlines>
          <c:spPr>
            <a:ln w="9525" cap="flat" cmpd="sng" algn="ctr">
              <a:noFill/>
              <a:round/>
            </a:ln>
            <a:effectLst/>
          </c:spPr>
        </c:majorGridlines>
        <c:title>
          <c:tx>
            <c:rich>
              <a:bodyPr rot="-5400000" spcFirstLastPara="1" vertOverflow="ellipsis" vert="horz" wrap="square" anchor="t" anchorCtr="0"/>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1200">
                    <a:solidFill>
                      <a:schemeClr val="tx1"/>
                    </a:solidFill>
                    <a:latin typeface="Arial" panose="020B0604020202020204" pitchFamily="34" charset="0"/>
                    <a:cs typeface="Arial" panose="020B0604020202020204" pitchFamily="34" charset="0"/>
                  </a:rPr>
                  <a:t>Casos</a:t>
                </a:r>
              </a:p>
            </c:rich>
          </c:tx>
          <c:layout>
            <c:manualLayout>
              <c:xMode val="edge"/>
              <c:yMode val="edge"/>
              <c:x val="1.41325533350878E-2"/>
              <c:y val="0.32082191767692297"/>
            </c:manualLayout>
          </c:layout>
          <c:overlay val="0"/>
          <c:spPr>
            <a:noFill/>
            <a:ln>
              <a:noFill/>
            </a:ln>
            <a:effectLst/>
          </c:spPr>
        </c:title>
        <c:numFmt formatCode="General" sourceLinked="1"/>
        <c:majorTickMark val="out"/>
        <c:minorTickMark val="none"/>
        <c:tickLblPos val="low"/>
        <c:spPr>
          <a:noFill/>
          <a:ln>
            <a:solidFill>
              <a:srgbClr val="00953A"/>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2080106312"/>
        <c:crosses val="autoZero"/>
        <c:crossBetween val="between"/>
        <c:majorUnit val="10"/>
        <c:minorUnit val="2"/>
      </c:valAx>
      <c:spPr>
        <a:ln>
          <a:noFill/>
        </a:ln>
        <a:effectLst/>
      </c:spPr>
    </c:plotArea>
    <c:plotVisOnly val="1"/>
    <c:dispBlanksAs val="gap"/>
    <c:showDLblsOverMax val="0"/>
  </c:chart>
  <c:spPr>
    <a:noFill/>
    <a:ln>
      <a:solidFill>
        <a:srgbClr val="000000"/>
      </a:solidFill>
    </a:ln>
    <a:effectLst/>
  </c:spPr>
  <c:txPr>
    <a:bodyPr/>
    <a:lstStyle/>
    <a:p>
      <a:pPr>
        <a:defRPr/>
      </a:pPr>
      <a:endParaRPr lang="es-ES"/>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a:t>Por semana</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endParaRPr lang="es-ES"/>
        </a:p>
      </c:txPr>
    </c:title>
    <c:autoTitleDeleted val="0"/>
    <c:plotArea>
      <c:layout/>
      <c:barChart>
        <c:barDir val="col"/>
        <c:grouping val="stacked"/>
        <c:varyColors val="0"/>
        <c:ser>
          <c:idx val="1"/>
          <c:order val="0"/>
          <c:spPr>
            <a:solidFill>
              <a:srgbClr val="0065A4"/>
            </a:solidFill>
            <a:ln>
              <a:solidFill>
                <a:schemeClr val="tx1"/>
              </a:solidFill>
            </a:ln>
            <a:effectLst/>
          </c:spPr>
          <c:invertIfNegative val="0"/>
          <c:val>
            <c:numRef>
              <c:f>Sheet1!$F$10:$F$42</c:f>
              <c:numCache>
                <c:formatCode>General</c:formatCode>
                <c:ptCount val="33"/>
                <c:pt idx="0">
                  <c:v>2</c:v>
                </c:pt>
                <c:pt idx="1">
                  <c:v>3</c:v>
                </c:pt>
                <c:pt idx="2">
                  <c:v>3</c:v>
                </c:pt>
                <c:pt idx="3">
                  <c:v>3</c:v>
                </c:pt>
                <c:pt idx="4">
                  <c:v>1</c:v>
                </c:pt>
                <c:pt idx="5">
                  <c:v>4</c:v>
                </c:pt>
                <c:pt idx="6">
                  <c:v>1</c:v>
                </c:pt>
                <c:pt idx="7">
                  <c:v>9</c:v>
                </c:pt>
                <c:pt idx="8">
                  <c:v>3</c:v>
                </c:pt>
                <c:pt idx="9">
                  <c:v>10</c:v>
                </c:pt>
                <c:pt idx="10">
                  <c:v>36</c:v>
                </c:pt>
                <c:pt idx="11">
                  <c:v>79</c:v>
                </c:pt>
                <c:pt idx="12">
                  <c:v>59</c:v>
                </c:pt>
                <c:pt idx="13">
                  <c:v>27</c:v>
                </c:pt>
                <c:pt idx="14">
                  <c:v>56</c:v>
                </c:pt>
                <c:pt idx="15">
                  <c:v>44</c:v>
                </c:pt>
                <c:pt idx="16">
                  <c:v>63</c:v>
                </c:pt>
                <c:pt idx="17">
                  <c:v>237</c:v>
                </c:pt>
                <c:pt idx="18">
                  <c:v>226</c:v>
                </c:pt>
                <c:pt idx="19">
                  <c:v>136</c:v>
                </c:pt>
                <c:pt idx="20">
                  <c:v>56</c:v>
                </c:pt>
                <c:pt idx="21">
                  <c:v>80</c:v>
                </c:pt>
                <c:pt idx="22">
                  <c:v>101</c:v>
                </c:pt>
                <c:pt idx="23">
                  <c:v>60</c:v>
                </c:pt>
                <c:pt idx="24">
                  <c:v>44</c:v>
                </c:pt>
                <c:pt idx="25">
                  <c:v>32</c:v>
                </c:pt>
                <c:pt idx="26">
                  <c:v>42</c:v>
                </c:pt>
                <c:pt idx="27">
                  <c:v>35</c:v>
                </c:pt>
                <c:pt idx="28">
                  <c:v>64</c:v>
                </c:pt>
                <c:pt idx="29">
                  <c:v>138</c:v>
                </c:pt>
                <c:pt idx="30">
                  <c:v>136</c:v>
                </c:pt>
                <c:pt idx="31">
                  <c:v>36</c:v>
                </c:pt>
                <c:pt idx="32">
                  <c:v>25</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F237-4A8F-BFF0-2858F7090E98}"/>
            </c:ext>
          </c:extLst>
        </c:ser>
        <c:dLbls>
          <c:showLegendKey val="0"/>
          <c:showVal val="0"/>
          <c:showCatName val="0"/>
          <c:showSerName val="0"/>
          <c:showPercent val="0"/>
          <c:showBubbleSize val="0"/>
        </c:dLbls>
        <c:gapWidth val="0"/>
        <c:overlap val="100"/>
        <c:axId val="1488264063"/>
        <c:axId val="1416627519"/>
      </c:barChart>
      <c:catAx>
        <c:axId val="1488264063"/>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a:t>Semana epidemiológica</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title>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1416627519"/>
        <c:crosses val="autoZero"/>
        <c:auto val="1"/>
        <c:lblAlgn val="ctr"/>
        <c:lblOffset val="100"/>
        <c:noMultiLvlLbl val="0"/>
      </c:catAx>
      <c:valAx>
        <c:axId val="1416627519"/>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a:t>Número de casos</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1488264063"/>
        <c:crosses val="autoZero"/>
        <c:crossBetween val="between"/>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sz="1200">
          <a:solidFill>
            <a:schemeClr val="tx1"/>
          </a:solidFill>
        </a:defRPr>
      </a:pPr>
      <a:endParaRPr lang="es-E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a:t>Por mes</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endParaRPr lang="es-ES"/>
        </a:p>
      </c:txPr>
    </c:title>
    <c:autoTitleDeleted val="0"/>
    <c:plotArea>
      <c:layout/>
      <c:barChart>
        <c:barDir val="col"/>
        <c:grouping val="stacked"/>
        <c:varyColors val="0"/>
        <c:ser>
          <c:idx val="0"/>
          <c:order val="0"/>
          <c:spPr>
            <a:solidFill>
              <a:srgbClr val="0065A4"/>
            </a:solidFill>
            <a:ln>
              <a:solidFill>
                <a:schemeClr val="tx1"/>
              </a:solidFill>
            </a:ln>
            <a:effectLst/>
          </c:spPr>
          <c:invertIfNegative val="0"/>
          <c:cat>
            <c:strRef>
              <c:f>Sheet1!$H$10:$H$17</c:f>
              <c:strCache>
                <c:ptCount val="8"/>
                <c:pt idx="0">
                  <c:v>Jan</c:v>
                </c:pt>
                <c:pt idx="1">
                  <c:v>Febrero</c:v>
                </c:pt>
                <c:pt idx="2">
                  <c:v>Mar</c:v>
                </c:pt>
                <c:pt idx="3">
                  <c:v>Abr</c:v>
                </c:pt>
                <c:pt idx="4">
                  <c:v>Mayo</c:v>
                </c:pt>
                <c:pt idx="5">
                  <c:v>Jun</c:v>
                </c:pt>
                <c:pt idx="6">
                  <c:v>Julio</c:v>
                </c:pt>
                <c:pt idx="7">
                  <c:v>Agosto</c:v>
                </c:pt>
              </c:strCache>
            </c:strRef>
          </c:cat>
          <c:val>
            <c:numRef>
              <c:f>Sheet1!$I$10:$I$17</c:f>
              <c:numCache>
                <c:formatCode>General</c:formatCode>
                <c:ptCount val="8"/>
                <c:pt idx="0">
                  <c:v>8</c:v>
                </c:pt>
                <c:pt idx="1">
                  <c:v>16</c:v>
                </c:pt>
                <c:pt idx="2">
                  <c:v>130</c:v>
                </c:pt>
                <c:pt idx="3">
                  <c:v>220</c:v>
                </c:pt>
                <c:pt idx="4">
                  <c:v>684</c:v>
                </c:pt>
                <c:pt idx="5">
                  <c:v>296</c:v>
                </c:pt>
                <c:pt idx="6">
                  <c:v>235</c:v>
                </c:pt>
                <c:pt idx="7">
                  <c:v>262</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DB90-46F4-9176-A597DB851687}"/>
            </c:ext>
          </c:extLst>
        </c:ser>
        <c:dLbls>
          <c:showLegendKey val="0"/>
          <c:showVal val="0"/>
          <c:showCatName val="0"/>
          <c:showSerName val="0"/>
          <c:showPercent val="0"/>
          <c:showBubbleSize val="0"/>
        </c:dLbls>
        <c:gapWidth val="0"/>
        <c:overlap val="100"/>
        <c:axId val="1415267215"/>
        <c:axId val="1485341391"/>
      </c:barChart>
      <c:catAx>
        <c:axId val="1415267215"/>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a:t>Mes</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1485341391"/>
        <c:crosses val="autoZero"/>
        <c:auto val="1"/>
        <c:lblAlgn val="ctr"/>
        <c:lblOffset val="100"/>
        <c:noMultiLvlLbl val="0"/>
      </c:catAx>
      <c:valAx>
        <c:axId val="1485341391"/>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a:t>Número de casos</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1415267215"/>
        <c:crosses val="autoZero"/>
        <c:crossBetween val="between"/>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sz="1200">
          <a:solidFill>
            <a:schemeClr val="tx1"/>
          </a:solidFill>
        </a:defRPr>
      </a:pPr>
      <a:endParaRPr lang="es-E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a:t>Número de casos de la Enfermedad X por día, País Y, 2024</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endParaRPr lang="es-ES"/>
        </a:p>
      </c:txPr>
    </c:title>
    <c:autoTitleDeleted val="0"/>
    <c:plotArea>
      <c:layout/>
      <c:barChart>
        <c:barDir val="col"/>
        <c:grouping val="stacked"/>
        <c:varyColors val="0"/>
        <c:ser>
          <c:idx val="0"/>
          <c:order val="0"/>
          <c:spPr>
            <a:solidFill>
              <a:srgbClr val="0065A4"/>
            </a:solidFill>
            <a:ln>
              <a:solidFill>
                <a:schemeClr val="tx1"/>
              </a:solidFill>
            </a:ln>
            <a:effectLst/>
          </c:spPr>
          <c:invertIfNegative val="0"/>
          <c:cat>
            <c:numRef>
              <c:f>Sheet1!$B$5:$B$240</c:f>
              <c:numCache>
                <c:formatCode>[$-409]d\-mmm;@</c:formatCode>
                <c:ptCount val="236"/>
                <c:pt idx="0">
                  <c:v>43466</c:v>
                </c:pt>
                <c:pt idx="1">
                  <c:v>43467</c:v>
                </c:pt>
                <c:pt idx="2">
                  <c:v>43468</c:v>
                </c:pt>
                <c:pt idx="3">
                  <c:v>43469</c:v>
                </c:pt>
                <c:pt idx="4">
                  <c:v>43470</c:v>
                </c:pt>
                <c:pt idx="5">
                  <c:v>43471</c:v>
                </c:pt>
                <c:pt idx="6">
                  <c:v>43472</c:v>
                </c:pt>
                <c:pt idx="7">
                  <c:v>43473</c:v>
                </c:pt>
                <c:pt idx="8">
                  <c:v>43474</c:v>
                </c:pt>
                <c:pt idx="9">
                  <c:v>43475</c:v>
                </c:pt>
                <c:pt idx="10">
                  <c:v>43476</c:v>
                </c:pt>
                <c:pt idx="11">
                  <c:v>43477</c:v>
                </c:pt>
                <c:pt idx="12">
                  <c:v>43478</c:v>
                </c:pt>
                <c:pt idx="13">
                  <c:v>43479</c:v>
                </c:pt>
                <c:pt idx="14">
                  <c:v>43480</c:v>
                </c:pt>
                <c:pt idx="15">
                  <c:v>43481</c:v>
                </c:pt>
                <c:pt idx="16">
                  <c:v>43482</c:v>
                </c:pt>
                <c:pt idx="17">
                  <c:v>43483</c:v>
                </c:pt>
                <c:pt idx="18">
                  <c:v>43484</c:v>
                </c:pt>
                <c:pt idx="19">
                  <c:v>43485</c:v>
                </c:pt>
                <c:pt idx="20">
                  <c:v>43486</c:v>
                </c:pt>
                <c:pt idx="21">
                  <c:v>43487</c:v>
                </c:pt>
                <c:pt idx="22">
                  <c:v>43488</c:v>
                </c:pt>
                <c:pt idx="23">
                  <c:v>43489</c:v>
                </c:pt>
                <c:pt idx="24">
                  <c:v>43490</c:v>
                </c:pt>
                <c:pt idx="25">
                  <c:v>43491</c:v>
                </c:pt>
                <c:pt idx="26">
                  <c:v>43492</c:v>
                </c:pt>
                <c:pt idx="27">
                  <c:v>43493</c:v>
                </c:pt>
                <c:pt idx="28">
                  <c:v>43494</c:v>
                </c:pt>
                <c:pt idx="29">
                  <c:v>43495</c:v>
                </c:pt>
                <c:pt idx="30">
                  <c:v>43496</c:v>
                </c:pt>
                <c:pt idx="31">
                  <c:v>43497</c:v>
                </c:pt>
                <c:pt idx="32">
                  <c:v>43498</c:v>
                </c:pt>
                <c:pt idx="33">
                  <c:v>43499</c:v>
                </c:pt>
                <c:pt idx="34">
                  <c:v>43500</c:v>
                </c:pt>
                <c:pt idx="35">
                  <c:v>43501</c:v>
                </c:pt>
                <c:pt idx="36">
                  <c:v>43502</c:v>
                </c:pt>
                <c:pt idx="37">
                  <c:v>43503</c:v>
                </c:pt>
                <c:pt idx="38">
                  <c:v>43504</c:v>
                </c:pt>
                <c:pt idx="39">
                  <c:v>43505</c:v>
                </c:pt>
                <c:pt idx="40">
                  <c:v>43506</c:v>
                </c:pt>
                <c:pt idx="41">
                  <c:v>43507</c:v>
                </c:pt>
                <c:pt idx="42">
                  <c:v>43508</c:v>
                </c:pt>
                <c:pt idx="43">
                  <c:v>43509</c:v>
                </c:pt>
                <c:pt idx="44">
                  <c:v>43510</c:v>
                </c:pt>
                <c:pt idx="45">
                  <c:v>43511</c:v>
                </c:pt>
                <c:pt idx="46">
                  <c:v>43512</c:v>
                </c:pt>
                <c:pt idx="47">
                  <c:v>43513</c:v>
                </c:pt>
                <c:pt idx="48">
                  <c:v>43514</c:v>
                </c:pt>
                <c:pt idx="49">
                  <c:v>43515</c:v>
                </c:pt>
                <c:pt idx="50">
                  <c:v>43516</c:v>
                </c:pt>
                <c:pt idx="51">
                  <c:v>43517</c:v>
                </c:pt>
                <c:pt idx="52">
                  <c:v>43518</c:v>
                </c:pt>
                <c:pt idx="53">
                  <c:v>43519</c:v>
                </c:pt>
                <c:pt idx="54">
                  <c:v>43520</c:v>
                </c:pt>
                <c:pt idx="55">
                  <c:v>43521</c:v>
                </c:pt>
                <c:pt idx="56">
                  <c:v>43522</c:v>
                </c:pt>
                <c:pt idx="57">
                  <c:v>43523</c:v>
                </c:pt>
                <c:pt idx="58">
                  <c:v>43524</c:v>
                </c:pt>
                <c:pt idx="59">
                  <c:v>43525</c:v>
                </c:pt>
                <c:pt idx="60">
                  <c:v>43526</c:v>
                </c:pt>
                <c:pt idx="61">
                  <c:v>43527</c:v>
                </c:pt>
                <c:pt idx="62">
                  <c:v>43528</c:v>
                </c:pt>
                <c:pt idx="63">
                  <c:v>43529</c:v>
                </c:pt>
                <c:pt idx="64">
                  <c:v>43530</c:v>
                </c:pt>
                <c:pt idx="65">
                  <c:v>43531</c:v>
                </c:pt>
                <c:pt idx="66">
                  <c:v>43532</c:v>
                </c:pt>
                <c:pt idx="67">
                  <c:v>43533</c:v>
                </c:pt>
                <c:pt idx="68">
                  <c:v>43534</c:v>
                </c:pt>
                <c:pt idx="69">
                  <c:v>43535</c:v>
                </c:pt>
                <c:pt idx="70">
                  <c:v>43536</c:v>
                </c:pt>
                <c:pt idx="71">
                  <c:v>43537</c:v>
                </c:pt>
                <c:pt idx="72">
                  <c:v>43538</c:v>
                </c:pt>
                <c:pt idx="73">
                  <c:v>43539</c:v>
                </c:pt>
                <c:pt idx="74">
                  <c:v>43540</c:v>
                </c:pt>
                <c:pt idx="75">
                  <c:v>43541</c:v>
                </c:pt>
                <c:pt idx="76">
                  <c:v>43542</c:v>
                </c:pt>
                <c:pt idx="77">
                  <c:v>43543</c:v>
                </c:pt>
                <c:pt idx="78">
                  <c:v>43544</c:v>
                </c:pt>
                <c:pt idx="79">
                  <c:v>43545</c:v>
                </c:pt>
                <c:pt idx="80">
                  <c:v>43546</c:v>
                </c:pt>
                <c:pt idx="81">
                  <c:v>43547</c:v>
                </c:pt>
                <c:pt idx="82">
                  <c:v>43548</c:v>
                </c:pt>
                <c:pt idx="83">
                  <c:v>43549</c:v>
                </c:pt>
                <c:pt idx="84">
                  <c:v>43550</c:v>
                </c:pt>
                <c:pt idx="85">
                  <c:v>43551</c:v>
                </c:pt>
                <c:pt idx="86">
                  <c:v>43552</c:v>
                </c:pt>
                <c:pt idx="87">
                  <c:v>43553</c:v>
                </c:pt>
                <c:pt idx="88">
                  <c:v>43554</c:v>
                </c:pt>
                <c:pt idx="89">
                  <c:v>43555</c:v>
                </c:pt>
                <c:pt idx="90">
                  <c:v>43556</c:v>
                </c:pt>
                <c:pt idx="91">
                  <c:v>43557</c:v>
                </c:pt>
                <c:pt idx="92">
                  <c:v>43558</c:v>
                </c:pt>
                <c:pt idx="93">
                  <c:v>43559</c:v>
                </c:pt>
                <c:pt idx="94">
                  <c:v>43560</c:v>
                </c:pt>
                <c:pt idx="95">
                  <c:v>43561</c:v>
                </c:pt>
                <c:pt idx="96">
                  <c:v>43562</c:v>
                </c:pt>
                <c:pt idx="97">
                  <c:v>43563</c:v>
                </c:pt>
                <c:pt idx="98">
                  <c:v>43564</c:v>
                </c:pt>
                <c:pt idx="99">
                  <c:v>43565</c:v>
                </c:pt>
                <c:pt idx="100">
                  <c:v>43566</c:v>
                </c:pt>
                <c:pt idx="101">
                  <c:v>43567</c:v>
                </c:pt>
                <c:pt idx="102">
                  <c:v>43568</c:v>
                </c:pt>
                <c:pt idx="103">
                  <c:v>43569</c:v>
                </c:pt>
                <c:pt idx="104">
                  <c:v>43570</c:v>
                </c:pt>
                <c:pt idx="105">
                  <c:v>43571</c:v>
                </c:pt>
                <c:pt idx="106">
                  <c:v>43572</c:v>
                </c:pt>
                <c:pt idx="107">
                  <c:v>43573</c:v>
                </c:pt>
                <c:pt idx="108">
                  <c:v>43574</c:v>
                </c:pt>
                <c:pt idx="109">
                  <c:v>43575</c:v>
                </c:pt>
                <c:pt idx="110">
                  <c:v>43576</c:v>
                </c:pt>
                <c:pt idx="111">
                  <c:v>43577</c:v>
                </c:pt>
                <c:pt idx="112">
                  <c:v>43578</c:v>
                </c:pt>
                <c:pt idx="113">
                  <c:v>43579</c:v>
                </c:pt>
                <c:pt idx="114">
                  <c:v>43580</c:v>
                </c:pt>
                <c:pt idx="115">
                  <c:v>43581</c:v>
                </c:pt>
                <c:pt idx="116">
                  <c:v>43582</c:v>
                </c:pt>
                <c:pt idx="117">
                  <c:v>43583</c:v>
                </c:pt>
                <c:pt idx="118">
                  <c:v>43584</c:v>
                </c:pt>
                <c:pt idx="119">
                  <c:v>43585</c:v>
                </c:pt>
                <c:pt idx="120">
                  <c:v>43586</c:v>
                </c:pt>
                <c:pt idx="121">
                  <c:v>43587</c:v>
                </c:pt>
                <c:pt idx="122">
                  <c:v>43588</c:v>
                </c:pt>
                <c:pt idx="123">
                  <c:v>43589</c:v>
                </c:pt>
                <c:pt idx="124">
                  <c:v>43590</c:v>
                </c:pt>
                <c:pt idx="125">
                  <c:v>43591</c:v>
                </c:pt>
                <c:pt idx="126">
                  <c:v>43592</c:v>
                </c:pt>
                <c:pt idx="127">
                  <c:v>43593</c:v>
                </c:pt>
                <c:pt idx="128">
                  <c:v>43594</c:v>
                </c:pt>
                <c:pt idx="129">
                  <c:v>43595</c:v>
                </c:pt>
                <c:pt idx="130">
                  <c:v>43596</c:v>
                </c:pt>
                <c:pt idx="131">
                  <c:v>43597</c:v>
                </c:pt>
                <c:pt idx="132">
                  <c:v>43598</c:v>
                </c:pt>
                <c:pt idx="133">
                  <c:v>43599</c:v>
                </c:pt>
                <c:pt idx="134">
                  <c:v>43600</c:v>
                </c:pt>
                <c:pt idx="135">
                  <c:v>43601</c:v>
                </c:pt>
                <c:pt idx="136">
                  <c:v>43602</c:v>
                </c:pt>
                <c:pt idx="137">
                  <c:v>43603</c:v>
                </c:pt>
                <c:pt idx="138">
                  <c:v>43604</c:v>
                </c:pt>
                <c:pt idx="139">
                  <c:v>43605</c:v>
                </c:pt>
                <c:pt idx="140">
                  <c:v>43606</c:v>
                </c:pt>
                <c:pt idx="141">
                  <c:v>43607</c:v>
                </c:pt>
                <c:pt idx="142">
                  <c:v>43608</c:v>
                </c:pt>
                <c:pt idx="143">
                  <c:v>43609</c:v>
                </c:pt>
                <c:pt idx="144">
                  <c:v>43610</c:v>
                </c:pt>
                <c:pt idx="145">
                  <c:v>43611</c:v>
                </c:pt>
                <c:pt idx="146">
                  <c:v>43612</c:v>
                </c:pt>
                <c:pt idx="147">
                  <c:v>43613</c:v>
                </c:pt>
                <c:pt idx="148">
                  <c:v>43614</c:v>
                </c:pt>
                <c:pt idx="149">
                  <c:v>43615</c:v>
                </c:pt>
                <c:pt idx="150">
                  <c:v>43616</c:v>
                </c:pt>
                <c:pt idx="151">
                  <c:v>43617</c:v>
                </c:pt>
                <c:pt idx="152">
                  <c:v>43618</c:v>
                </c:pt>
                <c:pt idx="153">
                  <c:v>43619</c:v>
                </c:pt>
                <c:pt idx="154">
                  <c:v>43620</c:v>
                </c:pt>
                <c:pt idx="155">
                  <c:v>43621</c:v>
                </c:pt>
                <c:pt idx="156">
                  <c:v>43622</c:v>
                </c:pt>
                <c:pt idx="157">
                  <c:v>43623</c:v>
                </c:pt>
                <c:pt idx="158">
                  <c:v>43624</c:v>
                </c:pt>
                <c:pt idx="159">
                  <c:v>43625</c:v>
                </c:pt>
                <c:pt idx="160">
                  <c:v>43626</c:v>
                </c:pt>
                <c:pt idx="161">
                  <c:v>43627</c:v>
                </c:pt>
                <c:pt idx="162">
                  <c:v>43628</c:v>
                </c:pt>
                <c:pt idx="163">
                  <c:v>43629</c:v>
                </c:pt>
                <c:pt idx="164">
                  <c:v>43630</c:v>
                </c:pt>
                <c:pt idx="165">
                  <c:v>43631</c:v>
                </c:pt>
                <c:pt idx="166">
                  <c:v>43632</c:v>
                </c:pt>
                <c:pt idx="167">
                  <c:v>43633</c:v>
                </c:pt>
                <c:pt idx="168">
                  <c:v>43634</c:v>
                </c:pt>
                <c:pt idx="169">
                  <c:v>43635</c:v>
                </c:pt>
                <c:pt idx="170">
                  <c:v>43636</c:v>
                </c:pt>
                <c:pt idx="171">
                  <c:v>43637</c:v>
                </c:pt>
                <c:pt idx="172">
                  <c:v>43638</c:v>
                </c:pt>
                <c:pt idx="173">
                  <c:v>43639</c:v>
                </c:pt>
                <c:pt idx="174">
                  <c:v>43640</c:v>
                </c:pt>
                <c:pt idx="175">
                  <c:v>43641</c:v>
                </c:pt>
                <c:pt idx="176">
                  <c:v>43642</c:v>
                </c:pt>
                <c:pt idx="177">
                  <c:v>43643</c:v>
                </c:pt>
                <c:pt idx="178">
                  <c:v>43644</c:v>
                </c:pt>
                <c:pt idx="179">
                  <c:v>43645</c:v>
                </c:pt>
                <c:pt idx="180">
                  <c:v>43646</c:v>
                </c:pt>
                <c:pt idx="181">
                  <c:v>43647</c:v>
                </c:pt>
                <c:pt idx="182">
                  <c:v>43648</c:v>
                </c:pt>
                <c:pt idx="183">
                  <c:v>43649</c:v>
                </c:pt>
                <c:pt idx="184">
                  <c:v>43650</c:v>
                </c:pt>
                <c:pt idx="185">
                  <c:v>43651</c:v>
                </c:pt>
                <c:pt idx="186">
                  <c:v>43652</c:v>
                </c:pt>
                <c:pt idx="187">
                  <c:v>43653</c:v>
                </c:pt>
                <c:pt idx="188">
                  <c:v>43654</c:v>
                </c:pt>
                <c:pt idx="189">
                  <c:v>43655</c:v>
                </c:pt>
                <c:pt idx="190">
                  <c:v>43656</c:v>
                </c:pt>
                <c:pt idx="191">
                  <c:v>43657</c:v>
                </c:pt>
                <c:pt idx="192">
                  <c:v>43658</c:v>
                </c:pt>
                <c:pt idx="193">
                  <c:v>43659</c:v>
                </c:pt>
                <c:pt idx="194">
                  <c:v>43660</c:v>
                </c:pt>
                <c:pt idx="195">
                  <c:v>43661</c:v>
                </c:pt>
                <c:pt idx="196">
                  <c:v>43662</c:v>
                </c:pt>
                <c:pt idx="197">
                  <c:v>43663</c:v>
                </c:pt>
                <c:pt idx="198">
                  <c:v>43664</c:v>
                </c:pt>
                <c:pt idx="199">
                  <c:v>43665</c:v>
                </c:pt>
                <c:pt idx="200">
                  <c:v>43666</c:v>
                </c:pt>
                <c:pt idx="201">
                  <c:v>43667</c:v>
                </c:pt>
                <c:pt idx="202">
                  <c:v>43668</c:v>
                </c:pt>
                <c:pt idx="203">
                  <c:v>43669</c:v>
                </c:pt>
                <c:pt idx="204">
                  <c:v>43670</c:v>
                </c:pt>
                <c:pt idx="205">
                  <c:v>43671</c:v>
                </c:pt>
                <c:pt idx="206">
                  <c:v>43672</c:v>
                </c:pt>
                <c:pt idx="207">
                  <c:v>43673</c:v>
                </c:pt>
                <c:pt idx="208">
                  <c:v>43674</c:v>
                </c:pt>
                <c:pt idx="209">
                  <c:v>43675</c:v>
                </c:pt>
                <c:pt idx="210">
                  <c:v>43676</c:v>
                </c:pt>
                <c:pt idx="211">
                  <c:v>43677</c:v>
                </c:pt>
                <c:pt idx="212">
                  <c:v>43678</c:v>
                </c:pt>
                <c:pt idx="213">
                  <c:v>43679</c:v>
                </c:pt>
                <c:pt idx="214">
                  <c:v>43680</c:v>
                </c:pt>
                <c:pt idx="215">
                  <c:v>43681</c:v>
                </c:pt>
                <c:pt idx="216">
                  <c:v>43682</c:v>
                </c:pt>
                <c:pt idx="217">
                  <c:v>43683</c:v>
                </c:pt>
                <c:pt idx="218">
                  <c:v>43684</c:v>
                </c:pt>
                <c:pt idx="219">
                  <c:v>43685</c:v>
                </c:pt>
                <c:pt idx="220">
                  <c:v>43686</c:v>
                </c:pt>
                <c:pt idx="221">
                  <c:v>43687</c:v>
                </c:pt>
                <c:pt idx="222">
                  <c:v>43688</c:v>
                </c:pt>
                <c:pt idx="223">
                  <c:v>43689</c:v>
                </c:pt>
                <c:pt idx="224">
                  <c:v>43690</c:v>
                </c:pt>
                <c:pt idx="225">
                  <c:v>43691</c:v>
                </c:pt>
                <c:pt idx="226">
                  <c:v>43692</c:v>
                </c:pt>
                <c:pt idx="227">
                  <c:v>43693</c:v>
                </c:pt>
                <c:pt idx="228">
                  <c:v>43694</c:v>
                </c:pt>
                <c:pt idx="229">
                  <c:v>43695</c:v>
                </c:pt>
                <c:pt idx="230">
                  <c:v>43696</c:v>
                </c:pt>
                <c:pt idx="231">
                  <c:v>43697</c:v>
                </c:pt>
                <c:pt idx="232">
                  <c:v>43698</c:v>
                </c:pt>
                <c:pt idx="233">
                  <c:v>43699</c:v>
                </c:pt>
                <c:pt idx="234">
                  <c:v>43700</c:v>
                </c:pt>
                <c:pt idx="235">
                  <c:v>43701</c:v>
                </c:pt>
              </c:numCache>
            </c:numRef>
          </c:cat>
          <c:val>
            <c:numRef>
              <c:f>Sheet1!$C$5:$C$240</c:f>
              <c:numCache>
                <c:formatCode>General</c:formatCode>
                <c:ptCount val="236"/>
                <c:pt idx="5">
                  <c:v>0</c:v>
                </c:pt>
                <c:pt idx="6">
                  <c:v>0</c:v>
                </c:pt>
                <c:pt idx="7">
                  <c:v>1</c:v>
                </c:pt>
                <c:pt idx="8">
                  <c:v>1</c:v>
                </c:pt>
                <c:pt idx="9">
                  <c:v>0</c:v>
                </c:pt>
                <c:pt idx="10">
                  <c:v>0</c:v>
                </c:pt>
                <c:pt idx="11">
                  <c:v>0</c:v>
                </c:pt>
                <c:pt idx="12">
                  <c:v>0</c:v>
                </c:pt>
                <c:pt idx="13">
                  <c:v>1</c:v>
                </c:pt>
                <c:pt idx="14">
                  <c:v>0</c:v>
                </c:pt>
                <c:pt idx="15">
                  <c:v>0</c:v>
                </c:pt>
                <c:pt idx="16">
                  <c:v>0</c:v>
                </c:pt>
                <c:pt idx="17">
                  <c:v>2</c:v>
                </c:pt>
                <c:pt idx="18">
                  <c:v>0</c:v>
                </c:pt>
                <c:pt idx="19">
                  <c:v>0</c:v>
                </c:pt>
                <c:pt idx="20">
                  <c:v>0</c:v>
                </c:pt>
                <c:pt idx="21">
                  <c:v>2</c:v>
                </c:pt>
                <c:pt idx="22">
                  <c:v>0</c:v>
                </c:pt>
                <c:pt idx="23">
                  <c:v>0</c:v>
                </c:pt>
                <c:pt idx="24">
                  <c:v>1</c:v>
                </c:pt>
                <c:pt idx="25">
                  <c:v>0</c:v>
                </c:pt>
                <c:pt idx="26">
                  <c:v>0</c:v>
                </c:pt>
                <c:pt idx="27">
                  <c:v>0</c:v>
                </c:pt>
                <c:pt idx="28">
                  <c:v>0</c:v>
                </c:pt>
                <c:pt idx="29">
                  <c:v>0</c:v>
                </c:pt>
                <c:pt idx="30">
                  <c:v>0</c:v>
                </c:pt>
                <c:pt idx="31">
                  <c:v>2</c:v>
                </c:pt>
                <c:pt idx="32">
                  <c:v>1</c:v>
                </c:pt>
                <c:pt idx="33">
                  <c:v>1</c:v>
                </c:pt>
                <c:pt idx="34">
                  <c:v>0</c:v>
                </c:pt>
                <c:pt idx="35">
                  <c:v>0</c:v>
                </c:pt>
                <c:pt idx="36">
                  <c:v>0</c:v>
                </c:pt>
                <c:pt idx="37">
                  <c:v>0</c:v>
                </c:pt>
                <c:pt idx="38">
                  <c:v>0</c:v>
                </c:pt>
                <c:pt idx="39">
                  <c:v>0</c:v>
                </c:pt>
                <c:pt idx="40">
                  <c:v>0</c:v>
                </c:pt>
                <c:pt idx="41">
                  <c:v>0</c:v>
                </c:pt>
                <c:pt idx="42">
                  <c:v>0</c:v>
                </c:pt>
                <c:pt idx="43">
                  <c:v>2</c:v>
                </c:pt>
                <c:pt idx="44">
                  <c:v>0</c:v>
                </c:pt>
                <c:pt idx="45">
                  <c:v>2</c:v>
                </c:pt>
                <c:pt idx="46">
                  <c:v>0</c:v>
                </c:pt>
                <c:pt idx="47">
                  <c:v>0</c:v>
                </c:pt>
                <c:pt idx="48">
                  <c:v>0</c:v>
                </c:pt>
                <c:pt idx="49">
                  <c:v>0</c:v>
                </c:pt>
                <c:pt idx="50">
                  <c:v>1</c:v>
                </c:pt>
                <c:pt idx="51">
                  <c:v>0</c:v>
                </c:pt>
                <c:pt idx="52">
                  <c:v>0</c:v>
                </c:pt>
                <c:pt idx="53">
                  <c:v>0</c:v>
                </c:pt>
                <c:pt idx="54">
                  <c:v>0</c:v>
                </c:pt>
                <c:pt idx="55">
                  <c:v>1</c:v>
                </c:pt>
                <c:pt idx="56">
                  <c:v>0</c:v>
                </c:pt>
                <c:pt idx="57">
                  <c:v>5</c:v>
                </c:pt>
                <c:pt idx="58">
                  <c:v>1</c:v>
                </c:pt>
                <c:pt idx="59">
                  <c:v>2</c:v>
                </c:pt>
                <c:pt idx="60">
                  <c:v>0</c:v>
                </c:pt>
                <c:pt idx="61">
                  <c:v>0</c:v>
                </c:pt>
                <c:pt idx="62">
                  <c:v>0</c:v>
                </c:pt>
                <c:pt idx="63">
                  <c:v>0</c:v>
                </c:pt>
                <c:pt idx="64">
                  <c:v>1</c:v>
                </c:pt>
                <c:pt idx="65">
                  <c:v>2</c:v>
                </c:pt>
                <c:pt idx="66">
                  <c:v>0</c:v>
                </c:pt>
                <c:pt idx="67">
                  <c:v>0</c:v>
                </c:pt>
                <c:pt idx="68">
                  <c:v>0</c:v>
                </c:pt>
                <c:pt idx="69">
                  <c:v>0</c:v>
                </c:pt>
                <c:pt idx="70">
                  <c:v>2</c:v>
                </c:pt>
                <c:pt idx="71">
                  <c:v>3</c:v>
                </c:pt>
                <c:pt idx="72">
                  <c:v>0</c:v>
                </c:pt>
                <c:pt idx="73">
                  <c:v>4</c:v>
                </c:pt>
                <c:pt idx="74">
                  <c:v>1</c:v>
                </c:pt>
                <c:pt idx="75">
                  <c:v>2</c:v>
                </c:pt>
                <c:pt idx="76">
                  <c:v>3</c:v>
                </c:pt>
                <c:pt idx="77">
                  <c:v>2</c:v>
                </c:pt>
                <c:pt idx="78">
                  <c:v>6</c:v>
                </c:pt>
                <c:pt idx="79">
                  <c:v>11</c:v>
                </c:pt>
                <c:pt idx="80">
                  <c:v>1</c:v>
                </c:pt>
                <c:pt idx="81">
                  <c:v>11</c:v>
                </c:pt>
                <c:pt idx="82">
                  <c:v>1</c:v>
                </c:pt>
                <c:pt idx="83">
                  <c:v>32</c:v>
                </c:pt>
                <c:pt idx="84">
                  <c:v>20</c:v>
                </c:pt>
                <c:pt idx="85">
                  <c:v>2</c:v>
                </c:pt>
                <c:pt idx="86">
                  <c:v>6</c:v>
                </c:pt>
                <c:pt idx="87">
                  <c:v>11</c:v>
                </c:pt>
                <c:pt idx="88">
                  <c:v>7</c:v>
                </c:pt>
                <c:pt idx="89">
                  <c:v>0</c:v>
                </c:pt>
                <c:pt idx="90">
                  <c:v>7</c:v>
                </c:pt>
                <c:pt idx="91">
                  <c:v>5</c:v>
                </c:pt>
                <c:pt idx="92">
                  <c:v>8</c:v>
                </c:pt>
                <c:pt idx="93">
                  <c:v>15</c:v>
                </c:pt>
                <c:pt idx="94">
                  <c:v>24</c:v>
                </c:pt>
                <c:pt idx="95">
                  <c:v>0</c:v>
                </c:pt>
                <c:pt idx="96">
                  <c:v>14</c:v>
                </c:pt>
                <c:pt idx="97">
                  <c:v>0</c:v>
                </c:pt>
                <c:pt idx="98">
                  <c:v>0</c:v>
                </c:pt>
                <c:pt idx="99">
                  <c:v>4</c:v>
                </c:pt>
                <c:pt idx="100">
                  <c:v>8</c:v>
                </c:pt>
                <c:pt idx="101">
                  <c:v>1</c:v>
                </c:pt>
                <c:pt idx="102">
                  <c:v>0</c:v>
                </c:pt>
                <c:pt idx="103">
                  <c:v>0</c:v>
                </c:pt>
                <c:pt idx="104">
                  <c:v>2</c:v>
                </c:pt>
                <c:pt idx="105">
                  <c:v>15</c:v>
                </c:pt>
                <c:pt idx="106">
                  <c:v>4</c:v>
                </c:pt>
                <c:pt idx="107">
                  <c:v>32</c:v>
                </c:pt>
                <c:pt idx="108">
                  <c:v>2</c:v>
                </c:pt>
                <c:pt idx="109">
                  <c:v>1</c:v>
                </c:pt>
                <c:pt idx="110">
                  <c:v>24</c:v>
                </c:pt>
                <c:pt idx="111">
                  <c:v>17</c:v>
                </c:pt>
                <c:pt idx="112">
                  <c:v>0</c:v>
                </c:pt>
                <c:pt idx="113">
                  <c:v>3</c:v>
                </c:pt>
                <c:pt idx="114">
                  <c:v>0</c:v>
                </c:pt>
                <c:pt idx="115">
                  <c:v>0</c:v>
                </c:pt>
                <c:pt idx="116">
                  <c:v>0</c:v>
                </c:pt>
                <c:pt idx="117">
                  <c:v>4</c:v>
                </c:pt>
                <c:pt idx="118">
                  <c:v>15</c:v>
                </c:pt>
                <c:pt idx="119">
                  <c:v>15</c:v>
                </c:pt>
                <c:pt idx="120">
                  <c:v>10</c:v>
                </c:pt>
                <c:pt idx="121">
                  <c:v>9</c:v>
                </c:pt>
                <c:pt idx="122">
                  <c:v>8</c:v>
                </c:pt>
                <c:pt idx="123">
                  <c:v>2</c:v>
                </c:pt>
                <c:pt idx="124">
                  <c:v>40</c:v>
                </c:pt>
                <c:pt idx="125">
                  <c:v>50</c:v>
                </c:pt>
                <c:pt idx="126">
                  <c:v>30</c:v>
                </c:pt>
                <c:pt idx="127">
                  <c:v>26</c:v>
                </c:pt>
                <c:pt idx="128">
                  <c:v>37</c:v>
                </c:pt>
                <c:pt idx="129">
                  <c:v>35</c:v>
                </c:pt>
                <c:pt idx="130">
                  <c:v>19</c:v>
                </c:pt>
                <c:pt idx="131">
                  <c:v>15</c:v>
                </c:pt>
                <c:pt idx="132">
                  <c:v>63</c:v>
                </c:pt>
                <c:pt idx="133">
                  <c:v>56</c:v>
                </c:pt>
                <c:pt idx="134">
                  <c:v>52</c:v>
                </c:pt>
                <c:pt idx="135">
                  <c:v>19</c:v>
                </c:pt>
                <c:pt idx="136">
                  <c:v>21</c:v>
                </c:pt>
                <c:pt idx="137">
                  <c:v>0</c:v>
                </c:pt>
                <c:pt idx="138">
                  <c:v>31</c:v>
                </c:pt>
                <c:pt idx="139">
                  <c:v>14</c:v>
                </c:pt>
                <c:pt idx="140">
                  <c:v>25</c:v>
                </c:pt>
                <c:pt idx="141">
                  <c:v>4</c:v>
                </c:pt>
                <c:pt idx="142">
                  <c:v>6</c:v>
                </c:pt>
                <c:pt idx="143">
                  <c:v>0</c:v>
                </c:pt>
                <c:pt idx="144">
                  <c:v>56</c:v>
                </c:pt>
                <c:pt idx="145">
                  <c:v>21</c:v>
                </c:pt>
                <c:pt idx="146">
                  <c:v>31</c:v>
                </c:pt>
                <c:pt idx="147">
                  <c:v>4</c:v>
                </c:pt>
                <c:pt idx="148">
                  <c:v>0</c:v>
                </c:pt>
                <c:pt idx="149">
                  <c:v>0</c:v>
                </c:pt>
                <c:pt idx="150">
                  <c:v>0</c:v>
                </c:pt>
                <c:pt idx="151">
                  <c:v>0</c:v>
                </c:pt>
                <c:pt idx="152">
                  <c:v>0</c:v>
                </c:pt>
                <c:pt idx="153">
                  <c:v>0</c:v>
                </c:pt>
                <c:pt idx="154">
                  <c:v>10</c:v>
                </c:pt>
                <c:pt idx="155">
                  <c:v>37</c:v>
                </c:pt>
                <c:pt idx="156">
                  <c:v>7</c:v>
                </c:pt>
                <c:pt idx="157">
                  <c:v>0</c:v>
                </c:pt>
                <c:pt idx="158">
                  <c:v>26</c:v>
                </c:pt>
                <c:pt idx="159">
                  <c:v>25</c:v>
                </c:pt>
                <c:pt idx="160">
                  <c:v>32</c:v>
                </c:pt>
                <c:pt idx="161">
                  <c:v>10</c:v>
                </c:pt>
                <c:pt idx="162">
                  <c:v>5</c:v>
                </c:pt>
                <c:pt idx="163">
                  <c:v>1</c:v>
                </c:pt>
                <c:pt idx="164">
                  <c:v>0</c:v>
                </c:pt>
                <c:pt idx="165">
                  <c:v>28</c:v>
                </c:pt>
                <c:pt idx="166">
                  <c:v>26</c:v>
                </c:pt>
                <c:pt idx="167">
                  <c:v>10</c:v>
                </c:pt>
                <c:pt idx="168">
                  <c:v>11</c:v>
                </c:pt>
                <c:pt idx="169">
                  <c:v>3</c:v>
                </c:pt>
                <c:pt idx="170">
                  <c:v>5</c:v>
                </c:pt>
                <c:pt idx="171">
                  <c:v>0</c:v>
                </c:pt>
                <c:pt idx="172">
                  <c:v>5</c:v>
                </c:pt>
                <c:pt idx="173">
                  <c:v>16</c:v>
                </c:pt>
                <c:pt idx="174">
                  <c:v>10</c:v>
                </c:pt>
                <c:pt idx="175">
                  <c:v>4</c:v>
                </c:pt>
                <c:pt idx="176">
                  <c:v>14</c:v>
                </c:pt>
                <c:pt idx="177">
                  <c:v>0</c:v>
                </c:pt>
                <c:pt idx="178">
                  <c:v>0</c:v>
                </c:pt>
                <c:pt idx="179">
                  <c:v>0</c:v>
                </c:pt>
                <c:pt idx="180">
                  <c:v>11</c:v>
                </c:pt>
                <c:pt idx="181">
                  <c:v>8</c:v>
                </c:pt>
                <c:pt idx="182">
                  <c:v>0</c:v>
                </c:pt>
                <c:pt idx="183">
                  <c:v>1</c:v>
                </c:pt>
                <c:pt idx="184">
                  <c:v>12</c:v>
                </c:pt>
                <c:pt idx="185">
                  <c:v>0</c:v>
                </c:pt>
                <c:pt idx="186">
                  <c:v>0</c:v>
                </c:pt>
                <c:pt idx="187">
                  <c:v>0</c:v>
                </c:pt>
                <c:pt idx="188">
                  <c:v>21</c:v>
                </c:pt>
                <c:pt idx="189">
                  <c:v>0</c:v>
                </c:pt>
                <c:pt idx="190">
                  <c:v>1</c:v>
                </c:pt>
                <c:pt idx="191">
                  <c:v>0</c:v>
                </c:pt>
                <c:pt idx="192">
                  <c:v>0</c:v>
                </c:pt>
                <c:pt idx="193">
                  <c:v>20</c:v>
                </c:pt>
                <c:pt idx="194">
                  <c:v>4</c:v>
                </c:pt>
                <c:pt idx="195">
                  <c:v>0</c:v>
                </c:pt>
                <c:pt idx="196">
                  <c:v>0</c:v>
                </c:pt>
                <c:pt idx="197">
                  <c:v>8</c:v>
                </c:pt>
                <c:pt idx="198">
                  <c:v>1</c:v>
                </c:pt>
                <c:pt idx="199">
                  <c:v>9</c:v>
                </c:pt>
                <c:pt idx="200">
                  <c:v>13</c:v>
                </c:pt>
                <c:pt idx="201">
                  <c:v>12</c:v>
                </c:pt>
                <c:pt idx="202">
                  <c:v>9</c:v>
                </c:pt>
                <c:pt idx="203">
                  <c:v>10</c:v>
                </c:pt>
                <c:pt idx="204">
                  <c:v>5</c:v>
                </c:pt>
                <c:pt idx="205">
                  <c:v>0</c:v>
                </c:pt>
                <c:pt idx="206">
                  <c:v>21</c:v>
                </c:pt>
                <c:pt idx="207">
                  <c:v>7</c:v>
                </c:pt>
                <c:pt idx="208">
                  <c:v>22</c:v>
                </c:pt>
                <c:pt idx="209">
                  <c:v>22</c:v>
                </c:pt>
                <c:pt idx="210">
                  <c:v>20</c:v>
                </c:pt>
                <c:pt idx="211">
                  <c:v>9</c:v>
                </c:pt>
                <c:pt idx="212">
                  <c:v>11</c:v>
                </c:pt>
                <c:pt idx="213">
                  <c:v>28</c:v>
                </c:pt>
                <c:pt idx="214">
                  <c:v>26</c:v>
                </c:pt>
                <c:pt idx="215">
                  <c:v>23</c:v>
                </c:pt>
                <c:pt idx="216">
                  <c:v>33</c:v>
                </c:pt>
                <c:pt idx="217">
                  <c:v>36</c:v>
                </c:pt>
                <c:pt idx="218">
                  <c:v>16</c:v>
                </c:pt>
                <c:pt idx="219">
                  <c:v>0</c:v>
                </c:pt>
                <c:pt idx="220">
                  <c:v>25</c:v>
                </c:pt>
                <c:pt idx="221">
                  <c:v>3</c:v>
                </c:pt>
                <c:pt idx="222">
                  <c:v>7</c:v>
                </c:pt>
                <c:pt idx="223">
                  <c:v>5</c:v>
                </c:pt>
                <c:pt idx="224">
                  <c:v>6</c:v>
                </c:pt>
                <c:pt idx="225">
                  <c:v>0</c:v>
                </c:pt>
                <c:pt idx="226">
                  <c:v>2</c:v>
                </c:pt>
                <c:pt idx="227">
                  <c:v>1</c:v>
                </c:pt>
                <c:pt idx="228">
                  <c:v>15</c:v>
                </c:pt>
                <c:pt idx="229">
                  <c:v>6</c:v>
                </c:pt>
                <c:pt idx="230">
                  <c:v>5</c:v>
                </c:pt>
                <c:pt idx="231">
                  <c:v>3</c:v>
                </c:pt>
                <c:pt idx="232">
                  <c:v>3</c:v>
                </c:pt>
                <c:pt idx="233">
                  <c:v>7</c:v>
                </c:pt>
                <c:pt idx="234">
                  <c:v>1</c:v>
                </c:pt>
                <c:pt idx="235">
                  <c:v>0</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6C29-446C-8FDC-BDFBBB03D4E6}"/>
            </c:ext>
          </c:extLst>
        </c:ser>
        <c:dLbls>
          <c:showLegendKey val="0"/>
          <c:showVal val="0"/>
          <c:showCatName val="0"/>
          <c:showSerName val="0"/>
          <c:showPercent val="0"/>
          <c:showBubbleSize val="0"/>
        </c:dLbls>
        <c:gapWidth val="0"/>
        <c:overlap val="100"/>
        <c:axId val="1421039775"/>
        <c:axId val="1485344303"/>
      </c:barChart>
      <c:dateAx>
        <c:axId val="1421039775"/>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a:t>Fecha de inicio</a:t>
                </a:r>
              </a:p>
            </c:rich>
          </c:tx>
          <c:layout>
            <c:manualLayout>
              <c:xMode val="edge"/>
              <c:yMode val="edge"/>
              <c:x val="0.47177640838373464"/>
              <c:y val="0.8797725284339457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title>
        <c:numFmt formatCode="[$-409]d\-mmm;@"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1485344303"/>
        <c:crosses val="autoZero"/>
        <c:auto val="1"/>
        <c:lblOffset val="100"/>
        <c:baseTimeUnit val="days"/>
      </c:dateAx>
      <c:valAx>
        <c:axId val="1485344303"/>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a:t>Número de casos</a:t>
                </a:r>
              </a:p>
            </c:rich>
          </c:tx>
          <c:layout>
            <c:manualLayout>
              <c:xMode val="edge"/>
              <c:yMode val="edge"/>
              <c:x val="1.0869565217391304E-2"/>
              <c:y val="0.18739918873777145"/>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1421039775"/>
        <c:crosses val="autoZero"/>
        <c:crossBetween val="between"/>
      </c:valAx>
      <c:spPr>
        <a:noFill/>
        <a:ln>
          <a:noFill/>
        </a:ln>
        <a:effectLst/>
      </c:spPr>
    </c:plotArea>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latin typeface="+mn-lt"/>
        </a:defRPr>
      </a:pPr>
      <a:endParaRPr lang="es-E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514695564045"/>
          <c:y val="7.4117125984252005E-2"/>
          <c:w val="0.86233348925443698"/>
          <c:h val="0.77098720472440896"/>
        </c:manualLayout>
      </c:layout>
      <c:barChart>
        <c:barDir val="col"/>
        <c:grouping val="clustered"/>
        <c:varyColors val="0"/>
        <c:ser>
          <c:idx val="0"/>
          <c:order val="0"/>
          <c:tx>
            <c:strRef>
              <c:f>Sheet1!$B$1</c:f>
              <c:strCache>
                <c:ptCount val="1"/>
                <c:pt idx="0">
                  <c:v>Serie 1</c:v>
                </c:pt>
              </c:strCache>
            </c:strRef>
          </c:tx>
          <c:spPr>
            <a:solidFill>
              <a:srgbClr val="109648"/>
            </a:solidFill>
            <a:ln>
              <a:solidFill>
                <a:schemeClr val="tx1"/>
              </a:solidFill>
            </a:ln>
            <a:effectLst/>
          </c:spPr>
          <c:invertIfNegative val="0"/>
          <c:dLbls>
            <c:delete val="1"/>
          </c:dLbls>
          <c:cat>
            <c:strRef>
              <c:f>Sheet1!$A$2:$A$11</c:f>
              <c:strCache>
                <c:ptCount val="10"/>
                <c:pt idx="0">
                  <c:v>Jefe</c:v>
                </c:pt>
                <c:pt idx="1">
                  <c:v>Hermano</c:v>
                </c:pt>
                <c:pt idx="2">
                  <c:v>Niño</c:v>
                </c:pt>
                <c:pt idx="3">
                  <c:v>Padre</c:v>
                </c:pt>
                <c:pt idx="4">
                  <c:v>Amigo</c:v>
                </c:pt>
                <c:pt idx="5">
                  <c:v>Madre</c:v>
                </c:pt>
                <c:pt idx="6">
                  <c:v>Otros</c:v>
                </c:pt>
                <c:pt idx="7">
                  <c:v>Pastor / Imán</c:v>
                </c:pt>
                <c:pt idx="8">
                  <c:v>Hermana</c:v>
                </c:pt>
                <c:pt idx="9">
                  <c:v>Cónyuge</c:v>
                </c:pt>
              </c:strCache>
            </c:strRef>
          </c:cat>
          <c:val>
            <c:numRef>
              <c:f>Sheet1!$B$2:$B$11</c:f>
              <c:numCache>
                <c:formatCode>General</c:formatCode>
                <c:ptCount val="10"/>
                <c:pt idx="0">
                  <c:v>2.1</c:v>
                </c:pt>
                <c:pt idx="1">
                  <c:v>9.8000000000000007</c:v>
                </c:pt>
                <c:pt idx="2">
                  <c:v>3.6</c:v>
                </c:pt>
                <c:pt idx="3">
                  <c:v>5.7</c:v>
                </c:pt>
                <c:pt idx="4">
                  <c:v>7.3</c:v>
                </c:pt>
                <c:pt idx="5">
                  <c:v>18.7</c:v>
                </c:pt>
                <c:pt idx="6">
                  <c:v>2.6</c:v>
                </c:pt>
                <c:pt idx="7">
                  <c:v>0</c:v>
                </c:pt>
                <c:pt idx="8">
                  <c:v>13.5</c:v>
                </c:pt>
                <c:pt idx="9">
                  <c:v>36.799999999999997</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5F30-462B-999B-1B3525BAB968}"/>
            </c:ext>
          </c:extLst>
        </c:ser>
        <c:dLbls>
          <c:showLegendKey val="0"/>
          <c:showVal val="1"/>
          <c:showCatName val="0"/>
          <c:showSerName val="0"/>
          <c:showPercent val="0"/>
          <c:showBubbleSize val="0"/>
        </c:dLbls>
        <c:gapWidth val="50"/>
        <c:overlap val="-27"/>
        <c:axId val="-2101770872"/>
        <c:axId val="-2116360248"/>
      </c:barChart>
      <c:catAx>
        <c:axId val="-21017708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Arial"/>
                <a:ea typeface="+mn-ea"/>
                <a:cs typeface="+mn-cs"/>
              </a:defRPr>
            </a:pPr>
            <a:endParaRPr lang="es-ES"/>
          </a:p>
        </c:txPr>
        <c:crossAx val="-2116360248"/>
        <c:crosses val="autoZero"/>
        <c:auto val="1"/>
        <c:lblAlgn val="ctr"/>
        <c:lblOffset val="100"/>
        <c:noMultiLvlLbl val="0"/>
      </c:catAx>
      <c:valAx>
        <c:axId val="-211636024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Arial"/>
                    <a:ea typeface="+mn-ea"/>
                    <a:cs typeface="+mn-cs"/>
                  </a:defRPr>
                </a:pPr>
                <a:r>
                  <a:rPr lang="en-US" sz="2000">
                    <a:solidFill>
                      <a:schemeClr val="tx1"/>
                    </a:solidFill>
                    <a:latin typeface="Arial"/>
                  </a:rPr>
                  <a:t>% de </a:t>
                </a:r>
                <a:r>
                  <a:rPr lang="en-US" sz="2000" baseline="0">
                    <a:solidFill>
                      <a:schemeClr val="tx1"/>
                    </a:solidFill>
                    <a:latin typeface="Arial"/>
                  </a:rPr>
                  <a:t>encuestados</a:t>
                </a:r>
                <a:endParaRPr lang="en-US" sz="2000">
                  <a:solidFill>
                    <a:schemeClr val="tx1"/>
                  </a:solidFill>
                  <a:latin typeface="Arial"/>
                </a:endParaRPr>
              </a:p>
            </c:rich>
          </c:tx>
          <c:layout>
            <c:manualLayout>
              <c:xMode val="edge"/>
              <c:yMode val="edge"/>
              <c:x val="2.6973217602419206E-2"/>
              <c:y val="0.17379822834645672"/>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es-ES"/>
          </a:p>
        </c:txPr>
        <c:crossAx val="-2101770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514695564045"/>
          <c:y val="7.4117125984252005E-2"/>
          <c:w val="0.86233348925443698"/>
          <c:h val="0.77098720472440896"/>
        </c:manualLayout>
      </c:layout>
      <c:barChart>
        <c:barDir val="col"/>
        <c:grouping val="clustered"/>
        <c:varyColors val="0"/>
        <c:ser>
          <c:idx val="0"/>
          <c:order val="0"/>
          <c:tx>
            <c:strRef>
              <c:f>Sheet1!$B$1</c:f>
              <c:strCache>
                <c:ptCount val="1"/>
                <c:pt idx="0">
                  <c:v>Serie 1</c:v>
                </c:pt>
              </c:strCache>
            </c:strRef>
          </c:tx>
          <c:spPr>
            <a:solidFill>
              <a:srgbClr val="109648"/>
            </a:solidFill>
            <a:ln>
              <a:solidFill>
                <a:schemeClr val="tx1"/>
              </a:solidFill>
            </a:ln>
            <a:effectLst/>
          </c:spPr>
          <c:invertIfNegative val="0"/>
          <c:dLbls>
            <c:delete val="1"/>
          </c:dLbls>
          <c:cat>
            <c:strRef>
              <c:f>Sheet1!$A$2:$A$11</c:f>
              <c:strCache>
                <c:ptCount val="10"/>
                <c:pt idx="0">
                  <c:v>Cónyuge</c:v>
                </c:pt>
                <c:pt idx="1">
                  <c:v>Madre</c:v>
                </c:pt>
                <c:pt idx="2">
                  <c:v>Hermana</c:v>
                </c:pt>
                <c:pt idx="3">
                  <c:v>Hermano</c:v>
                </c:pt>
                <c:pt idx="4">
                  <c:v>Amigo</c:v>
                </c:pt>
                <c:pt idx="5">
                  <c:v>Padre</c:v>
                </c:pt>
                <c:pt idx="6">
                  <c:v>Niño</c:v>
                </c:pt>
                <c:pt idx="7">
                  <c:v>Otros</c:v>
                </c:pt>
                <c:pt idx="8">
                  <c:v>Jefe</c:v>
                </c:pt>
                <c:pt idx="9">
                  <c:v>Pastor / Imán</c:v>
                </c:pt>
              </c:strCache>
            </c:strRef>
          </c:cat>
          <c:val>
            <c:numRef>
              <c:f>Sheet1!$B$2:$B$11</c:f>
              <c:numCache>
                <c:formatCode>General</c:formatCode>
                <c:ptCount val="10"/>
                <c:pt idx="0">
                  <c:v>36.799999999999997</c:v>
                </c:pt>
                <c:pt idx="1">
                  <c:v>18.7</c:v>
                </c:pt>
                <c:pt idx="2">
                  <c:v>13.5</c:v>
                </c:pt>
                <c:pt idx="3">
                  <c:v>9.8000000000000007</c:v>
                </c:pt>
                <c:pt idx="4">
                  <c:v>7.3</c:v>
                </c:pt>
                <c:pt idx="5">
                  <c:v>5.7</c:v>
                </c:pt>
                <c:pt idx="6">
                  <c:v>3.6</c:v>
                </c:pt>
                <c:pt idx="7">
                  <c:v>2.6</c:v>
                </c:pt>
                <c:pt idx="8">
                  <c:v>2.1</c:v>
                </c:pt>
                <c:pt idx="9">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5F30-462B-999B-1B3525BAB968}"/>
            </c:ext>
          </c:extLst>
        </c:ser>
        <c:dLbls>
          <c:showLegendKey val="0"/>
          <c:showVal val="1"/>
          <c:showCatName val="0"/>
          <c:showSerName val="0"/>
          <c:showPercent val="0"/>
          <c:showBubbleSize val="0"/>
        </c:dLbls>
        <c:gapWidth val="50"/>
        <c:overlap val="-27"/>
        <c:axId val="-2101770872"/>
        <c:axId val="-2116360248"/>
      </c:barChart>
      <c:catAx>
        <c:axId val="-21017708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Arial"/>
                <a:ea typeface="+mn-ea"/>
                <a:cs typeface="+mn-cs"/>
              </a:defRPr>
            </a:pPr>
            <a:endParaRPr lang="es-ES"/>
          </a:p>
        </c:txPr>
        <c:crossAx val="-2116360248"/>
        <c:crosses val="autoZero"/>
        <c:auto val="1"/>
        <c:lblAlgn val="ctr"/>
        <c:lblOffset val="100"/>
        <c:noMultiLvlLbl val="0"/>
      </c:catAx>
      <c:valAx>
        <c:axId val="-211636024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Arial"/>
                    <a:ea typeface="+mn-ea"/>
                    <a:cs typeface="+mn-cs"/>
                  </a:defRPr>
                </a:pPr>
                <a:r>
                  <a:rPr lang="en-US" sz="2000">
                    <a:solidFill>
                      <a:schemeClr val="tx1"/>
                    </a:solidFill>
                    <a:latin typeface="Arial"/>
                  </a:rPr>
                  <a:t>% de </a:t>
                </a:r>
                <a:r>
                  <a:rPr lang="en-US" sz="2000" baseline="0">
                    <a:solidFill>
                      <a:schemeClr val="tx1"/>
                    </a:solidFill>
                    <a:latin typeface="Arial"/>
                  </a:rPr>
                  <a:t>encuestados</a:t>
                </a:r>
                <a:endParaRPr lang="en-US" sz="2000">
                  <a:solidFill>
                    <a:schemeClr val="tx1"/>
                  </a:solidFill>
                  <a:latin typeface="Arial"/>
                </a:endParaRPr>
              </a:p>
            </c:rich>
          </c:tx>
          <c:layout>
            <c:manualLayout>
              <c:xMode val="edge"/>
              <c:yMode val="edge"/>
              <c:x val="1.0513246039986067E-2"/>
              <c:y val="0.1737982283464567"/>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es-ES"/>
          </a:p>
        </c:txPr>
        <c:crossAx val="-2101770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514695564045"/>
          <c:y val="7.4117125984252005E-2"/>
          <c:w val="0.86233348925443698"/>
          <c:h val="0.77098720472440896"/>
        </c:manualLayout>
      </c:layout>
      <c:barChart>
        <c:barDir val="col"/>
        <c:grouping val="clustered"/>
        <c:varyColors val="0"/>
        <c:ser>
          <c:idx val="0"/>
          <c:order val="0"/>
          <c:tx>
            <c:strRef>
              <c:f>Sheet1!$B$1</c:f>
              <c:strCache>
                <c:ptCount val="1"/>
                <c:pt idx="0">
                  <c:v>Serie 1</c:v>
                </c:pt>
              </c:strCache>
            </c:strRef>
          </c:tx>
          <c:spPr>
            <a:solidFill>
              <a:srgbClr val="0065A4"/>
            </a:solidFill>
            <a:ln>
              <a:solidFill>
                <a:schemeClr val="tx1"/>
              </a:solidFill>
            </a:ln>
            <a:effectLst/>
          </c:spPr>
          <c:invertIfNegative val="0"/>
          <c:dLbls>
            <c:delete val="1"/>
          </c:dLbls>
          <c:cat>
            <c:strRef>
              <c:f>Sheet1!$A$2:$A$7</c:f>
              <c:strCache>
                <c:ptCount val="6"/>
                <c:pt idx="0">
                  <c:v>Efectos secundarios de los medicamentos</c:v>
                </c:pt>
                <c:pt idx="1">
                  <c:v>Asistencia diaria a la clínica</c:v>
                </c:pt>
                <c:pt idx="2">
                  <c:v>Falta de apoyo familiar</c:v>
                </c:pt>
                <c:pt idx="3">
                  <c:v>Actitudes de los trabajadores sanitarios</c:v>
                </c:pt>
                <c:pt idx="4">
                  <c:v>Falta de medicamentos</c:v>
                </c:pt>
                <c:pt idx="5">
                  <c:v>Actitud de los pacientes</c:v>
                </c:pt>
              </c:strCache>
            </c:strRef>
          </c:cat>
          <c:val>
            <c:numRef>
              <c:f>Sheet1!$B$2:$B$7</c:f>
              <c:numCache>
                <c:formatCode>General</c:formatCode>
                <c:ptCount val="6"/>
                <c:pt idx="0">
                  <c:v>61</c:v>
                </c:pt>
                <c:pt idx="1">
                  <c:v>58</c:v>
                </c:pt>
                <c:pt idx="2">
                  <c:v>58</c:v>
                </c:pt>
                <c:pt idx="3">
                  <c:v>56</c:v>
                </c:pt>
                <c:pt idx="4">
                  <c:v>54</c:v>
                </c:pt>
                <c:pt idx="5">
                  <c:v>45</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A00-446F-89BA-46A17368131B}"/>
            </c:ext>
          </c:extLst>
        </c:ser>
        <c:dLbls>
          <c:showLegendKey val="0"/>
          <c:showVal val="1"/>
          <c:showCatName val="0"/>
          <c:showSerName val="0"/>
          <c:showPercent val="0"/>
          <c:showBubbleSize val="0"/>
        </c:dLbls>
        <c:gapWidth val="75"/>
        <c:overlap val="-27"/>
        <c:axId val="2097976776"/>
        <c:axId val="-2023691816"/>
      </c:barChart>
      <c:catAx>
        <c:axId val="20979767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es-ES"/>
          </a:p>
        </c:txPr>
        <c:crossAx val="-2023691816"/>
        <c:crosses val="autoZero"/>
        <c:auto val="1"/>
        <c:lblAlgn val="ctr"/>
        <c:lblOffset val="100"/>
        <c:noMultiLvlLbl val="0"/>
      </c:catAx>
      <c:valAx>
        <c:axId val="-202369181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Arial"/>
                    <a:ea typeface="+mn-ea"/>
                    <a:cs typeface="+mn-cs"/>
                  </a:defRPr>
                </a:pPr>
                <a:r>
                  <a:rPr lang="en-US" sz="2000" dirty="0">
                    <a:solidFill>
                      <a:schemeClr val="tx1"/>
                    </a:solidFill>
                    <a:latin typeface="Arial"/>
                  </a:rPr>
                  <a:t> </a:t>
                </a:r>
              </a:p>
            </c:rich>
          </c:tx>
          <c:layout>
            <c:manualLayout>
              <c:xMode val="edge"/>
              <c:yMode val="edge"/>
              <c:x val="1.1893849832818135E-3"/>
              <c:y val="0.19876034427010555"/>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es-ES"/>
          </a:p>
        </c:txPr>
        <c:crossAx val="2097976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9514695564045"/>
          <c:y val="7.4117125984252005E-2"/>
          <c:w val="0.86233348925443698"/>
          <c:h val="0.71543168945987001"/>
        </c:manualLayout>
      </c:layout>
      <c:barChart>
        <c:barDir val="bar"/>
        <c:grouping val="clustered"/>
        <c:varyColors val="0"/>
        <c:ser>
          <c:idx val="0"/>
          <c:order val="0"/>
          <c:tx>
            <c:strRef>
              <c:f>Sheet1!$B$1</c:f>
              <c:strCache>
                <c:ptCount val="1"/>
                <c:pt idx="0">
                  <c:v>Series 1</c:v>
                </c:pt>
              </c:strCache>
            </c:strRef>
          </c:tx>
          <c:spPr>
            <a:solidFill>
              <a:srgbClr val="0065A4"/>
            </a:solidFill>
            <a:ln>
              <a:solidFill>
                <a:schemeClr val="tx1"/>
              </a:solidFill>
            </a:ln>
            <a:effectLst/>
          </c:spPr>
          <c:invertIfNegative val="0"/>
          <c:dLbls>
            <c:delete val="1"/>
          </c:dLbls>
          <c:cat>
            <c:strRef>
              <c:f>Sheet1!$A$2:$A$7</c:f>
              <c:strCache>
                <c:ptCount val="6"/>
                <c:pt idx="0">
                  <c:v>Patients' attitudes</c:v>
                </c:pt>
                <c:pt idx="1">
                  <c:v>Lack of drugs</c:v>
                </c:pt>
                <c:pt idx="2">
                  <c:v>HCW's attitudes</c:v>
                </c:pt>
                <c:pt idx="3">
                  <c:v>Daily clinic attendance</c:v>
                </c:pt>
                <c:pt idx="4">
                  <c:v>Lack of family support</c:v>
                </c:pt>
                <c:pt idx="5">
                  <c:v>Side effects of drugs</c:v>
                </c:pt>
              </c:strCache>
            </c:strRef>
          </c:cat>
          <c:val>
            <c:numRef>
              <c:f>Sheet1!$B$2:$B$7</c:f>
              <c:numCache>
                <c:formatCode>General</c:formatCode>
                <c:ptCount val="6"/>
                <c:pt idx="0">
                  <c:v>45</c:v>
                </c:pt>
                <c:pt idx="1">
                  <c:v>54</c:v>
                </c:pt>
                <c:pt idx="2">
                  <c:v>56</c:v>
                </c:pt>
                <c:pt idx="3">
                  <c:v>58</c:v>
                </c:pt>
                <c:pt idx="4">
                  <c:v>58</c:v>
                </c:pt>
                <c:pt idx="5">
                  <c:v>61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D619-4343-9D15-760C9BC926F5}"/>
            </c:ext>
          </c:extLst>
        </c:ser>
        <c:dLbls>
          <c:showLegendKey val="0"/>
          <c:showVal val="1"/>
          <c:showCatName val="0"/>
          <c:showSerName val="0"/>
          <c:showPercent val="0"/>
          <c:showBubbleSize val="0"/>
        </c:dLbls>
        <c:gapWidth val="75"/>
        <c:axId val="-2031783576"/>
        <c:axId val="-2079703048"/>
      </c:barChart>
      <c:catAx>
        <c:axId val="-20317835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79703048"/>
        <c:crosses val="autoZero"/>
        <c:auto val="1"/>
        <c:lblAlgn val="ctr"/>
        <c:lblOffset val="100"/>
        <c:noMultiLvlLbl val="0"/>
      </c:catAx>
      <c:valAx>
        <c:axId val="-2079703048"/>
        <c:scaling>
          <c:orientation val="minMax"/>
        </c:scaling>
        <c:delete val="0"/>
        <c:axPos val="b"/>
        <c:majorGridlines>
          <c:spPr>
            <a:ln w="9525" cap="flat" cmpd="sng" algn="ctr">
              <a:noFill/>
              <a:round/>
            </a:ln>
            <a:effectLst/>
          </c:spPr>
        </c:majorGridlines>
        <c:title>
          <c:tx>
            <c:rich>
              <a:bodyPr rot="0" spcFirstLastPara="1" vertOverflow="ellipsis" vert="horz" wrap="square" anchor="ctr" anchorCtr="1"/>
              <a:lstStyle/>
              <a:p>
                <a:pPr algn="ctr">
                  <a:defRPr lang="en-US" sz="2000" b="0" i="0" u="none" strike="noStrike" kern="1200" baseline="0" dirty="0">
                    <a:solidFill>
                      <a:schemeClr val="tx1"/>
                    </a:solidFill>
                    <a:latin typeface="Arial" panose="020B0604020202020204" pitchFamily="34" charset="0"/>
                    <a:ea typeface="+mn-ea"/>
                    <a:cs typeface="Arial" panose="020B0604020202020204" pitchFamily="34" charset="0"/>
                  </a:defRPr>
                </a:pPr>
                <a:r>
                  <a:rPr lang="es-ES" sz="2000" b="0" i="0" u="none" strike="noStrike" kern="1200" baseline="0" noProof="0" dirty="0">
                    <a:solidFill>
                      <a:schemeClr val="tx1"/>
                    </a:solidFill>
                    <a:latin typeface="Arial" panose="020B0604020202020204" pitchFamily="34" charset="0"/>
                    <a:ea typeface="+mn-ea"/>
                    <a:cs typeface="Arial" panose="020B0604020202020204" pitchFamily="34" charset="0"/>
                  </a:rPr>
                  <a:t>Número de Encuestados</a:t>
                </a:r>
              </a:p>
            </c:rich>
          </c:tx>
          <c:overlay val="0"/>
          <c:spPr>
            <a:noFill/>
            <a:ln>
              <a:noFill/>
            </a:ln>
            <a:effectLst/>
          </c:spPr>
        </c:title>
        <c:numFmt formatCode="General" sourceLinked="1"/>
        <c:majorTickMark val="out"/>
        <c:minorTickMark val="none"/>
        <c:tickLblPos val="nextTo"/>
        <c:spPr>
          <a:noFill/>
          <a:ln>
            <a:solidFill>
              <a:sysClr val="windowText" lastClr="000000"/>
            </a:solidFill>
          </a:ln>
          <a:effectLst/>
        </c:spPr>
        <c:txPr>
          <a:bodyPr rot="-60000000" spcFirstLastPara="1" vertOverflow="ellipsis" vert="horz" wrap="square" anchor="ctr" anchorCtr="1"/>
          <a:lstStyle/>
          <a:p>
            <a:pPr algn="ctr" rtl="0">
              <a:defRPr lang="en-US"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31783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056089528074"/>
          <c:y val="5.9615322809923502E-2"/>
          <c:w val="0.83331817936224295"/>
          <c:h val="0.75047108122473705"/>
        </c:manualLayout>
      </c:layout>
      <c:barChart>
        <c:barDir val="col"/>
        <c:grouping val="clustered"/>
        <c:varyColors val="0"/>
        <c:ser>
          <c:idx val="0"/>
          <c:order val="0"/>
          <c:tx>
            <c:strRef>
              <c:f>Sheet1!$B$1</c:f>
              <c:strCache>
                <c:ptCount val="1"/>
                <c:pt idx="0">
                  <c:v>Hombre</c:v>
                </c:pt>
              </c:strCache>
            </c:strRef>
          </c:tx>
          <c:spPr>
            <a:solidFill>
              <a:srgbClr val="0065A4"/>
            </a:solidFill>
            <a:ln>
              <a:solidFill>
                <a:schemeClr val="tx1"/>
              </a:solidFill>
            </a:ln>
            <a:effectLst/>
          </c:spPr>
          <c:invertIfNegative val="0"/>
          <c:cat>
            <c:strRef>
              <c:f>Sheet1!$A$2:$A$6</c:f>
              <c:strCache>
                <c:ptCount val="5"/>
                <c:pt idx="0">
                  <c:v>0-11</c:v>
                </c:pt>
                <c:pt idx="1">
                  <c:v>12-23</c:v>
                </c:pt>
                <c:pt idx="2">
                  <c:v>24-35</c:v>
                </c:pt>
                <c:pt idx="3">
                  <c:v>36-47</c:v>
                </c:pt>
                <c:pt idx="4">
                  <c:v>48-59</c:v>
                </c:pt>
              </c:strCache>
            </c:strRef>
          </c:cat>
          <c:val>
            <c:numRef>
              <c:f>Sheet1!$B$2:$B$6</c:f>
              <c:numCache>
                <c:formatCode>General</c:formatCode>
                <c:ptCount val="5"/>
                <c:pt idx="0">
                  <c:v>8</c:v>
                </c:pt>
                <c:pt idx="1">
                  <c:v>11</c:v>
                </c:pt>
                <c:pt idx="2">
                  <c:v>7</c:v>
                </c:pt>
                <c:pt idx="3">
                  <c:v>25</c:v>
                </c:pt>
                <c:pt idx="4">
                  <c:v>35</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C8EA-4EAA-9C3E-C727E237AD1B}"/>
            </c:ext>
          </c:extLst>
        </c:ser>
        <c:ser>
          <c:idx val="1"/>
          <c:order val="1"/>
          <c:tx>
            <c:strRef>
              <c:f>Sheet1!$C$1</c:f>
              <c:strCache>
                <c:ptCount val="1"/>
                <c:pt idx="0">
                  <c:v>Mujer</c:v>
                </c:pt>
              </c:strCache>
            </c:strRef>
          </c:tx>
          <c:spPr>
            <a:solidFill>
              <a:srgbClr val="F7941D"/>
            </a:solidFill>
            <a:ln>
              <a:solidFill>
                <a:schemeClr val="tx1"/>
              </a:solidFill>
            </a:ln>
            <a:effectLst/>
          </c:spPr>
          <c:invertIfNegative val="0"/>
          <c:cat>
            <c:strRef>
              <c:f>Sheet1!$A$2:$A$6</c:f>
              <c:strCache>
                <c:ptCount val="5"/>
                <c:pt idx="0">
                  <c:v>0-11</c:v>
                </c:pt>
                <c:pt idx="1">
                  <c:v>12-23</c:v>
                </c:pt>
                <c:pt idx="2">
                  <c:v>24-35</c:v>
                </c:pt>
                <c:pt idx="3">
                  <c:v>36-47</c:v>
                </c:pt>
                <c:pt idx="4">
                  <c:v>48-59</c:v>
                </c:pt>
              </c:strCache>
            </c:strRef>
          </c:cat>
          <c:val>
            <c:numRef>
              <c:f>Sheet1!$C$2:$C$6</c:f>
              <c:numCache>
                <c:formatCode>General</c:formatCode>
                <c:ptCount val="5"/>
                <c:pt idx="0">
                  <c:v>11</c:v>
                </c:pt>
                <c:pt idx="1">
                  <c:v>23</c:v>
                </c:pt>
                <c:pt idx="2">
                  <c:v>12</c:v>
                </c:pt>
                <c:pt idx="3">
                  <c:v>10</c:v>
                </c:pt>
                <c:pt idx="4">
                  <c:v>40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C8EA-4EAA-9C3E-C727E237AD1B}"/>
            </c:ext>
          </c:extLst>
        </c:ser>
        <c:dLbls>
          <c:showLegendKey val="0"/>
          <c:showVal val="0"/>
          <c:showCatName val="0"/>
          <c:showSerName val="0"/>
          <c:showPercent val="0"/>
          <c:showBubbleSize val="0"/>
        </c:dLbls>
        <c:gapWidth val="75"/>
        <c:axId val="-2079705576"/>
        <c:axId val="-2107545912"/>
      </c:barChart>
      <c:catAx>
        <c:axId val="-207970557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solidFill>
                    <a:latin typeface="Arial"/>
                    <a:ea typeface="+mn-ea"/>
                    <a:cs typeface="+mn-cs"/>
                  </a:defRPr>
                </a:pPr>
                <a:r>
                  <a:rPr lang="en-US" sz="2000" baseline="0">
                    <a:solidFill>
                      <a:schemeClr val="tx1"/>
                    </a:solidFill>
                    <a:latin typeface="Arial"/>
                  </a:rPr>
                  <a:t>Edad en meses</a:t>
                </a:r>
              </a:p>
            </c:rich>
          </c:tx>
          <c:overlay val="0"/>
          <c:spPr>
            <a:noFill/>
            <a:ln>
              <a:noFill/>
            </a:ln>
            <a:effectLst/>
          </c:sp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es-ES"/>
          </a:p>
        </c:txPr>
        <c:crossAx val="-2107545912"/>
        <c:crosses val="autoZero"/>
        <c:auto val="1"/>
        <c:lblAlgn val="ctr"/>
        <c:lblOffset val="100"/>
        <c:noMultiLvlLbl val="0"/>
      </c:catAx>
      <c:valAx>
        <c:axId val="-2107545912"/>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330" b="0" i="0" u="none" strike="noStrike" kern="1200" baseline="0">
                    <a:solidFill>
                      <a:srgbClr val="000000"/>
                    </a:solidFill>
                    <a:latin typeface="Arial"/>
                    <a:ea typeface="+mn-ea"/>
                    <a:cs typeface="Arial"/>
                  </a:defRPr>
                </a:pPr>
                <a:r>
                  <a:rPr lang="en-US" sz="2000" baseline="0">
                    <a:solidFill>
                      <a:srgbClr val="000000"/>
                    </a:solidFill>
                    <a:latin typeface="Arial"/>
                    <a:cs typeface="Arial"/>
                  </a:rPr>
                  <a:t>Número de niños con</a:t>
                </a:r>
              </a:p>
              <a:p>
                <a:pPr>
                  <a:defRPr sz="1330" b="0" i="0" u="none" strike="noStrike" kern="1200" baseline="0">
                    <a:solidFill>
                      <a:srgbClr val="000000"/>
                    </a:solidFill>
                    <a:latin typeface="Arial"/>
                    <a:ea typeface="+mn-ea"/>
                    <a:cs typeface="Arial"/>
                  </a:defRPr>
                </a:pPr>
                <a:r>
                  <a:rPr lang="en-US" sz="2000" baseline="0">
                    <a:solidFill>
                      <a:srgbClr val="000000"/>
                    </a:solidFill>
                    <a:latin typeface="Arial"/>
                    <a:cs typeface="Arial"/>
                  </a:rPr>
                  <a:t>intoxicación por plomo</a:t>
                </a:r>
              </a:p>
            </c:rich>
          </c:tx>
          <c:layout>
            <c:manualLayout>
              <c:xMode val="edge"/>
              <c:yMode val="edge"/>
              <c:x val="2.3267580515780342E-2"/>
              <c:y val="0.10835070652285839"/>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es-ES"/>
          </a:p>
        </c:txPr>
        <c:crossAx val="-2079705576"/>
        <c:crosses val="autoZero"/>
        <c:crossBetween val="between"/>
      </c:valAx>
      <c:spPr>
        <a:noFill/>
        <a:ln>
          <a:noFill/>
        </a:ln>
        <a:effectLst/>
      </c:spPr>
    </c:plotArea>
    <c:legend>
      <c:legendPos val="b"/>
      <c:layout>
        <c:manualLayout>
          <c:xMode val="edge"/>
          <c:yMode val="edge"/>
          <c:x val="0.16117083735693732"/>
          <c:y val="6.155494445274276E-2"/>
          <c:w val="0.262549033643522"/>
          <c:h val="7.9292476745268903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Arial"/>
              <a:ea typeface="+mn-ea"/>
              <a:cs typeface="+mn-cs"/>
            </a:defRPr>
          </a:pPr>
          <a:endParaRPr lang="es-ES"/>
        </a:p>
      </c:txPr>
    </c:legend>
    <c:plotVisOnly val="1"/>
    <c:dispBlanksAs val="gap"/>
    <c:showDLblsOverMax val="0"/>
  </c:chart>
  <c:spPr>
    <a:noFill/>
    <a:ln>
      <a:noFill/>
    </a:ln>
    <a:effectLst/>
  </c:spPr>
  <c:txPr>
    <a:bodyPr/>
    <a:lstStyle/>
    <a:p>
      <a:pPr>
        <a:defRPr/>
      </a:pPr>
      <a:endParaRPr lang="es-E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056089528074"/>
          <c:y val="7.4348876550878129E-2"/>
          <c:w val="0.83331817936224295"/>
          <c:h val="0.73573753618705973"/>
        </c:manualLayout>
      </c:layout>
      <c:barChart>
        <c:barDir val="col"/>
        <c:grouping val="stacked"/>
        <c:varyColors val="0"/>
        <c:ser>
          <c:idx val="0"/>
          <c:order val="0"/>
          <c:tx>
            <c:strRef>
              <c:f>Sheet1!$B$1</c:f>
              <c:strCache>
                <c:ptCount val="1"/>
                <c:pt idx="0">
                  <c:v>Hombre</c:v>
                </c:pt>
              </c:strCache>
            </c:strRef>
          </c:tx>
          <c:spPr>
            <a:solidFill>
              <a:srgbClr val="0065A4"/>
            </a:solidFill>
            <a:ln>
              <a:solidFill>
                <a:schemeClr val="tx1"/>
              </a:solidFill>
            </a:ln>
            <a:effectLst/>
          </c:spPr>
          <c:invertIfNegative val="0"/>
          <c:cat>
            <c:strRef>
              <c:f>Sheet1!$A$2:$A$6</c:f>
              <c:strCache>
                <c:ptCount val="5"/>
                <c:pt idx="0">
                  <c:v>0-11</c:v>
                </c:pt>
                <c:pt idx="1">
                  <c:v>12-23</c:v>
                </c:pt>
                <c:pt idx="2">
                  <c:v>24-35</c:v>
                </c:pt>
                <c:pt idx="3">
                  <c:v>36-47</c:v>
                </c:pt>
                <c:pt idx="4">
                  <c:v>48-59</c:v>
                </c:pt>
              </c:strCache>
            </c:strRef>
          </c:cat>
          <c:val>
            <c:numRef>
              <c:f>Sheet1!$B$2:$B$6</c:f>
              <c:numCache>
                <c:formatCode>General</c:formatCode>
                <c:ptCount val="5"/>
                <c:pt idx="0">
                  <c:v>8</c:v>
                </c:pt>
                <c:pt idx="1">
                  <c:v>11</c:v>
                </c:pt>
                <c:pt idx="2">
                  <c:v>7</c:v>
                </c:pt>
                <c:pt idx="3">
                  <c:v>25</c:v>
                </c:pt>
                <c:pt idx="4">
                  <c:v>35</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C8EA-4EAA-9C3E-C727E237AD1B}"/>
            </c:ext>
          </c:extLst>
        </c:ser>
        <c:ser>
          <c:idx val="1"/>
          <c:order val="1"/>
          <c:tx>
            <c:strRef>
              <c:f>Sheet1!$C$1</c:f>
              <c:strCache>
                <c:ptCount val="1"/>
                <c:pt idx="0">
                  <c:v>Mujer</c:v>
                </c:pt>
              </c:strCache>
            </c:strRef>
          </c:tx>
          <c:spPr>
            <a:solidFill>
              <a:srgbClr val="F7941D"/>
            </a:solidFill>
            <a:ln>
              <a:solidFill>
                <a:schemeClr val="tx1"/>
              </a:solidFill>
            </a:ln>
            <a:effectLst/>
          </c:spPr>
          <c:invertIfNegative val="0"/>
          <c:cat>
            <c:strRef>
              <c:f>Sheet1!$A$2:$A$6</c:f>
              <c:strCache>
                <c:ptCount val="5"/>
                <c:pt idx="0">
                  <c:v>0-11</c:v>
                </c:pt>
                <c:pt idx="1">
                  <c:v>12-23</c:v>
                </c:pt>
                <c:pt idx="2">
                  <c:v>24-35</c:v>
                </c:pt>
                <c:pt idx="3">
                  <c:v>36-47</c:v>
                </c:pt>
                <c:pt idx="4">
                  <c:v>48-59</c:v>
                </c:pt>
              </c:strCache>
            </c:strRef>
          </c:cat>
          <c:val>
            <c:numRef>
              <c:f>Sheet1!$C$2:$C$6</c:f>
              <c:numCache>
                <c:formatCode>General</c:formatCode>
                <c:ptCount val="5"/>
                <c:pt idx="0">
                  <c:v>11</c:v>
                </c:pt>
                <c:pt idx="1">
                  <c:v>23</c:v>
                </c:pt>
                <c:pt idx="2">
                  <c:v>12</c:v>
                </c:pt>
                <c:pt idx="3">
                  <c:v>10</c:v>
                </c:pt>
                <c:pt idx="4">
                  <c:v>40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C8EA-4EAA-9C3E-C727E237AD1B}"/>
            </c:ext>
          </c:extLst>
        </c:ser>
        <c:dLbls>
          <c:showLegendKey val="0"/>
          <c:showVal val="0"/>
          <c:showCatName val="0"/>
          <c:showSerName val="0"/>
          <c:showPercent val="0"/>
          <c:showBubbleSize val="0"/>
        </c:dLbls>
        <c:gapWidth val="75"/>
        <c:overlap val="100"/>
        <c:axId val="-2079705576"/>
        <c:axId val="-2107545912"/>
      </c:barChart>
      <c:catAx>
        <c:axId val="-207970557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solidFill>
                    <a:latin typeface="Arial"/>
                    <a:ea typeface="+mn-ea"/>
                    <a:cs typeface="+mn-cs"/>
                  </a:defRPr>
                </a:pPr>
                <a:r>
                  <a:rPr lang="en-US" sz="2000" baseline="0">
                    <a:solidFill>
                      <a:schemeClr val="tx1"/>
                    </a:solidFill>
                    <a:latin typeface="Arial"/>
                  </a:rPr>
                  <a:t>Edad en meses</a:t>
                </a:r>
              </a:p>
            </c:rich>
          </c:tx>
          <c:overlay val="0"/>
          <c:spPr>
            <a:noFill/>
            <a:ln>
              <a:noFill/>
            </a:ln>
            <a:effectLst/>
          </c:sp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es-ES"/>
          </a:p>
        </c:txPr>
        <c:crossAx val="-2107545912"/>
        <c:crosses val="autoZero"/>
        <c:auto val="1"/>
        <c:lblAlgn val="ctr"/>
        <c:lblOffset val="100"/>
        <c:noMultiLvlLbl val="0"/>
      </c:catAx>
      <c:valAx>
        <c:axId val="-2107545912"/>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330" b="0" i="0" u="none" strike="noStrike" kern="1200" baseline="0">
                    <a:solidFill>
                      <a:srgbClr val="000000"/>
                    </a:solidFill>
                    <a:latin typeface="Arial"/>
                    <a:ea typeface="+mn-ea"/>
                    <a:cs typeface="Arial"/>
                  </a:defRPr>
                </a:pPr>
                <a:r>
                  <a:rPr lang="en-US" sz="2000" baseline="0">
                    <a:solidFill>
                      <a:srgbClr val="000000"/>
                    </a:solidFill>
                    <a:latin typeface="Arial"/>
                    <a:cs typeface="Arial"/>
                  </a:rPr>
                  <a:t>Nº de niños con</a:t>
                </a:r>
              </a:p>
              <a:p>
                <a:pPr>
                  <a:defRPr sz="1330" b="0" i="0" u="none" strike="noStrike" kern="1200" baseline="0">
                    <a:solidFill>
                      <a:srgbClr val="000000"/>
                    </a:solidFill>
                    <a:latin typeface="Arial"/>
                    <a:ea typeface="+mn-ea"/>
                    <a:cs typeface="Arial"/>
                  </a:defRPr>
                </a:pPr>
                <a:r>
                  <a:rPr lang="en-US" sz="2000" baseline="0">
                    <a:solidFill>
                      <a:srgbClr val="000000"/>
                    </a:solidFill>
                    <a:latin typeface="Arial"/>
                    <a:cs typeface="Arial"/>
                  </a:rPr>
                  <a:t>intoxicación por plomo</a:t>
                </a:r>
              </a:p>
            </c:rich>
          </c:tx>
          <c:layout>
            <c:manualLayout>
              <c:xMode val="edge"/>
              <c:yMode val="edge"/>
              <c:x val="2.2001428857131636E-2"/>
              <c:y val="0.18050260615596789"/>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es-ES"/>
          </a:p>
        </c:txPr>
        <c:crossAx val="-2079705576"/>
        <c:crosses val="autoZero"/>
        <c:crossBetween val="between"/>
      </c:valAx>
      <c:spPr>
        <a:noFill/>
        <a:ln>
          <a:noFill/>
        </a:ln>
        <a:effectLst/>
      </c:spPr>
    </c:plotArea>
    <c:legend>
      <c:legendPos val="b"/>
      <c:layout>
        <c:manualLayout>
          <c:xMode val="edge"/>
          <c:yMode val="edge"/>
          <c:x val="0.15610623072234248"/>
          <c:y val="7.2984110757171233E-2"/>
          <c:w val="0.27191943106859867"/>
          <c:h val="8.4542473394578807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Arial"/>
              <a:ea typeface="+mn-ea"/>
              <a:cs typeface="+mn-cs"/>
            </a:defRPr>
          </a:pPr>
          <a:endParaRPr lang="es-ES"/>
        </a:p>
      </c:txPr>
    </c:legend>
    <c:plotVisOnly val="1"/>
    <c:dispBlanksAs val="gap"/>
    <c:showDLblsOverMax val="0"/>
  </c:chart>
  <c:spPr>
    <a:noFill/>
    <a:ln>
      <a:noFill/>
    </a:ln>
    <a:effectLst/>
  </c:spPr>
  <c:txPr>
    <a:bodyPr/>
    <a:lstStyle/>
    <a:p>
      <a:pPr>
        <a:defRPr/>
      </a:pPr>
      <a:endParaRPr lang="es-E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009085402786201"/>
          <c:y val="5.4547244094488197E-2"/>
          <c:w val="0.87228094084393304"/>
          <c:h val="0.70763636882346204"/>
        </c:manualLayout>
      </c:layout>
      <c:barChart>
        <c:barDir val="col"/>
        <c:grouping val="clustered"/>
        <c:varyColors val="0"/>
        <c:ser>
          <c:idx val="0"/>
          <c:order val="0"/>
          <c:tx>
            <c:strRef>
              <c:f>Sheet1!$B$1</c:f>
              <c:strCache>
                <c:ptCount val="1"/>
                <c:pt idx="0">
                  <c:v>Hombre</c:v>
                </c:pt>
              </c:strCache>
            </c:strRef>
          </c:tx>
          <c:spPr>
            <a:solidFill>
              <a:srgbClr val="0065A4"/>
            </a:solidFill>
            <a:ln>
              <a:solidFill>
                <a:prstClr val="black"/>
              </a:solidFill>
            </a:ln>
            <a:effectLst/>
          </c:spPr>
          <c:invertIfNegative val="0"/>
          <c:cat>
            <c:strRef>
              <c:f>Sheet1!$A$2:$A$7</c:f>
              <c:strCache>
                <c:ptCount val="6"/>
                <c:pt idx="0">
                  <c:v>0-4</c:v>
                </c:pt>
                <c:pt idx="1">
                  <c:v>5-9</c:v>
                </c:pt>
                <c:pt idx="2">
                  <c:v>10-14</c:v>
                </c:pt>
                <c:pt idx="3">
                  <c:v>15-19</c:v>
                </c:pt>
                <c:pt idx="4">
                  <c:v>20-29</c:v>
                </c:pt>
                <c:pt idx="5">
                  <c:v>30+</c:v>
                </c:pt>
              </c:strCache>
            </c:strRef>
          </c:cat>
          <c:val>
            <c:numRef>
              <c:f>Sheet1!$B$2:$B$7</c:f>
              <c:numCache>
                <c:formatCode>General</c:formatCode>
                <c:ptCount val="6"/>
                <c:pt idx="0">
                  <c:v>9</c:v>
                </c:pt>
                <c:pt idx="1">
                  <c:v>34</c:v>
                </c:pt>
                <c:pt idx="2">
                  <c:v>23</c:v>
                </c:pt>
                <c:pt idx="3">
                  <c:v>2</c:v>
                </c:pt>
                <c:pt idx="4">
                  <c:v>2</c:v>
                </c:pt>
                <c:pt idx="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56A6-4383-AD79-5EC29D39E43B}"/>
            </c:ext>
          </c:extLst>
        </c:ser>
        <c:ser>
          <c:idx val="1"/>
          <c:order val="1"/>
          <c:tx>
            <c:strRef>
              <c:f>Sheet1!$C$1</c:f>
              <c:strCache>
                <c:ptCount val="1"/>
                <c:pt idx="0">
                  <c:v>Mujer</c:v>
                </c:pt>
              </c:strCache>
            </c:strRef>
          </c:tx>
          <c:spPr>
            <a:solidFill>
              <a:srgbClr val="109648"/>
            </a:solidFill>
            <a:ln>
              <a:solidFill>
                <a:prstClr val="black"/>
              </a:solidFill>
            </a:ln>
            <a:effectLst/>
          </c:spPr>
          <c:invertIfNegative val="0"/>
          <c:cat>
            <c:strRef>
              <c:f>Sheet1!$A$2:$A$7</c:f>
              <c:strCache>
                <c:ptCount val="6"/>
                <c:pt idx="0">
                  <c:v>0-4</c:v>
                </c:pt>
                <c:pt idx="1">
                  <c:v>5-9</c:v>
                </c:pt>
                <c:pt idx="2">
                  <c:v>10-14</c:v>
                </c:pt>
                <c:pt idx="3">
                  <c:v>15-19</c:v>
                </c:pt>
                <c:pt idx="4">
                  <c:v>20-29</c:v>
                </c:pt>
                <c:pt idx="5">
                  <c:v>30+</c:v>
                </c:pt>
              </c:strCache>
            </c:strRef>
          </c:cat>
          <c:val>
            <c:numRef>
              <c:f>Sheet1!$C$2:$C$7</c:f>
              <c:numCache>
                <c:formatCode>General</c:formatCode>
                <c:ptCount val="6"/>
                <c:pt idx="0">
                  <c:v>7</c:v>
                </c:pt>
                <c:pt idx="1">
                  <c:v>20</c:v>
                </c:pt>
                <c:pt idx="2">
                  <c:v>14</c:v>
                </c:pt>
                <c:pt idx="3">
                  <c:v>9</c:v>
                </c:pt>
                <c:pt idx="4">
                  <c:v>8</c:v>
                </c:pt>
                <c:pt idx="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56A6-4383-AD79-5EC29D39E43B}"/>
            </c:ext>
          </c:extLst>
        </c:ser>
        <c:dLbls>
          <c:showLegendKey val="0"/>
          <c:showVal val="0"/>
          <c:showCatName val="0"/>
          <c:showSerName val="0"/>
          <c:showPercent val="0"/>
          <c:showBubbleSize val="0"/>
        </c:dLbls>
        <c:gapWidth val="75"/>
        <c:axId val="-2029108344"/>
        <c:axId val="-2029748200"/>
      </c:barChart>
      <c:catAx>
        <c:axId val="-2029108344"/>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b="0" i="0" baseline="0">
                    <a:solidFill>
                      <a:schemeClr val="tx1"/>
                    </a:solidFill>
                    <a:latin typeface="Arial" panose="020B0604020202020204" pitchFamily="34" charset="0"/>
                  </a:rPr>
                  <a:t>Grupo de edad (años)</a:t>
                </a:r>
              </a:p>
            </c:rich>
          </c:tx>
          <c:overlay val="0"/>
          <c:spPr>
            <a:noFill/>
            <a:ln>
              <a:noFill/>
            </a:ln>
            <a:effectLst/>
          </c:spPr>
        </c:title>
        <c:numFmt formatCode="General" sourceLinked="1"/>
        <c:majorTickMark val="none"/>
        <c:minorTickMark val="none"/>
        <c:tickLblPos val="nextTo"/>
        <c:spPr>
          <a:noFill/>
          <a:ln w="9525" cap="flat" cmpd="sng" algn="ctr">
            <a:solidFill>
              <a:prstClr val="black"/>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es-ES"/>
          </a:p>
        </c:txPr>
        <c:crossAx val="-2029748200"/>
        <c:crosses val="autoZero"/>
        <c:auto val="1"/>
        <c:lblAlgn val="ctr"/>
        <c:lblOffset val="100"/>
        <c:noMultiLvlLbl val="0"/>
      </c:catAx>
      <c:valAx>
        <c:axId val="-2029748200"/>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b="0" i="0" baseline="0">
                    <a:solidFill>
                      <a:schemeClr val="tx1"/>
                    </a:solidFill>
                    <a:latin typeface="Arial" panose="020B0604020202020204" pitchFamily="34" charset="0"/>
                  </a:rPr>
                  <a:t>Número de casos</a:t>
                </a:r>
              </a:p>
            </c:rich>
          </c:tx>
          <c:layout>
            <c:manualLayout>
              <c:xMode val="edge"/>
              <c:yMode val="edge"/>
              <c:x val="1.4264045859016106E-2"/>
              <c:y val="0.19399030478333065"/>
            </c:manualLayout>
          </c:layout>
          <c:overlay val="0"/>
          <c:spPr>
            <a:noFill/>
            <a:ln>
              <a:noFill/>
            </a:ln>
            <a:effectLst/>
          </c:spPr>
        </c:title>
        <c:numFmt formatCode="General" sourceLinked="1"/>
        <c:majorTickMark val="out"/>
        <c:minorTickMark val="none"/>
        <c:tickLblPos val="nextTo"/>
        <c:spPr>
          <a:noFill/>
          <a:ln>
            <a:solidFill>
              <a:prstClr val="black"/>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es-ES"/>
          </a:p>
        </c:txPr>
        <c:crossAx val="-2029108344"/>
        <c:crosses val="autoZero"/>
        <c:crossBetween val="between"/>
        <c:majorUnit val="5"/>
        <c:minorUnit val="1"/>
      </c:valAx>
      <c:spPr>
        <a:noFill/>
        <a:ln>
          <a:noFill/>
        </a:ln>
        <a:effectLst/>
      </c:spPr>
    </c:plotArea>
    <c:legend>
      <c:legendPos val="tr"/>
      <c:overlay val="1"/>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Arial"/>
              <a:ea typeface="+mn-ea"/>
              <a:cs typeface="+mn-cs"/>
            </a:defRPr>
          </a:pPr>
          <a:endParaRPr lang="es-ES"/>
        </a:p>
      </c:txPr>
    </c:legend>
    <c:plotVisOnly val="1"/>
    <c:dispBlanksAs val="gap"/>
    <c:showDLblsOverMax val="0"/>
  </c:chart>
  <c:spPr>
    <a:noFill/>
    <a:ln>
      <a:noFill/>
    </a:ln>
    <a:effectLst/>
  </c:spPr>
  <c:txPr>
    <a:bodyPr/>
    <a:lstStyle/>
    <a:p>
      <a:pPr>
        <a:defRPr/>
      </a:pPr>
      <a:endParaRPr lang="es-E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Visceral</c:v>
                </c:pt>
              </c:strCache>
            </c:strRef>
          </c:tx>
          <c:spPr>
            <a:ln w="31750" cap="rnd">
              <a:solidFill>
                <a:srgbClr val="0065A4"/>
              </a:solidFill>
              <a:round/>
            </a:ln>
            <a:effectLst/>
          </c:spPr>
          <c:marker>
            <c:symbol val="circle"/>
            <c:size val="6"/>
            <c:spPr>
              <a:solidFill>
                <a:srgbClr val="0065A4"/>
              </a:solidFill>
              <a:ln w="38100">
                <a:solidFill>
                  <a:srgbClr val="0065A4"/>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Sheet1!$B$2:$B$14</c:f>
              <c:numCache>
                <c:formatCode>General</c:formatCode>
                <c:ptCount val="13"/>
                <c:pt idx="0">
                  <c:v>3597</c:v>
                </c:pt>
                <c:pt idx="1">
                  <c:v>3651</c:v>
                </c:pt>
                <c:pt idx="2">
                  <c:v>3604</c:v>
                </c:pt>
                <c:pt idx="3">
                  <c:v>3852</c:v>
                </c:pt>
                <c:pt idx="4">
                  <c:v>3693</c:v>
                </c:pt>
                <c:pt idx="5">
                  <c:v>3716</c:v>
                </c:pt>
                <c:pt idx="6">
                  <c:v>3894</c:v>
                </c:pt>
                <c:pt idx="7">
                  <c:v>2770</c:v>
                </c:pt>
                <c:pt idx="8">
                  <c:v>3253</c:v>
                </c:pt>
                <c:pt idx="9">
                  <c:v>3453</c:v>
                </c:pt>
                <c:pt idx="10">
                  <c:v>3289</c:v>
                </c:pt>
                <c:pt idx="11">
                  <c:v>3200</c:v>
                </c:pt>
                <c:pt idx="12">
                  <c:v>4297</c:v>
                </c:pt>
              </c:numCache>
            </c:numRef>
          </c:val>
          <c:smooth val="0"/>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0C6D-4E53-A845-0422D9711D75}"/>
            </c:ext>
          </c:extLst>
        </c:ser>
        <c:ser>
          <c:idx val="1"/>
          <c:order val="1"/>
          <c:tx>
            <c:strRef>
              <c:f>Sheet1!$C$1</c:f>
              <c:strCache>
                <c:ptCount val="1"/>
                <c:pt idx="0">
                  <c:v>Cutánea</c:v>
                </c:pt>
              </c:strCache>
            </c:strRef>
          </c:tx>
          <c:spPr>
            <a:ln w="31750" cap="sq">
              <a:solidFill>
                <a:srgbClr val="F7941D"/>
              </a:solidFill>
              <a:round/>
            </a:ln>
            <a:effectLst/>
          </c:spPr>
          <c:marker>
            <c:symbol val="square"/>
            <c:size val="6"/>
            <c:spPr>
              <a:solidFill>
                <a:srgbClr val="F7941D"/>
              </a:solidFill>
              <a:ln w="38100">
                <a:solidFill>
                  <a:srgbClr val="F7941D"/>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Sheet1!$C$2:$C$14</c:f>
              <c:numCache>
                <c:formatCode>General</c:formatCode>
                <c:ptCount val="13"/>
                <c:pt idx="0">
                  <c:v>26685</c:v>
                </c:pt>
                <c:pt idx="1">
                  <c:v>22397</c:v>
                </c:pt>
                <c:pt idx="2">
                  <c:v>21530</c:v>
                </c:pt>
                <c:pt idx="3">
                  <c:v>20123</c:v>
                </c:pt>
                <c:pt idx="4">
                  <c:v>21989</c:v>
                </c:pt>
                <c:pt idx="5">
                  <c:v>22397</c:v>
                </c:pt>
                <c:pt idx="6">
                  <c:v>21395</c:v>
                </c:pt>
                <c:pt idx="7">
                  <c:v>23547</c:v>
                </c:pt>
                <c:pt idx="8">
                  <c:v>18226</c:v>
                </c:pt>
                <c:pt idx="9">
                  <c:v>20418</c:v>
                </c:pt>
                <c:pt idx="10">
                  <c:v>19395</c:v>
                </c:pt>
                <c:pt idx="11">
                  <c:v>12690</c:v>
                </c:pt>
                <c:pt idx="12">
                  <c:v>17809</c:v>
                </c:pt>
              </c:numCache>
            </c:numRef>
          </c:val>
          <c:smooth val="0"/>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1-0C6D-4E53-A845-0422D9711D75}"/>
            </c:ext>
          </c:extLst>
        </c:ser>
        <c:dLbls>
          <c:showLegendKey val="0"/>
          <c:showVal val="0"/>
          <c:showCatName val="0"/>
          <c:showSerName val="0"/>
          <c:showPercent val="0"/>
          <c:showBubbleSize val="0"/>
        </c:dLbls>
        <c:marker val="1"/>
        <c:smooth val="0"/>
        <c:axId val="480950416"/>
        <c:axId val="1964578784"/>
      </c:lineChart>
      <c:catAx>
        <c:axId val="480950416"/>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a:solidFill>
                      <a:schemeClr val="tx1"/>
                    </a:solidFill>
                  </a:rPr>
                  <a:t>Año</a:t>
                </a:r>
              </a:p>
            </c:rich>
          </c:tx>
          <c:layout>
            <c:manualLayout>
              <c:xMode val="edge"/>
              <c:yMode val="edge"/>
              <c:x val="0.45489933925504777"/>
              <c:y val="0.8952433342603654"/>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1964578784"/>
        <c:crosses val="autoZero"/>
        <c:auto val="1"/>
        <c:lblAlgn val="ctr"/>
        <c:lblOffset val="100"/>
        <c:noMultiLvlLbl val="0"/>
      </c:catAx>
      <c:valAx>
        <c:axId val="1964578784"/>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a:solidFill>
                      <a:schemeClr val="tx1"/>
                    </a:solidFill>
                  </a:rPr>
                  <a:t>Nº de </a:t>
                </a:r>
                <a:r>
                  <a:rPr lang="en-US" sz="2000" baseline="0">
                    <a:solidFill>
                      <a:schemeClr val="tx1"/>
                    </a:solidFill>
                  </a:rPr>
                  <a:t>casos reportados</a:t>
                </a:r>
                <a:endParaRPr lang="en-US" sz="2000">
                  <a:solidFill>
                    <a:schemeClr val="tx1"/>
                  </a:solidFill>
                </a:endParaRPr>
              </a:p>
            </c:rich>
          </c:tx>
          <c:layout>
            <c:manualLayout>
              <c:xMode val="edge"/>
              <c:yMode val="edge"/>
              <c:x val="3.8725053340965864E-3"/>
              <c:y val="0.14795840133026189"/>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80950416"/>
        <c:crosses val="autoZero"/>
        <c:crossBetween val="between"/>
      </c:valAx>
      <c:spPr>
        <a:noFill/>
        <a:ln>
          <a:noFill/>
        </a:ln>
        <a:effectLst/>
      </c:spPr>
    </c:plotArea>
    <c:legend>
      <c:legendPos val="t"/>
      <c:layout>
        <c:manualLayout>
          <c:xMode val="edge"/>
          <c:yMode val="edge"/>
          <c:x val="0.62412507805994999"/>
          <c:y val="6.1795433754812258E-2"/>
          <c:w val="0.31763931843337567"/>
          <c:h val="9.3242543974844508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legend>
    <c:plotVisOnly val="1"/>
    <c:dispBlanksAs val="zero"/>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E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9887466107533E-2"/>
          <c:y val="5.6611610794934611E-2"/>
          <c:w val="0.81257016425728867"/>
          <c:h val="0.80568444449922105"/>
        </c:manualLayout>
      </c:layout>
      <c:barChart>
        <c:barDir val="col"/>
        <c:grouping val="stacked"/>
        <c:varyColors val="0"/>
        <c:ser>
          <c:idx val="2"/>
          <c:order val="0"/>
          <c:tx>
            <c:strRef>
              <c:f>Sheet1!$B$1</c:f>
              <c:strCache>
                <c:ptCount val="1"/>
                <c:pt idx="0">
                  <c:v>2013</c:v>
                </c:pt>
              </c:strCache>
            </c:strRef>
          </c:tx>
          <c:spPr>
            <a:solidFill>
              <a:srgbClr val="0065A4"/>
            </a:solidFill>
            <a:ln>
              <a:noFill/>
            </a:ln>
            <a:effectLst/>
          </c:spPr>
          <c:invertIfNegative val="0"/>
          <c:cat>
            <c:strRef>
              <c:f>Sheet1!$A$2:$A$13</c:f>
              <c:strCache>
                <c:ptCount val="12"/>
                <c:pt idx="0">
                  <c:v>Jan</c:v>
                </c:pt>
                <c:pt idx="1">
                  <c:v>Febrero</c:v>
                </c:pt>
                <c:pt idx="2">
                  <c:v>Mar</c:v>
                </c:pt>
                <c:pt idx="3">
                  <c:v>Abr</c:v>
                </c:pt>
                <c:pt idx="4">
                  <c:v>Mayo</c:v>
                </c:pt>
                <c:pt idx="5">
                  <c:v>Jun</c:v>
                </c:pt>
                <c:pt idx="6">
                  <c:v>Julio</c:v>
                </c:pt>
                <c:pt idx="7">
                  <c:v>Agosto</c:v>
                </c:pt>
                <c:pt idx="8">
                  <c:v>Sep</c:v>
                </c:pt>
                <c:pt idx="9">
                  <c:v>Octubre</c:v>
                </c:pt>
                <c:pt idx="10">
                  <c:v>Nov</c:v>
                </c:pt>
                <c:pt idx="11">
                  <c:v>Diciembre</c:v>
                </c:pt>
              </c:strCache>
            </c:strRef>
          </c:cat>
          <c:val>
            <c:numRef>
              <c:f>Sheet1!$B$2:$B$13</c:f>
              <c:numCache>
                <c:formatCode>General</c:formatCode>
                <c:ptCount val="12"/>
                <c:pt idx="0">
                  <c:v>0</c:v>
                </c:pt>
                <c:pt idx="1">
                  <c:v>0</c:v>
                </c:pt>
                <c:pt idx="2">
                  <c:v>0</c:v>
                </c:pt>
                <c:pt idx="3">
                  <c:v>0</c:v>
                </c:pt>
                <c:pt idx="4">
                  <c:v>0</c:v>
                </c:pt>
                <c:pt idx="5">
                  <c:v>0</c:v>
                </c:pt>
                <c:pt idx="6">
                  <c:v>3</c:v>
                </c:pt>
                <c:pt idx="7">
                  <c:v>9</c:v>
                </c:pt>
                <c:pt idx="8">
                  <c:v>7</c:v>
                </c:pt>
                <c:pt idx="9">
                  <c:v>1</c:v>
                </c:pt>
                <c:pt idx="10">
                  <c:v>0</c:v>
                </c:pt>
                <c:pt idx="11">
                  <c:v>0</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2-65EA-43D0-929F-CE918F3CC21D}"/>
            </c:ext>
          </c:extLst>
        </c:ser>
        <c:ser>
          <c:idx val="1"/>
          <c:order val="1"/>
          <c:tx>
            <c:strRef>
              <c:f>Sheet1!$C$1</c:f>
              <c:strCache>
                <c:ptCount val="1"/>
                <c:pt idx="0">
                  <c:v>2014</c:v>
                </c:pt>
              </c:strCache>
            </c:strRef>
          </c:tx>
          <c:spPr>
            <a:solidFill>
              <a:schemeClr val="accent2"/>
            </a:solidFill>
            <a:ln>
              <a:noFill/>
            </a:ln>
            <a:effectLst/>
          </c:spPr>
          <c:invertIfNegative val="0"/>
          <c:cat>
            <c:strRef>
              <c:f>Sheet1!$A$2:$A$13</c:f>
              <c:strCache>
                <c:ptCount val="12"/>
                <c:pt idx="0">
                  <c:v>Jan</c:v>
                </c:pt>
                <c:pt idx="1">
                  <c:v>Febrero</c:v>
                </c:pt>
                <c:pt idx="2">
                  <c:v>Mar</c:v>
                </c:pt>
                <c:pt idx="3">
                  <c:v>Abr</c:v>
                </c:pt>
                <c:pt idx="4">
                  <c:v>Mayo</c:v>
                </c:pt>
                <c:pt idx="5">
                  <c:v>Jun</c:v>
                </c:pt>
                <c:pt idx="6">
                  <c:v>Julio</c:v>
                </c:pt>
                <c:pt idx="7">
                  <c:v>Agosto</c:v>
                </c:pt>
                <c:pt idx="8">
                  <c:v>Sep</c:v>
                </c:pt>
                <c:pt idx="9">
                  <c:v>Octubre</c:v>
                </c:pt>
                <c:pt idx="10">
                  <c:v>Nov</c:v>
                </c:pt>
                <c:pt idx="11">
                  <c:v>Diciembre</c:v>
                </c:pt>
              </c:strCache>
            </c:strRef>
          </c:cat>
          <c:val>
            <c:numRef>
              <c:f>Sheet1!$C$2:$C$13</c:f>
              <c:numCache>
                <c:formatCode>General</c:formatCode>
                <c:ptCount val="12"/>
                <c:pt idx="0">
                  <c:v>1</c:v>
                </c:pt>
                <c:pt idx="1">
                  <c:v>0</c:v>
                </c:pt>
                <c:pt idx="2">
                  <c:v>2</c:v>
                </c:pt>
                <c:pt idx="3">
                  <c:v>0</c:v>
                </c:pt>
                <c:pt idx="4">
                  <c:v>0</c:v>
                </c:pt>
                <c:pt idx="5">
                  <c:v>1</c:v>
                </c:pt>
                <c:pt idx="6">
                  <c:v>0</c:v>
                </c:pt>
                <c:pt idx="7">
                  <c:v>5</c:v>
                </c:pt>
                <c:pt idx="8">
                  <c:v>0</c:v>
                </c:pt>
                <c:pt idx="9">
                  <c:v>1</c:v>
                </c:pt>
                <c:pt idx="10">
                  <c:v>1</c:v>
                </c:pt>
                <c:pt idx="11">
                  <c:v>2</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1-65EA-43D0-929F-CE918F3CC21D}"/>
            </c:ext>
          </c:extLst>
        </c:ser>
        <c:ser>
          <c:idx val="0"/>
          <c:order val="2"/>
          <c:tx>
            <c:strRef>
              <c:f>Sheet1!$D$1</c:f>
              <c:strCache>
                <c:ptCount val="1"/>
                <c:pt idx="0">
                  <c:v>2015</c:v>
                </c:pt>
              </c:strCache>
            </c:strRef>
          </c:tx>
          <c:spPr>
            <a:solidFill>
              <a:srgbClr val="009900"/>
            </a:solidFill>
            <a:ln>
              <a:noFill/>
            </a:ln>
            <a:effectLst/>
          </c:spPr>
          <c:invertIfNegative val="0"/>
          <c:cat>
            <c:strRef>
              <c:f>Sheet1!$A$2:$A$13</c:f>
              <c:strCache>
                <c:ptCount val="12"/>
                <c:pt idx="0">
                  <c:v>Jan</c:v>
                </c:pt>
                <c:pt idx="1">
                  <c:v>Febrero</c:v>
                </c:pt>
                <c:pt idx="2">
                  <c:v>Mar</c:v>
                </c:pt>
                <c:pt idx="3">
                  <c:v>Abr</c:v>
                </c:pt>
                <c:pt idx="4">
                  <c:v>Mayo</c:v>
                </c:pt>
                <c:pt idx="5">
                  <c:v>Jun</c:v>
                </c:pt>
                <c:pt idx="6">
                  <c:v>Julio</c:v>
                </c:pt>
                <c:pt idx="7">
                  <c:v>Agosto</c:v>
                </c:pt>
                <c:pt idx="8">
                  <c:v>Sep</c:v>
                </c:pt>
                <c:pt idx="9">
                  <c:v>Octubre</c:v>
                </c:pt>
                <c:pt idx="10">
                  <c:v>Nov</c:v>
                </c:pt>
                <c:pt idx="11">
                  <c:v>Diciembre</c:v>
                </c:pt>
              </c:strCache>
            </c:strRef>
          </c:cat>
          <c:val>
            <c:numRef>
              <c:f>Sheet1!$D$2:$D$13</c:f>
              <c:numCache>
                <c:formatCode>General</c:formatCode>
                <c:ptCount val="12"/>
                <c:pt idx="0">
                  <c:v>0</c:v>
                </c:pt>
                <c:pt idx="1">
                  <c:v>1</c:v>
                </c:pt>
                <c:pt idx="2">
                  <c:v>0</c:v>
                </c:pt>
                <c:pt idx="3">
                  <c:v>1</c:v>
                </c:pt>
                <c:pt idx="4">
                  <c:v>0</c:v>
                </c:pt>
                <c:pt idx="5">
                  <c:v>0</c:v>
                </c:pt>
                <c:pt idx="6">
                  <c:v>0</c:v>
                </c:pt>
                <c:pt idx="7">
                  <c:v>0</c:v>
                </c:pt>
                <c:pt idx="8">
                  <c:v>0</c:v>
                </c:pt>
                <c:pt idx="9">
                  <c:v>0</c:v>
                </c:pt>
                <c:pt idx="10">
                  <c:v>0</c:v>
                </c:pt>
                <c:pt idx="11">
                  <c:v>0</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65EA-43D0-929F-CE918F3CC21D}"/>
            </c:ext>
          </c:extLst>
        </c:ser>
        <c:dLbls>
          <c:showLegendKey val="0"/>
          <c:showVal val="0"/>
          <c:showCatName val="0"/>
          <c:showSerName val="0"/>
          <c:showPercent val="0"/>
          <c:showBubbleSize val="0"/>
        </c:dLbls>
        <c:gapWidth val="150"/>
        <c:overlap val="100"/>
        <c:axId val="204269984"/>
        <c:axId val="192655568"/>
      </c:barChart>
      <c:catAx>
        <c:axId val="2042699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192655568"/>
        <c:crosses val="autoZero"/>
        <c:auto val="1"/>
        <c:lblAlgn val="ctr"/>
        <c:lblOffset val="100"/>
        <c:noMultiLvlLbl val="0"/>
      </c:catAx>
      <c:valAx>
        <c:axId val="192655568"/>
        <c:scaling>
          <c:orientation val="minMax"/>
        </c:scaling>
        <c:delete val="0"/>
        <c:axPos val="l"/>
        <c:majorGridlines>
          <c:spPr>
            <a:ln w="9525" cap="flat" cmpd="sng" algn="ctr">
              <a:solidFill>
                <a:schemeClr val="bg1"/>
              </a:solid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204269984"/>
        <c:crosses val="autoZero"/>
        <c:crossBetween val="between"/>
      </c:valAx>
      <c:spPr>
        <a:noFill/>
        <a:ln>
          <a:noFill/>
        </a:ln>
        <a:effectLst/>
      </c:spPr>
    </c:plotArea>
    <c:legend>
      <c:legendPos val="r"/>
      <c:layout>
        <c:manualLayout>
          <c:xMode val="edge"/>
          <c:yMode val="edge"/>
          <c:x val="0.80604967734010824"/>
          <c:y val="3.2766698300202075E-2"/>
          <c:w val="0.19395036039014421"/>
          <c:h val="0.22560908383295589"/>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legend>
    <c:plotVisOnly val="1"/>
    <c:dispBlanksAs val="gap"/>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es-E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Visceral</c:v>
                </c:pt>
              </c:strCache>
            </c:strRef>
          </c:tx>
          <c:spPr>
            <a:ln w="31750" cap="rnd">
              <a:solidFill>
                <a:srgbClr val="0065A4"/>
              </a:solidFill>
              <a:round/>
            </a:ln>
            <a:effectLst/>
          </c:spPr>
          <c:marker>
            <c:symbol val="circle"/>
            <c:size val="6"/>
            <c:spPr>
              <a:solidFill>
                <a:srgbClr val="0065A4"/>
              </a:solidFill>
              <a:ln w="38100">
                <a:solidFill>
                  <a:srgbClr val="0065A4"/>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Sheet1!$B$2:$B$14</c:f>
              <c:numCache>
                <c:formatCode>General</c:formatCode>
                <c:ptCount val="13"/>
                <c:pt idx="0">
                  <c:v>3597</c:v>
                </c:pt>
                <c:pt idx="1">
                  <c:v>3651</c:v>
                </c:pt>
                <c:pt idx="2">
                  <c:v>3604</c:v>
                </c:pt>
                <c:pt idx="3">
                  <c:v>3852</c:v>
                </c:pt>
                <c:pt idx="4">
                  <c:v>3693</c:v>
                </c:pt>
                <c:pt idx="5">
                  <c:v>3716</c:v>
                </c:pt>
                <c:pt idx="6">
                  <c:v>3894</c:v>
                </c:pt>
                <c:pt idx="7">
                  <c:v>2770</c:v>
                </c:pt>
                <c:pt idx="8">
                  <c:v>3253</c:v>
                </c:pt>
                <c:pt idx="9">
                  <c:v>3453</c:v>
                </c:pt>
                <c:pt idx="10">
                  <c:v>3289</c:v>
                </c:pt>
                <c:pt idx="11">
                  <c:v>3200</c:v>
                </c:pt>
                <c:pt idx="12">
                  <c:v>4297</c:v>
                </c:pt>
              </c:numCache>
            </c:numRef>
          </c:val>
          <c:smooth val="0"/>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AD3A-40E2-AA35-362F6DC0A0C0}"/>
            </c:ext>
          </c:extLst>
        </c:ser>
        <c:ser>
          <c:idx val="1"/>
          <c:order val="1"/>
          <c:tx>
            <c:strRef>
              <c:f>Sheet1!$C$1</c:f>
              <c:strCache>
                <c:ptCount val="1"/>
                <c:pt idx="0">
                  <c:v>Cutánea</c:v>
                </c:pt>
              </c:strCache>
            </c:strRef>
          </c:tx>
          <c:spPr>
            <a:ln w="31750" cap="sq">
              <a:solidFill>
                <a:srgbClr val="F7941D"/>
              </a:solidFill>
              <a:round/>
            </a:ln>
            <a:effectLst/>
          </c:spPr>
          <c:marker>
            <c:symbol val="square"/>
            <c:size val="6"/>
            <c:spPr>
              <a:solidFill>
                <a:srgbClr val="F7941D"/>
              </a:solidFill>
              <a:ln w="38100">
                <a:solidFill>
                  <a:srgbClr val="F7941D"/>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Sheet1!$C$2:$C$14</c:f>
              <c:numCache>
                <c:formatCode>General</c:formatCode>
                <c:ptCount val="13"/>
                <c:pt idx="0">
                  <c:v>26685</c:v>
                </c:pt>
                <c:pt idx="1">
                  <c:v>22397</c:v>
                </c:pt>
                <c:pt idx="2">
                  <c:v>21530</c:v>
                </c:pt>
                <c:pt idx="3">
                  <c:v>20123</c:v>
                </c:pt>
                <c:pt idx="4">
                  <c:v>21989</c:v>
                </c:pt>
                <c:pt idx="5">
                  <c:v>22397</c:v>
                </c:pt>
                <c:pt idx="6">
                  <c:v>21395</c:v>
                </c:pt>
                <c:pt idx="7">
                  <c:v>23547</c:v>
                </c:pt>
                <c:pt idx="8">
                  <c:v>18226</c:v>
                </c:pt>
                <c:pt idx="9">
                  <c:v>20418</c:v>
                </c:pt>
                <c:pt idx="10">
                  <c:v>19395</c:v>
                </c:pt>
                <c:pt idx="11">
                  <c:v>12690</c:v>
                </c:pt>
                <c:pt idx="12">
                  <c:v>17809</c:v>
                </c:pt>
              </c:numCache>
            </c:numRef>
          </c:val>
          <c:smooth val="0"/>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1-AD3A-40E2-AA35-362F6DC0A0C0}"/>
            </c:ext>
          </c:extLst>
        </c:ser>
        <c:dLbls>
          <c:showLegendKey val="0"/>
          <c:showVal val="0"/>
          <c:showCatName val="0"/>
          <c:showSerName val="0"/>
          <c:showPercent val="0"/>
          <c:showBubbleSize val="0"/>
        </c:dLbls>
        <c:marker val="1"/>
        <c:smooth val="0"/>
        <c:axId val="480950416"/>
        <c:axId val="1964578784"/>
      </c:lineChart>
      <c:catAx>
        <c:axId val="480950416"/>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s-ES" sz="2000" noProof="0" dirty="0">
                    <a:solidFill>
                      <a:schemeClr val="tx1"/>
                    </a:solidFill>
                  </a:rPr>
                  <a:t>Año</a:t>
                </a:r>
              </a:p>
            </c:rich>
          </c:tx>
          <c:layout>
            <c:manualLayout>
              <c:xMode val="edge"/>
              <c:yMode val="edge"/>
              <c:x val="0.46348190973427322"/>
              <c:y val="0.89524334914253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1964578784"/>
        <c:crosses val="autoZero"/>
        <c:auto val="1"/>
        <c:lblAlgn val="ctr"/>
        <c:lblOffset val="100"/>
        <c:noMultiLvlLbl val="0"/>
      </c:catAx>
      <c:valAx>
        <c:axId val="1964578784"/>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a:solidFill>
                      <a:schemeClr val="tx1"/>
                    </a:solidFill>
                  </a:rPr>
                  <a:t>Nº de </a:t>
                </a:r>
                <a:r>
                  <a:rPr lang="en-US" sz="2000" baseline="0">
                    <a:solidFill>
                      <a:schemeClr val="tx1"/>
                    </a:solidFill>
                  </a:rPr>
                  <a:t>casos reportados</a:t>
                </a:r>
                <a:endParaRPr lang="en-US" sz="2000">
                  <a:solidFill>
                    <a:schemeClr val="tx1"/>
                  </a:solidFill>
                </a:endParaRPr>
              </a:p>
            </c:rich>
          </c:tx>
          <c:layout>
            <c:manualLayout>
              <c:xMode val="edge"/>
              <c:yMode val="edge"/>
              <c:x val="3.8724893671146371E-3"/>
              <c:y val="0.11480140502284701"/>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80950416"/>
        <c:crosses val="autoZero"/>
        <c:crossBetween val="between"/>
      </c:valAx>
      <c:spPr>
        <a:noFill/>
        <a:ln>
          <a:noFill/>
        </a:ln>
        <a:effectLst/>
      </c:spPr>
    </c:plotArea>
    <c:legend>
      <c:legendPos val="t"/>
      <c:layout>
        <c:manualLayout>
          <c:xMode val="edge"/>
          <c:yMode val="edge"/>
          <c:x val="0.62412507805994999"/>
          <c:y val="6.1795433754812258E-2"/>
          <c:w val="0.31763931843337567"/>
          <c:h val="9.3242543974844508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legend>
    <c:plotVisOnly val="1"/>
    <c:dispBlanksAs val="zero"/>
    <c:showDLblsOverMax val="0"/>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E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noFill/>
              <a:round/>
            </a:ln>
            <a:effectLst/>
          </c:spPr>
          <c:marker>
            <c:symbol val="square"/>
            <c:size val="7"/>
            <c:spPr>
              <a:solidFill>
                <a:schemeClr val="bg1"/>
              </a:solidFill>
              <a:ln w="9525">
                <a:noFill/>
              </a:ln>
              <a:effectLst/>
            </c:spPr>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F1CE-4FCD-A517-644AC2C260D6}"/>
            </c:ext>
          </c:extLst>
        </c:ser>
        <c:dLbls>
          <c:showLegendKey val="0"/>
          <c:showVal val="0"/>
          <c:showCatName val="0"/>
          <c:showSerName val="0"/>
          <c:showPercent val="0"/>
          <c:showBubbleSize val="0"/>
        </c:dLbls>
        <c:marker val="1"/>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bg1"/>
                    </a:solidFill>
                  </a:rPr>
                  <a:t>Semana de la Vigilancia,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es-ES"/>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bg1"/>
                    </a:solidFill>
                    <a:latin typeface="+mn-lt"/>
                    <a:ea typeface="+mn-ea"/>
                    <a:cs typeface="+mn-cs"/>
                  </a:defRPr>
                </a:pPr>
                <a:r>
                  <a:rPr lang="en-US" sz="2000" baseline="0">
                    <a:solidFill>
                      <a:schemeClr val="bg1"/>
                    </a:solidFill>
                  </a:rPr>
                  <a:t>Nº de casos confirmados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s-ES"/>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es-ES"/>
          </a:p>
        </c:txPr>
        <c:crossAx val="453341232"/>
        <c:crosses val="autoZero"/>
        <c:crossBetween val="between"/>
        <c:minorUnit val="10"/>
      </c:valAx>
      <c:spPr>
        <a:noFill/>
        <a:ln w="25400">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noFill/>
              <a:round/>
            </a:ln>
            <a:effectLst/>
          </c:spPr>
          <c:marker>
            <c:symbol val="square"/>
            <c:size val="7"/>
            <c:spPr>
              <a:solidFill>
                <a:schemeClr val="bg1"/>
              </a:solidFill>
              <a:ln w="9525">
                <a:noFill/>
              </a:ln>
              <a:effectLst/>
            </c:spPr>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8CBD-4665-9427-CF7B942C2D76}"/>
            </c:ext>
          </c:extLst>
        </c:ser>
        <c:dLbls>
          <c:showLegendKey val="0"/>
          <c:showVal val="0"/>
          <c:showCatName val="0"/>
          <c:showSerName val="0"/>
          <c:showPercent val="0"/>
          <c:showBubbleSize val="0"/>
        </c:dLbls>
        <c:marker val="1"/>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Semana de la vigilancia,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Nº de casos confirmados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41232"/>
        <c:crosses val="autoZero"/>
        <c:crossBetween val="between"/>
        <c:minorUnit val="10"/>
      </c:valAx>
      <c:spPr>
        <a:noFill/>
        <a:ln w="25400">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noFill/>
              <a:round/>
            </a:ln>
            <a:effectLst/>
          </c:spPr>
          <c:marker>
            <c:symbol val="square"/>
            <c:size val="7"/>
            <c:spPr>
              <a:solidFill>
                <a:schemeClr val="bg1"/>
              </a:solidFill>
              <a:ln w="9525">
                <a:noFill/>
              </a:ln>
              <a:effectLst/>
            </c:spPr>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37D-4BD4-986C-4034B7658D7B}"/>
            </c:ext>
          </c:extLst>
        </c:ser>
        <c:dLbls>
          <c:showLegendKey val="0"/>
          <c:showVal val="0"/>
          <c:showCatName val="0"/>
          <c:showSerName val="0"/>
          <c:showPercent val="0"/>
          <c:showBubbleSize val="0"/>
        </c:dLbls>
        <c:marker val="1"/>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s-ES" sz="2000" baseline="0" noProof="0" dirty="0">
                    <a:solidFill>
                      <a:schemeClr val="tx1"/>
                    </a:solidFill>
                  </a:rPr>
                  <a:t>Semana de la Vigilancia,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Nº de casos confirmados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41232"/>
        <c:crosses val="autoZero"/>
        <c:crossBetween val="between"/>
        <c:minorUnit val="10"/>
      </c:valAx>
      <c:spPr>
        <a:noFill/>
        <a:ln w="25400">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noFill/>
              <a:round/>
            </a:ln>
            <a:effectLst/>
          </c:spPr>
          <c:marker>
            <c:symbol val="square"/>
            <c:size val="7"/>
            <c:spPr>
              <a:solidFill>
                <a:srgbClr val="109648"/>
              </a:solidFill>
              <a:ln w="9525">
                <a:noFill/>
              </a:ln>
              <a:effectLst/>
            </c:spPr>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73D6-400B-AC40-51C3985917AA}"/>
            </c:ext>
          </c:extLst>
        </c:ser>
        <c:dLbls>
          <c:showLegendKey val="0"/>
          <c:showVal val="0"/>
          <c:showCatName val="0"/>
          <c:showSerName val="0"/>
          <c:showPercent val="0"/>
          <c:showBubbleSize val="0"/>
        </c:dLbls>
        <c:marker val="1"/>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Semana de la vigilancia,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Nº de casos confirmados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41232"/>
        <c:crosses val="autoZero"/>
        <c:crossBetween val="between"/>
        <c:minorUnit val="10"/>
      </c:valAx>
      <c:spPr>
        <a:noFill/>
        <a:ln w="25400">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00820C"/>
              </a:solidFill>
              <a:round/>
            </a:ln>
            <a:effectLst/>
          </c:spPr>
          <c:marker>
            <c:symbol val="none"/>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E784-427E-B0D1-C9D97CA726AE}"/>
            </c:ext>
          </c:extLst>
        </c:ser>
        <c:dLbls>
          <c:showLegendKey val="0"/>
          <c:showVal val="0"/>
          <c:showCatName val="0"/>
          <c:showSerName val="0"/>
          <c:showPercent val="0"/>
          <c:showBubbleSize val="0"/>
        </c:dLbls>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Semana de la Vigilancia,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Nº de casos confirmados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s-ES"/>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453341232"/>
        <c:crosses val="autoZero"/>
        <c:crossBetween val="between"/>
        <c:minorUnit val="10"/>
      </c:valAx>
      <c:spPr>
        <a:solidFill>
          <a:schemeClr val="bg1"/>
        </a:solidFill>
        <a:ln w="25400">
          <a:noFill/>
        </a:ln>
        <a:effectLst/>
      </c:spPr>
    </c:plotArea>
    <c:plotVisOnly val="1"/>
    <c:dispBlanksAs val="gap"/>
    <c:showDLblsOverMax val="0"/>
  </c:chart>
  <c:spPr>
    <a:solidFill>
      <a:schemeClr val="bg1"/>
    </a:solid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s-ES" sz="2800" b="1" noProof="0"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s-ES" sz="2800" b="1" noProof="0"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t>
          </a:r>
          <a:r>
            <a:rPr lang="es-ES" sz="2800" b="1" noProof="0" dirty="0">
              <a:solidFill>
                <a:schemeClr val="tx1"/>
              </a:solidFill>
              <a:latin typeface="+mn-lt"/>
            </a:rPr>
            <a:t>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s-ES" sz="2800" b="1" noProof="0"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s-ES" sz="2800" b="1" noProof="0"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s-ES" sz="2800" b="1" noProof="0"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Detectar, Diagnosticar</a:t>
          </a: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Recolectar</a:t>
          </a: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t>
          </a:r>
          <a:r>
            <a:rPr lang="es-ES" sz="2800" b="1" kern="1200" noProof="0" dirty="0">
              <a:solidFill>
                <a:schemeClr val="tx1"/>
              </a:solidFill>
              <a:latin typeface="+mn-lt"/>
            </a:rPr>
            <a:t>Analizar</a:t>
          </a: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Interpretar</a:t>
          </a: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Comunicar</a:t>
          </a: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Actuar</a:t>
          </a: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cdr:x>
      <cdr:y>0.03564</cdr:y>
    </cdr:from>
    <cdr:to>
      <cdr:x>1</cdr:x>
      <cdr:y>0.17458</cdr:y>
    </cdr:to>
    <cdr:sp macro="" textlink="">
      <cdr:nvSpPr>
        <cdr:cNvPr id="2" name="Text Placeholder 6"/>
        <cdr:cNvSpPr>
          <a:spLocks xmlns:a="http://schemas.openxmlformats.org/drawingml/2006/main" noGrp="1"/>
        </cdr:cNvSpPr>
      </cdr:nvSpPr>
      <cdr:spPr>
        <a:xfrm xmlns:a="http://schemas.openxmlformats.org/drawingml/2006/main">
          <a:off x="0" y="133352"/>
          <a:ext cx="8732521" cy="519860"/>
        </a:xfrm>
        <a:prstGeom xmlns:a="http://schemas.openxmlformats.org/drawingml/2006/main" prst="rect">
          <a:avLst/>
        </a:prstGeom>
      </cdr:spPr>
      <cdr:txBody>
        <a:bodyPr xmlns:a="http://schemas.openxmlformats.org/drawingml/2006/main"/>
        <a:lstStyle xmlns:a="http://schemas.openxmlformats.org/drawingml/2006/main">
          <a:lvl1pPr marL="0" indent="0" algn="l" defTabSz="914400" rtl="0" eaLnBrk="1" latinLnBrk="0" hangingPunct="1">
            <a:spcBef>
              <a:spcPct val="20000"/>
            </a:spcBef>
            <a:buFont typeface="Arial" panose="020B0604020202020204" pitchFamily="34" charset="0"/>
            <a:buNone/>
            <a:defRPr sz="2000" kern="1200">
              <a:solidFill>
                <a:schemeClr val="accent5"/>
              </a:solidFill>
              <a:latin typeface="Arial"/>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xmlns:a="http://schemas.openxmlformats.org/drawingml/2006/main">
          <a:pPr algn="ctr"/>
          <a:r>
            <a:rPr lang="es-MX" sz="2400" b="1" dirty="0">
              <a:solidFill>
                <a:schemeClr val="tx1"/>
              </a:solidFill>
            </a:rPr>
            <a:t>Casos de ántrax humano y bovino notificados en el Distrito X, 2024</a:t>
          </a:r>
          <a:endParaRPr lang="en-US"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0CC64F-07D3-4F26-826F-D066B59AB7DF}" type="datetimeFigureOut">
              <a:rPr lang="en-US" smtClean="0"/>
              <a:t>3/5/2026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85697A-53E7-4ECD-9186-1E49D3D80F48}" type="slidenum">
              <a:rPr lang="en-US" smtClean="0"/>
              <a:t>‹#›</a:t>
            </a:fld>
            <a:endParaRPr lang="en-US"/>
          </a:p>
        </p:txBody>
      </p:sp>
    </p:spTree>
    <p:extLst>
      <p:ext uri="{BB962C8B-B14F-4D97-AF65-F5344CB8AC3E}">
        <p14:creationId xmlns:p14="http://schemas.microsoft.com/office/powerpoint/2010/main" val="850872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del instructor:</a:t>
            </a: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sz="1200" i="1" noProof="0" dirty="0">
              <a:effectLst/>
              <a:latin typeface="Arial" panose="020B0604020202020204" pitchFamily="34" charset="0"/>
              <a:ea typeface="Calibri" panose="020F050202020403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noProof="0" dirty="0">
                <a:latin typeface="Arial" panose="020B0604020202020204" pitchFamily="34" charset="0"/>
                <a:cs typeface="Arial" panose="020B0604020202020204" pitchFamily="34" charset="0"/>
              </a:rPr>
              <a:t>Una parte esencial de la epidemiología descriptiva es la visualización de los datos. La visualización de los datos es esencial tanto para el análisis como para la comunicación.</a:t>
            </a:r>
          </a:p>
          <a:p>
            <a:pPr marL="0" lvl="0" indent="0" algn="l" rtl="0">
              <a:spcBef>
                <a:spcPts val="0"/>
              </a:spcBef>
              <a:spcAft>
                <a:spcPts val="0"/>
              </a:spcAft>
              <a:buNone/>
            </a:pPr>
            <a:endParaRPr lang="es-ES" noProof="0" dirty="0"/>
          </a:p>
        </p:txBody>
      </p:sp>
      <p:sp>
        <p:nvSpPr>
          <p:cNvPr id="144" name="Google Shape;14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GT" sz="1200" b="1" noProof="0" dirty="0">
                <a:latin typeface="Arial" panose="020B0604020202020204" pitchFamily="34" charset="0"/>
                <a:ea typeface="Arial"/>
                <a:cs typeface="Arial" panose="020B0604020202020204" pitchFamily="34" charset="0"/>
                <a:sym typeface="Arial"/>
              </a:rPr>
              <a:t>Notas para el instructor:</a:t>
            </a:r>
            <a:endParaRPr lang="es-GT" noProof="0" dirty="0">
              <a:latin typeface="Arial" panose="020B0604020202020204" pitchFamily="34" charset="0"/>
              <a:cs typeface="Arial" panose="020B0604020202020204" pitchFamily="34" charset="0"/>
            </a:endParaRPr>
          </a:p>
          <a:p>
            <a:pPr marL="0" marR="0" lvl="0" indent="0" algn="l" rtl="0">
              <a:spcBef>
                <a:spcPts val="18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b="1" u="sng" noProof="0" dirty="0">
                <a:latin typeface="Arial" panose="020B0604020202020204" pitchFamily="34" charset="0"/>
                <a:ea typeface="Calibri"/>
                <a:cs typeface="Arial" panose="020B0604020202020204" pitchFamily="34" charset="0"/>
                <a:sym typeface="Times New Roman"/>
              </a:rPr>
              <a:t>L</a:t>
            </a:r>
            <a:r>
              <a:rPr lang="es-GT" sz="1200" noProof="0" dirty="0">
                <a:latin typeface="Arial" panose="020B0604020202020204" pitchFamily="34" charset="0"/>
                <a:ea typeface="Times New Roman"/>
                <a:cs typeface="Arial" panose="020B0604020202020204" pitchFamily="34" charset="0"/>
                <a:sym typeface="Times New Roman"/>
              </a:rPr>
              <a:t>os métodos más comunes que utilizan los epidemiólogos para organizar y mostrar datos son las tablas, los gráficos y los mapas.  Algunas diapositivas comunes que verán son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tablas de 2 por 2,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gráficos de barras,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y mapas puntuales, por nombrar algunos.</a:t>
            </a:r>
          </a:p>
          <a:p>
            <a:pPr marL="171450" marR="0" lvl="0" indent="-171450" algn="l" rtl="0">
              <a:lnSpc>
                <a:spcPct val="115000"/>
              </a:lnSpc>
              <a:spcBef>
                <a:spcPts val="1200"/>
              </a:spcBef>
              <a:spcAft>
                <a:spcPts val="0"/>
              </a:spcAft>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b="1" u="sng" noProof="0" dirty="0">
                <a:latin typeface="Arial" panose="020B0604020202020204" pitchFamily="34" charset="0"/>
                <a:ea typeface="Calibri"/>
                <a:cs typeface="Arial" panose="020B0604020202020204" pitchFamily="34" charset="0"/>
                <a:sym typeface="Times New Roman"/>
              </a:rPr>
              <a:t>E</a:t>
            </a:r>
            <a:r>
              <a:rPr lang="es-GT" sz="1200" noProof="0" dirty="0">
                <a:latin typeface="Arial" panose="020B0604020202020204" pitchFamily="34" charset="0"/>
                <a:ea typeface="Times New Roman"/>
                <a:cs typeface="Arial" panose="020B0604020202020204" pitchFamily="34" charset="0"/>
                <a:sym typeface="Times New Roman"/>
              </a:rPr>
              <a:t>n las siguientes diapositivas analizaremos con más detalle cada método de organización de datos.</a:t>
            </a:r>
          </a:p>
          <a:p>
            <a:pPr marL="0" lvl="0" indent="0" algn="l" rtl="0">
              <a:spcBef>
                <a:spcPts val="1200"/>
              </a:spcBef>
              <a:spcAft>
                <a:spcPts val="0"/>
              </a:spcAft>
              <a:buNone/>
            </a:pPr>
            <a:endParaRPr lang="es-ES" noProof="0" dirty="0"/>
          </a:p>
        </p:txBody>
      </p:sp>
      <p:sp>
        <p:nvSpPr>
          <p:cNvPr id="219" name="Google Shape;21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GT" sz="1200" b="1" noProof="0" dirty="0">
                <a:latin typeface="Arial" panose="020B0604020202020204" pitchFamily="34" charset="0"/>
                <a:ea typeface="Arial"/>
                <a:cs typeface="Arial" panose="020B0604020202020204" pitchFamily="34" charset="0"/>
                <a:sym typeface="Arial"/>
              </a:rPr>
              <a:t>Notas para el instructor:</a:t>
            </a:r>
          </a:p>
          <a:p>
            <a:pPr marL="0" marR="0" lvl="0" indent="0" algn="l" rtl="0">
              <a:spcBef>
                <a:spcPts val="0"/>
              </a:spcBef>
              <a:spcAft>
                <a:spcPts val="0"/>
              </a:spcAft>
              <a:buNone/>
            </a:pPr>
            <a:endParaRPr lang="es-GT" sz="1200" noProof="0" dirty="0">
              <a:latin typeface="Arial" panose="020B0604020202020204" pitchFamily="34" charset="0"/>
              <a:cs typeface="Arial" panose="020B0604020202020204" pitchFamily="34" charset="0"/>
            </a:endParaRPr>
          </a:p>
          <a:p>
            <a:pPr marL="171450" marR="0" lvl="0" indent="-171450" algn="l" rtl="0">
              <a:lnSpc>
                <a:spcPct val="100000"/>
              </a:lnSpc>
              <a:spcBef>
                <a:spcPts val="1800"/>
              </a:spcBef>
              <a:spcAft>
                <a:spcPts val="0"/>
              </a:spcAft>
              <a:buClr>
                <a:schemeClr val="dk1"/>
              </a:buClr>
              <a:buSzPts val="18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noProof="0" dirty="0">
                <a:latin typeface="Arial" panose="020B0604020202020204" pitchFamily="34" charset="0"/>
                <a:ea typeface="Times New Roman"/>
                <a:cs typeface="Arial" panose="020B0604020202020204" pitchFamily="34" charset="0"/>
                <a:sym typeface="Times New Roman"/>
              </a:rPr>
              <a:t>Empecemos con tablas.  De hecho, ¡siempre hay que empezar con tablas!  Las tablas nos permiten ver los datos, así que, antes de crear cualquier tipo de gráfico, deberíamos ver primero los datos en una tabla.</a:t>
            </a:r>
            <a:endParaRPr lang="es-GT" sz="1200" noProof="0" dirty="0">
              <a:latin typeface="Arial" panose="020B0604020202020204" pitchFamily="34" charset="0"/>
              <a:cs typeface="Arial" panose="020B0604020202020204" pitchFamily="34" charset="0"/>
            </a:endParaRPr>
          </a:p>
          <a:p>
            <a:pPr marL="0" lvl="0" indent="0" algn="l" rtl="0">
              <a:spcBef>
                <a:spcPts val="600"/>
              </a:spcBef>
              <a:spcAft>
                <a:spcPts val="0"/>
              </a:spcAft>
              <a:buNone/>
            </a:pPr>
            <a:endParaRPr dirty="0"/>
          </a:p>
        </p:txBody>
      </p:sp>
      <p:sp>
        <p:nvSpPr>
          <p:cNvPr id="234" name="Google Shape;23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ES" sz="1200" b="1" u="sng" noProof="0" dirty="0">
                <a:latin typeface="Arial"/>
                <a:ea typeface="Calibri"/>
                <a:cs typeface="Arial"/>
                <a:sym typeface="Calibri"/>
              </a:rPr>
              <a:t>Pregunte: </a:t>
            </a:r>
            <a:r>
              <a:rPr lang="es-ES" sz="1200" b="0" u="none" noProof="0" dirty="0">
                <a:latin typeface="Arial"/>
                <a:ea typeface="Calibri"/>
                <a:cs typeface="Arial"/>
                <a:sym typeface="Calibri"/>
              </a:rPr>
              <a:t>¿Cuáles son los mejores usos de una tabla?</a:t>
            </a:r>
            <a:endParaRPr lang="es-ES" sz="1200" b="0" u="none" noProof="0" dirty="0">
              <a:latin typeface="Arial"/>
              <a:ea typeface="Calibri"/>
              <a:cs typeface="Arial"/>
            </a:endParaRPr>
          </a:p>
          <a:p>
            <a:pPr marL="171450" lvl="0" indent="-171450" algn="l" rtl="0">
              <a:spcBef>
                <a:spcPts val="0"/>
              </a:spcBef>
              <a:spcAft>
                <a:spcPts val="0"/>
              </a:spcAft>
              <a:buClr>
                <a:schemeClr val="dk1"/>
              </a:buClr>
              <a:buSzPts val="1200"/>
              <a:buFont typeface="Wingdings" panose="05000000000000000000" pitchFamily="2" charset="2"/>
              <a:buChar char="§"/>
            </a:pPr>
            <a:endParaRPr lang="es-ES" sz="1200" b="0" u="none" noProof="0" dirty="0">
              <a:latin typeface="Arial" panose="020B0604020202020204" pitchFamily="34" charset="0"/>
              <a:cs typeface="Arial" panose="020B0604020202020204" pitchFamily="34" charset="0"/>
              <a:sym typeface="Calibri"/>
            </a:endParaRPr>
          </a:p>
          <a:p>
            <a:pPr marL="171450" lvl="0" indent="-171450" algn="l" rtl="0">
              <a:spcBef>
                <a:spcPts val="0"/>
              </a:spcBef>
              <a:spcAft>
                <a:spcPts val="0"/>
              </a:spcAft>
              <a:buClr>
                <a:schemeClr val="dk1"/>
              </a:buClr>
              <a:buSzPts val="120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Reconozca </a:t>
            </a:r>
            <a:r>
              <a:rPr lang="es-ES" b="0" noProof="0" dirty="0">
                <a:latin typeface="Arial" panose="020B0604020202020204" pitchFamily="34" charset="0"/>
                <a:cs typeface="Arial" panose="020B0604020202020204" pitchFamily="34" charset="0"/>
              </a:rPr>
              <a:t>las respuestas t permita una breve discusión. </a:t>
            </a:r>
            <a:r>
              <a:rPr lang="es-ES" b="1" noProof="0" dirty="0">
                <a:latin typeface="Arial" panose="020B0604020202020204" pitchFamily="34" charset="0"/>
                <a:cs typeface="Arial" panose="020B0604020202020204" pitchFamily="34" charset="0"/>
              </a:rPr>
              <a:t>&lt;CLICK&gt; </a:t>
            </a:r>
            <a:r>
              <a:rPr lang="es-ES" noProof="0" dirty="0">
                <a:latin typeface="Arial" panose="020B0604020202020204" pitchFamily="34" charset="0"/>
                <a:cs typeface="Arial" panose="020B0604020202020204" pitchFamily="34" charset="0"/>
              </a:rPr>
              <a:t>para avanzar a la siguiente diapositiva con la respuesta.</a:t>
            </a:r>
          </a:p>
        </p:txBody>
      </p:sp>
      <p:sp>
        <p:nvSpPr>
          <p:cNvPr id="240" name="Google Shape;240;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b="0" u="none" noProof="0" dirty="0">
                <a:latin typeface="Arial" panose="020B0604020202020204" pitchFamily="34" charset="0"/>
                <a:ea typeface="Calibri"/>
                <a:cs typeface="Arial" panose="020B0604020202020204" pitchFamily="34" charset="0"/>
                <a:sym typeface="Calibri"/>
              </a:rPr>
              <a:t>Las tablas se utilizan para organizar datos demasiado detallados o complicados para ser descritos adecuadamente en el texto. </a:t>
            </a:r>
            <a:endParaRPr lang="es-ES" noProof="0" dirty="0">
              <a:latin typeface="Arial" panose="020B0604020202020204" pitchFamily="34" charset="0"/>
              <a:cs typeface="Arial" panose="020B0604020202020204" pitchFamily="34" charset="0"/>
            </a:endParaRPr>
          </a:p>
          <a:p>
            <a:pPr marL="247650" lvl="0" indent="-171450" algn="l" rtl="0">
              <a:spcBef>
                <a:spcPts val="0"/>
              </a:spcBef>
              <a:spcAft>
                <a:spcPts val="0"/>
              </a:spcAft>
              <a:buClr>
                <a:schemeClr val="dk1"/>
              </a:buClr>
              <a:buSzPts val="1200"/>
              <a:buFont typeface="Wingdings" panose="05000000000000000000" pitchFamily="2" charset="2"/>
              <a:buChar char="§"/>
            </a:pPr>
            <a:endParaRPr lang="es-ES" sz="1200" b="0" u="none" noProof="0" dirty="0">
              <a:latin typeface="Arial" panose="020B0604020202020204" pitchFamily="34" charset="0"/>
              <a:ea typeface="Calibri"/>
              <a:cs typeface="Arial" panose="020B0604020202020204" pitchFamily="34" charset="0"/>
              <a:sym typeface="Calibri"/>
            </a:endParaRPr>
          </a:p>
          <a:p>
            <a:pPr marL="171450" lvl="0" indent="-171450" algn="l" rtl="0">
              <a:spcBef>
                <a:spcPts val="0"/>
              </a:spcBef>
              <a:spcAft>
                <a:spcPts val="0"/>
              </a:spcAft>
              <a:buClr>
                <a:schemeClr val="dk1"/>
              </a:buClr>
              <a:buSzPts val="1200"/>
              <a:buFont typeface="Wingdings" panose="05000000000000000000" pitchFamily="2" charset="2"/>
              <a:buChar char="§"/>
            </a:pPr>
            <a:r>
              <a:rPr lang="es-ES" i="1" noProof="0" dirty="0">
                <a:latin typeface="Arial" panose="020B0604020202020204" pitchFamily="34" charset="0"/>
                <a:cs typeface="Arial" panose="020B0604020202020204" pitchFamily="34" charset="0"/>
              </a:rPr>
              <a:t>Si es necesario, </a:t>
            </a:r>
            <a:r>
              <a:rPr lang="es-ES" b="1" u="sng" noProof="0" dirty="0">
                <a:latin typeface="Arial" panose="020B0604020202020204" pitchFamily="34" charset="0"/>
                <a:cs typeface="Arial" panose="020B0604020202020204" pitchFamily="34" charset="0"/>
              </a:rPr>
              <a:t>facilite </a:t>
            </a:r>
            <a:r>
              <a:rPr lang="es-ES" noProof="0" dirty="0">
                <a:latin typeface="Arial" panose="020B0604020202020204" pitchFamily="34" charset="0"/>
                <a:cs typeface="Arial" panose="020B0604020202020204" pitchFamily="34" charset="0"/>
              </a:rPr>
              <a:t>una breve discusión.</a:t>
            </a:r>
          </a:p>
          <a:p>
            <a:pPr marL="0" lvl="0" indent="0" algn="l" rtl="0">
              <a:spcBef>
                <a:spcPts val="0"/>
              </a:spcBef>
              <a:spcAft>
                <a:spcPts val="0"/>
              </a:spcAft>
              <a:buClr>
                <a:schemeClr val="dk1"/>
              </a:buClr>
              <a:buSzPts val="1200"/>
              <a:buFont typeface="Arial"/>
              <a:buNone/>
            </a:pPr>
            <a:endParaRPr lang="es-ES" i="1" noProof="0" dirty="0"/>
          </a:p>
        </p:txBody>
      </p:sp>
      <p:sp>
        <p:nvSpPr>
          <p:cNvPr id="248" name="Google Shape;24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sz="1200" b="1" noProof="0" dirty="0">
              <a:latin typeface="Arial" panose="020B0604020202020204" pitchFamily="34" charset="0"/>
              <a:cs typeface="Arial" panose="020B0604020202020204" pitchFamily="34" charset="0"/>
            </a:endParaRPr>
          </a:p>
          <a:p>
            <a:pPr marL="171450" marR="0" lvl="0" indent="-171450" algn="l" rtl="0">
              <a:lnSpc>
                <a:spcPct val="100000"/>
              </a:lnSpc>
              <a:spcBef>
                <a:spcPts val="600"/>
              </a:spcBef>
              <a:spcAft>
                <a:spcPts val="0"/>
              </a:spcAft>
              <a:buClr>
                <a:schemeClr val="dk1"/>
              </a:buClr>
              <a:buSzPts val="18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noProof="0" dirty="0">
                <a:latin typeface="Arial" panose="020B0604020202020204" pitchFamily="34" charset="0"/>
                <a:ea typeface="Times New Roman"/>
                <a:cs typeface="Arial" panose="020B0604020202020204" pitchFamily="34" charset="0"/>
                <a:sym typeface="Times New Roman"/>
              </a:rPr>
              <a:t>Una tabla contiene datos organizados en </a:t>
            </a:r>
            <a:r>
              <a:rPr lang="es-GT" sz="1200" b="1" noProof="0" dirty="0">
                <a:latin typeface="Arial" panose="020B0604020202020204" pitchFamily="34" charset="0"/>
                <a:ea typeface="Arial"/>
                <a:cs typeface="Arial" panose="020B0604020202020204" pitchFamily="34" charset="0"/>
                <a:sym typeface="Arial"/>
              </a:rPr>
              <a:t>&lt;CLICK&gt; </a:t>
            </a:r>
            <a:r>
              <a:rPr lang="es-GT" sz="1200" noProof="0" dirty="0">
                <a:latin typeface="Arial" panose="020B0604020202020204" pitchFamily="34" charset="0"/>
                <a:ea typeface="Times New Roman"/>
                <a:cs typeface="Arial" panose="020B0604020202020204" pitchFamily="34" charset="0"/>
                <a:sym typeface="Times New Roman"/>
              </a:rPr>
              <a:t>filas y </a:t>
            </a:r>
            <a:r>
              <a:rPr lang="es-GT" sz="1200" b="1" noProof="0" dirty="0">
                <a:latin typeface="Arial" panose="020B0604020202020204" pitchFamily="34" charset="0"/>
                <a:ea typeface="Arial"/>
                <a:cs typeface="Arial" panose="020B0604020202020204" pitchFamily="34" charset="0"/>
                <a:sym typeface="Arial"/>
              </a:rPr>
              <a:t>&lt;CLICK&gt; </a:t>
            </a:r>
            <a:r>
              <a:rPr lang="es-GT" sz="1200" noProof="0" dirty="0">
                <a:latin typeface="Arial" panose="020B0604020202020204" pitchFamily="34" charset="0"/>
                <a:ea typeface="Times New Roman"/>
                <a:cs typeface="Arial" panose="020B0604020202020204" pitchFamily="34" charset="0"/>
                <a:sym typeface="Times New Roman"/>
              </a:rPr>
              <a:t>columnas. </a:t>
            </a:r>
            <a:r>
              <a:rPr lang="es-GT" sz="1200" b="1" noProof="0" dirty="0">
                <a:latin typeface="Arial" panose="020B0604020202020204" pitchFamily="34" charset="0"/>
                <a:ea typeface="Arial"/>
                <a:cs typeface="Arial" panose="020B0604020202020204" pitchFamily="34" charset="0"/>
                <a:sym typeface="Arial"/>
              </a:rPr>
              <a:t>&lt;CLICK&gt; </a:t>
            </a:r>
            <a:r>
              <a:rPr lang="es-GT" sz="1200" noProof="0" dirty="0">
                <a:latin typeface="Arial" panose="020B0604020202020204" pitchFamily="34" charset="0"/>
                <a:ea typeface="Times New Roman"/>
                <a:cs typeface="Arial" panose="020B0604020202020204" pitchFamily="34" charset="0"/>
                <a:sym typeface="Times New Roman"/>
              </a:rPr>
              <a:t>Cada bloque de datos de la tabla se denomina celda. En esta tabla, el número de cada celda representa el número de personas. </a:t>
            </a:r>
            <a:r>
              <a:rPr lang="es-GT" sz="1200" b="1" noProof="0" dirty="0">
                <a:latin typeface="Arial" panose="020B0604020202020204" pitchFamily="34" charset="0"/>
                <a:ea typeface="Arial"/>
                <a:cs typeface="Arial" panose="020B0604020202020204" pitchFamily="34" charset="0"/>
                <a:sym typeface="Arial"/>
              </a:rPr>
              <a:t>&lt;CLICK&gt; </a:t>
            </a:r>
            <a:r>
              <a:rPr lang="es-GT" sz="1200" noProof="0" dirty="0">
                <a:latin typeface="Arial" panose="020B0604020202020204" pitchFamily="34" charset="0"/>
                <a:ea typeface="Times New Roman"/>
                <a:cs typeface="Arial" panose="020B0604020202020204" pitchFamily="34" charset="0"/>
                <a:sym typeface="Times New Roman"/>
              </a:rPr>
              <a:t>La tabla tiene etiquetas de fila a la izquierda y </a:t>
            </a:r>
            <a:r>
              <a:rPr lang="es-GT" sz="1200" b="1" noProof="0" dirty="0">
                <a:latin typeface="Arial" panose="020B0604020202020204" pitchFamily="34" charset="0"/>
                <a:ea typeface="Arial"/>
                <a:cs typeface="Arial" panose="020B0604020202020204" pitchFamily="34" charset="0"/>
                <a:sym typeface="Arial"/>
              </a:rPr>
              <a:t>&lt;CLICK&gt; </a:t>
            </a:r>
            <a:r>
              <a:rPr lang="es-GT" sz="1200" noProof="0" dirty="0">
                <a:latin typeface="Arial" panose="020B0604020202020204" pitchFamily="34" charset="0"/>
                <a:ea typeface="Times New Roman"/>
                <a:cs typeface="Arial" panose="020B0604020202020204" pitchFamily="34" charset="0"/>
                <a:sym typeface="Times New Roman"/>
              </a:rPr>
              <a:t>etiquetas de columna en la parte superior. Las etiquetas de fila y columna representan categorías que deben ser claras y no superponerse. </a:t>
            </a:r>
            <a:r>
              <a:rPr lang="es-GT" sz="1200" b="1" noProof="0" dirty="0">
                <a:latin typeface="Arial" panose="020B0604020202020204" pitchFamily="34" charset="0"/>
                <a:ea typeface="Arial"/>
                <a:cs typeface="Arial" panose="020B0604020202020204" pitchFamily="34" charset="0"/>
                <a:sym typeface="Arial"/>
              </a:rPr>
              <a:t>&lt;CLICK&gt; </a:t>
            </a:r>
            <a:r>
              <a:rPr lang="es-GT" sz="1200" noProof="0" dirty="0">
                <a:latin typeface="Arial" panose="020B0604020202020204" pitchFamily="34" charset="0"/>
                <a:ea typeface="Times New Roman"/>
                <a:cs typeface="Arial" panose="020B0604020202020204" pitchFamily="34" charset="0"/>
                <a:sym typeface="Times New Roman"/>
              </a:rPr>
              <a:t>La tabla tiene totales de fila a la derecha y </a:t>
            </a:r>
            <a:r>
              <a:rPr lang="es-GT" sz="1200" b="1" noProof="0" dirty="0">
                <a:latin typeface="Arial" panose="020B0604020202020204" pitchFamily="34" charset="0"/>
                <a:ea typeface="Arial"/>
                <a:cs typeface="Arial" panose="020B0604020202020204" pitchFamily="34" charset="0"/>
                <a:sym typeface="Arial"/>
              </a:rPr>
              <a:t>&lt;CLICK&gt; </a:t>
            </a:r>
            <a:r>
              <a:rPr lang="es-GT" sz="1200" noProof="0" dirty="0">
                <a:latin typeface="Arial" panose="020B0604020202020204" pitchFamily="34" charset="0"/>
                <a:ea typeface="Times New Roman"/>
                <a:cs typeface="Arial" panose="020B0604020202020204" pitchFamily="34" charset="0"/>
                <a:sym typeface="Times New Roman"/>
              </a:rPr>
              <a:t>totales de columna en la parte inferior. </a:t>
            </a:r>
            <a:r>
              <a:rPr lang="es-GT" sz="1200" b="1" noProof="0" dirty="0">
                <a:latin typeface="Arial" panose="020B0604020202020204" pitchFamily="34" charset="0"/>
                <a:ea typeface="Arial"/>
                <a:cs typeface="Arial" panose="020B0604020202020204" pitchFamily="34" charset="0"/>
                <a:sym typeface="Arial"/>
              </a:rPr>
              <a:t>&lt;CLICK&gt; </a:t>
            </a:r>
            <a:r>
              <a:rPr lang="es-GT" sz="1200" noProof="0" dirty="0">
                <a:latin typeface="Arial" panose="020B0604020202020204" pitchFamily="34" charset="0"/>
                <a:ea typeface="Times New Roman"/>
                <a:cs typeface="Arial" panose="020B0604020202020204" pitchFamily="34" charset="0"/>
                <a:sym typeface="Times New Roman"/>
              </a:rPr>
              <a:t>Un título resume el conjunto de datos y describe qué (</a:t>
            </a:r>
            <a:r>
              <a:rPr lang="es-GT" sz="1200" i="1" noProof="0" dirty="0">
                <a:latin typeface="Arial" panose="020B0604020202020204" pitchFamily="34" charset="0"/>
                <a:ea typeface="Times New Roman"/>
                <a:cs typeface="Arial" panose="020B0604020202020204" pitchFamily="34" charset="0"/>
                <a:sym typeface="Times New Roman"/>
              </a:rPr>
              <a:t>por ejemplo, la enfermedad o condición</a:t>
            </a:r>
            <a:r>
              <a:rPr lang="es-GT" sz="1200" noProof="0" dirty="0">
                <a:latin typeface="Arial" panose="020B0604020202020204" pitchFamily="34" charset="0"/>
                <a:ea typeface="Times New Roman"/>
                <a:cs typeface="Arial" panose="020B0604020202020204" pitchFamily="34" charset="0"/>
                <a:sym typeface="Times New Roman"/>
              </a:rPr>
              <a:t>), dónde (</a:t>
            </a:r>
            <a:r>
              <a:rPr lang="es-GT" sz="1200" i="1" noProof="0" dirty="0">
                <a:latin typeface="Arial" panose="020B0604020202020204" pitchFamily="34" charset="0"/>
                <a:ea typeface="Times New Roman"/>
                <a:cs typeface="Arial" panose="020B0604020202020204" pitchFamily="34" charset="0"/>
                <a:sym typeface="Times New Roman"/>
              </a:rPr>
              <a:t>ubicación</a:t>
            </a:r>
            <a:r>
              <a:rPr lang="es-GT" sz="1200" noProof="0" dirty="0">
                <a:latin typeface="Arial" panose="020B0604020202020204" pitchFamily="34" charset="0"/>
                <a:ea typeface="Times New Roman"/>
                <a:cs typeface="Arial" panose="020B0604020202020204" pitchFamily="34" charset="0"/>
                <a:sym typeface="Times New Roman"/>
              </a:rPr>
              <a:t>) y cuándo (año). </a:t>
            </a:r>
            <a:r>
              <a:rPr lang="es-GT" sz="1200" b="1" noProof="0" dirty="0">
                <a:latin typeface="Arial" panose="020B0604020202020204" pitchFamily="34" charset="0"/>
                <a:ea typeface="Arial"/>
                <a:cs typeface="Arial" panose="020B0604020202020204" pitchFamily="34" charset="0"/>
                <a:sym typeface="Arial"/>
              </a:rPr>
              <a:t>&lt;CLICK&gt; </a:t>
            </a:r>
            <a:r>
              <a:rPr lang="es-GT" sz="1200" noProof="0" dirty="0">
                <a:latin typeface="Arial" panose="020B0604020202020204" pitchFamily="34" charset="0"/>
                <a:ea typeface="Times New Roman"/>
                <a:cs typeface="Arial" panose="020B0604020202020204" pitchFamily="34" charset="0"/>
                <a:sym typeface="Times New Roman"/>
              </a:rPr>
              <a:t>Por último, la fuente de los datos o la referencia debe proporcionarse debajo de la tabla.</a:t>
            </a:r>
            <a:endParaRPr lang="es-GT" sz="1200" b="0" u="none"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00000"/>
              </a:lnSpc>
              <a:spcBef>
                <a:spcPts val="600"/>
              </a:spcBef>
              <a:spcAft>
                <a:spcPts val="0"/>
              </a:spcAft>
              <a:buClr>
                <a:schemeClr val="dk1"/>
              </a:buClr>
              <a:buSzPts val="1800"/>
              <a:buFont typeface="Wingdings" panose="05000000000000000000" pitchFamily="2" charset="2"/>
              <a:buChar char="§"/>
            </a:pPr>
            <a:endParaRPr lang="es-GT" sz="1200" b="0" u="none" noProof="0" dirty="0">
              <a:latin typeface="Arial" panose="020B0604020202020204" pitchFamily="34" charset="0"/>
              <a:ea typeface="Calibri"/>
              <a:cs typeface="Arial" panose="020B0604020202020204" pitchFamily="34" charset="0"/>
              <a:sym typeface="Times New Roman"/>
            </a:endParaRPr>
          </a:p>
          <a:p>
            <a:pPr marL="171450" marR="0" lvl="0" indent="-171450" algn="l" rtl="0">
              <a:lnSpc>
                <a:spcPct val="100000"/>
              </a:lnSpc>
              <a:spcBef>
                <a:spcPts val="600"/>
              </a:spcBef>
              <a:spcAft>
                <a:spcPts val="0"/>
              </a:spcAft>
              <a:buClr>
                <a:schemeClr val="dk1"/>
              </a:buClr>
              <a:buSzPts val="18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noProof="0" dirty="0">
                <a:latin typeface="Arial" panose="020B0604020202020204" pitchFamily="34" charset="0"/>
                <a:ea typeface="Times New Roman"/>
                <a:cs typeface="Arial" panose="020B0604020202020204" pitchFamily="34" charset="0"/>
                <a:sym typeface="Times New Roman"/>
              </a:rPr>
              <a:t>Las notas o comentarios, como por ejemplo si faltan algunos datos, también deben anotarse debajo de la tabla.  Las tablas y los gráficos tienen que "valerse por sí mismos" (</a:t>
            </a:r>
            <a:r>
              <a:rPr lang="es-GT" sz="1200" b="1" i="1" noProof="0" dirty="0">
                <a:latin typeface="Arial" panose="020B0604020202020204" pitchFamily="34" charset="0"/>
                <a:ea typeface="Times New Roman"/>
                <a:cs typeface="Arial" panose="020B0604020202020204" pitchFamily="34" charset="0"/>
                <a:sym typeface="Times New Roman"/>
              </a:rPr>
              <a:t>por ejemplo: </a:t>
            </a:r>
            <a:r>
              <a:rPr lang="es-GT" sz="1200" i="1" noProof="0" dirty="0">
                <a:latin typeface="Arial" panose="020B0604020202020204" pitchFamily="34" charset="0"/>
                <a:ea typeface="Times New Roman"/>
                <a:cs typeface="Arial" panose="020B0604020202020204" pitchFamily="34" charset="0"/>
                <a:sym typeface="Times New Roman"/>
              </a:rPr>
              <a:t>si una tabla o un gráfico se separara de un reporte completo o se copiaran y colgaran en un tablón de anuncios, los lectores comprenderían la intención del autor; el tipo, la ubicación y el marco temporal de la enfermedad; y el punto principal de la exposición).</a:t>
            </a:r>
          </a:p>
          <a:p>
            <a:pPr marL="0" lvl="0" indent="0" algn="l" rtl="0">
              <a:spcBef>
                <a:spcPts val="1200"/>
              </a:spcBef>
              <a:spcAft>
                <a:spcPts val="0"/>
              </a:spcAft>
              <a:buNone/>
            </a:pPr>
            <a:endParaRPr lang="es-ES" noProof="0" dirty="0"/>
          </a:p>
        </p:txBody>
      </p:sp>
      <p:sp>
        <p:nvSpPr>
          <p:cNvPr id="255" name="Google Shape;25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a:t>
            </a:r>
            <a:r>
              <a:rPr lang="es-ES" sz="1200" noProof="0" dirty="0">
                <a:latin typeface="Arial" panose="020B0604020202020204" pitchFamily="34" charset="0"/>
                <a:ea typeface="Times New Roman"/>
                <a:cs typeface="Arial" panose="020B0604020202020204" pitchFamily="34" charset="0"/>
                <a:sym typeface="Times New Roman"/>
              </a:rPr>
              <a:t>: Se pueden utilizar muchos tipos diferentes de tablas para organizar y mostrar datos. Algunas de las más populares son: </a:t>
            </a:r>
            <a:endParaRPr lang="es-ES" noProof="0" dirty="0">
              <a:latin typeface="Arial" panose="020B0604020202020204" pitchFamily="34" charset="0"/>
              <a:cs typeface="Arial" panose="020B0604020202020204" pitchFamily="34" charset="0"/>
            </a:endParaRPr>
          </a:p>
          <a:p>
            <a:pPr marL="628650" marR="0" lvl="1" indent="-171450" algn="l" rtl="0">
              <a:lnSpc>
                <a:spcPct val="115000"/>
              </a:lnSpc>
              <a:spcBef>
                <a:spcPts val="1800"/>
              </a:spcBef>
              <a:spcAft>
                <a:spcPts val="0"/>
              </a:spcAft>
              <a:buClr>
                <a:schemeClr val="dk1"/>
              </a:buClr>
              <a:buSzPts val="1200"/>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La tabla de 1 variable (</a:t>
            </a:r>
            <a:r>
              <a:rPr lang="es-ES" sz="1200" i="1" noProof="0" dirty="0">
                <a:latin typeface="Arial" panose="020B0604020202020204" pitchFamily="34" charset="0"/>
                <a:ea typeface="Times New Roman"/>
                <a:cs typeface="Arial" panose="020B0604020202020204" pitchFamily="34" charset="0"/>
                <a:sym typeface="Times New Roman"/>
              </a:rPr>
              <a:t>también llamada distribución de frecuencias</a:t>
            </a:r>
            <a:r>
              <a:rPr lang="es-ES" sz="1200" noProof="0" dirty="0">
                <a:latin typeface="Arial" panose="020B0604020202020204" pitchFamily="34" charset="0"/>
                <a:ea typeface="Times New Roman"/>
                <a:cs typeface="Arial" panose="020B0604020202020204" pitchFamily="34" charset="0"/>
                <a:sym typeface="Times New Roman"/>
              </a:rPr>
              <a:t>) incluye:</a:t>
            </a:r>
          </a:p>
          <a:p>
            <a:pPr marL="1200150" marR="0" lvl="2" indent="-285750" algn="l" rtl="0">
              <a:lnSpc>
                <a:spcPct val="115000"/>
              </a:lnSpc>
              <a:spcBef>
                <a:spcPts val="600"/>
              </a:spcBef>
              <a:spcAft>
                <a:spcPts val="0"/>
              </a:spcAft>
              <a:buClr>
                <a:schemeClr val="dk1"/>
              </a:buClr>
              <a:buSzPts val="1200"/>
              <a:buFont typeface="Arial" panose="020B0604020202020204" pitchFamily="34" charset="0"/>
              <a:buChar char="•"/>
            </a:pPr>
            <a:r>
              <a:rPr lang="es-ES" sz="1200" noProof="0" dirty="0">
                <a:latin typeface="Arial" panose="020B0604020202020204" pitchFamily="34" charset="0"/>
                <a:ea typeface="Times New Roman"/>
                <a:cs typeface="Arial" panose="020B0604020202020204" pitchFamily="34" charset="0"/>
                <a:sym typeface="Times New Roman"/>
              </a:rPr>
              <a:t>Rango de valores de una única variable (por ejemplo, grupos de edad de 10 años).</a:t>
            </a:r>
          </a:p>
          <a:p>
            <a:pPr marL="1200150" marR="0" lvl="2" indent="-285750" algn="l" rtl="0">
              <a:lnSpc>
                <a:spcPct val="115000"/>
              </a:lnSpc>
              <a:spcBef>
                <a:spcPts val="0"/>
              </a:spcBef>
              <a:spcAft>
                <a:spcPts val="0"/>
              </a:spcAft>
              <a:buClr>
                <a:schemeClr val="dk1"/>
              </a:buClr>
              <a:buSzPts val="1200"/>
              <a:buFont typeface="Arial" panose="020B0604020202020204" pitchFamily="34" charset="0"/>
              <a:buChar char="•"/>
            </a:pPr>
            <a:r>
              <a:rPr lang="es-ES" sz="1200" noProof="0" dirty="0">
                <a:latin typeface="Arial" panose="020B0604020202020204" pitchFamily="34" charset="0"/>
                <a:ea typeface="Times New Roman"/>
                <a:cs typeface="Arial" panose="020B0604020202020204" pitchFamily="34" charset="0"/>
                <a:sym typeface="Times New Roman"/>
              </a:rPr>
              <a:t>Número de observaciones con cada valor. </a:t>
            </a:r>
            <a:r>
              <a:rPr lang="es-ES" sz="1200" b="1" noProof="0" dirty="0">
                <a:latin typeface="Arial" panose="020B0604020202020204" pitchFamily="34" charset="0"/>
                <a:ea typeface="Times New Roman"/>
                <a:cs typeface="Arial" panose="020B0604020202020204" pitchFamily="34" charset="0"/>
                <a:sym typeface="Times New Roman"/>
              </a:rPr>
              <a:t>&lt;CLICK&gt;</a:t>
            </a:r>
            <a:endParaRPr lang="es-ES" noProof="0" dirty="0">
              <a:latin typeface="Arial" panose="020B0604020202020204" pitchFamily="34" charset="0"/>
              <a:cs typeface="Arial" panose="020B0604020202020204" pitchFamily="34" charset="0"/>
            </a:endParaRPr>
          </a:p>
          <a:p>
            <a:pPr marL="742950" marR="0" lvl="1" indent="-285750" algn="l" rtl="0">
              <a:lnSpc>
                <a:spcPct val="115000"/>
              </a:lnSpc>
              <a:spcBef>
                <a:spcPts val="0"/>
              </a:spcBef>
              <a:spcAft>
                <a:spcPts val="0"/>
              </a:spcAft>
              <a:buClr>
                <a:schemeClr val="dk1"/>
              </a:buClr>
              <a:buSzPts val="1200"/>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Tabla de 2 variables que incluye:</a:t>
            </a:r>
          </a:p>
          <a:p>
            <a:pPr marL="1200150" marR="0" lvl="2" indent="-285750" algn="l" rtl="0">
              <a:lnSpc>
                <a:spcPct val="115000"/>
              </a:lnSpc>
              <a:spcBef>
                <a:spcPts val="0"/>
              </a:spcBef>
              <a:spcAft>
                <a:spcPts val="0"/>
              </a:spcAft>
              <a:buClr>
                <a:schemeClr val="dk1"/>
              </a:buClr>
              <a:buSzPts val="1200"/>
              <a:buFont typeface="Arial" panose="020B0604020202020204" pitchFamily="34" charset="0"/>
              <a:buChar char="•"/>
            </a:pPr>
            <a:r>
              <a:rPr lang="es-ES" sz="1200" noProof="0" dirty="0">
                <a:latin typeface="Arial" panose="020B0604020202020204" pitchFamily="34" charset="0"/>
                <a:ea typeface="Times New Roman"/>
                <a:cs typeface="Arial" panose="020B0604020202020204" pitchFamily="34" charset="0"/>
                <a:sym typeface="Times New Roman"/>
              </a:rPr>
              <a:t>Recuentos mostrados para dos variables (</a:t>
            </a:r>
            <a:r>
              <a:rPr lang="es-ES" sz="1200" b="1" i="1" noProof="0" dirty="0">
                <a:latin typeface="Arial" panose="020B0604020202020204" pitchFamily="34" charset="0"/>
                <a:ea typeface="Times New Roman"/>
                <a:cs typeface="Arial" panose="020B0604020202020204" pitchFamily="34" charset="0"/>
                <a:sym typeface="Times New Roman"/>
              </a:rPr>
              <a:t>por ejemplo: </a:t>
            </a:r>
            <a:r>
              <a:rPr lang="es-ES" sz="1200" i="1" noProof="0" dirty="0">
                <a:latin typeface="Arial" panose="020B0604020202020204" pitchFamily="34" charset="0"/>
                <a:ea typeface="Times New Roman"/>
                <a:cs typeface="Arial" panose="020B0604020202020204" pitchFamily="34" charset="0"/>
                <a:sym typeface="Times New Roman"/>
              </a:rPr>
              <a:t>grupos de edad y sexo</a:t>
            </a:r>
            <a:r>
              <a:rPr lang="es-ES" sz="1200" noProof="0" dirty="0">
                <a:latin typeface="Arial" panose="020B0604020202020204" pitchFamily="34" charset="0"/>
                <a:ea typeface="Times New Roman"/>
                <a:cs typeface="Arial" panose="020B0604020202020204" pitchFamily="34" charset="0"/>
                <a:sym typeface="Times New Roman"/>
              </a:rPr>
              <a:t>)</a:t>
            </a:r>
            <a:r>
              <a:rPr lang="es-ES" sz="1200" b="1" noProof="0" dirty="0">
                <a:latin typeface="Arial" panose="020B0604020202020204" pitchFamily="34" charset="0"/>
                <a:ea typeface="Times New Roman"/>
                <a:cs typeface="Arial" panose="020B0604020202020204" pitchFamily="34" charset="0"/>
                <a:sym typeface="Times New Roman"/>
              </a:rPr>
              <a:t>.&lt;CLICK&gt;</a:t>
            </a:r>
            <a:endParaRPr lang="es-ES" noProof="0" dirty="0">
              <a:latin typeface="Arial" panose="020B0604020202020204" pitchFamily="34" charset="0"/>
              <a:cs typeface="Arial" panose="020B0604020202020204" pitchFamily="34" charset="0"/>
            </a:endParaRPr>
          </a:p>
          <a:p>
            <a:pPr marL="742950" marR="0" lvl="1" indent="-285750" algn="l" rtl="0">
              <a:lnSpc>
                <a:spcPct val="115000"/>
              </a:lnSpc>
              <a:spcBef>
                <a:spcPts val="0"/>
              </a:spcBef>
              <a:spcAft>
                <a:spcPts val="0"/>
              </a:spcAft>
              <a:buClr>
                <a:schemeClr val="dk1"/>
              </a:buClr>
              <a:buSzPts val="1200"/>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Cuadros compuestos o combinados.</a:t>
            </a:r>
          </a:p>
          <a:p>
            <a:pPr marL="171450" marR="0" lvl="0" indent="-171450" algn="l" rtl="0">
              <a:lnSpc>
                <a:spcPct val="115000"/>
              </a:lnSpc>
              <a:spcBef>
                <a:spcPts val="0"/>
              </a:spcBef>
              <a:spcAft>
                <a:spcPts val="0"/>
              </a:spcAft>
              <a:buFont typeface="Courier New" panose="02070309020205020404" pitchFamily="49" charset="0"/>
              <a:buChar char="o"/>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a:t>
            </a:r>
            <a:r>
              <a:rPr lang="es-ES" sz="1200" noProof="0" dirty="0">
                <a:latin typeface="Arial" panose="020B0604020202020204" pitchFamily="34" charset="0"/>
                <a:ea typeface="Times New Roman"/>
                <a:cs typeface="Arial" panose="020B0604020202020204" pitchFamily="34" charset="0"/>
                <a:sym typeface="Times New Roman"/>
              </a:rPr>
              <a:t>: Les mostraremos ejemplos de cada una de ellas y tendrán la oportunidad de crearlas.</a:t>
            </a:r>
          </a:p>
          <a:p>
            <a:pPr marL="0" lvl="0" indent="0" algn="l" rtl="0">
              <a:spcBef>
                <a:spcPts val="1200"/>
              </a:spcBef>
              <a:spcAft>
                <a:spcPts val="0"/>
              </a:spcAft>
              <a:buNone/>
            </a:pPr>
            <a:endParaRPr lang="es-ES" noProof="0" dirty="0"/>
          </a:p>
        </p:txBody>
      </p:sp>
      <p:sp>
        <p:nvSpPr>
          <p:cNvPr id="286" name="Google Shape;28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GT" sz="1200"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noProof="0" dirty="0">
                <a:latin typeface="Arial" panose="020B0604020202020204" pitchFamily="34" charset="0"/>
                <a:ea typeface="Times New Roman"/>
                <a:cs typeface="Arial" panose="020B0604020202020204" pitchFamily="34" charset="0"/>
                <a:sym typeface="Times New Roman"/>
              </a:rPr>
              <a:t>Los dos tipos principales de variables que se utilizan en las tablas de 1 variable son las cualitativas y las cuantitativas, como hemos visto en la sesión anterior.</a:t>
            </a:r>
            <a:endParaRPr lang="es-GT"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Pida </a:t>
            </a:r>
            <a:r>
              <a:rPr lang="es-GT" sz="1200" b="0" noProof="0" dirty="0">
                <a:latin typeface="Arial" panose="020B0604020202020204" pitchFamily="34" charset="0"/>
                <a:ea typeface="Times New Roman"/>
                <a:cs typeface="Arial" panose="020B0604020202020204" pitchFamily="34" charset="0"/>
                <a:sym typeface="Times New Roman"/>
              </a:rPr>
              <a:t>a los participantes que nombren </a:t>
            </a:r>
            <a:r>
              <a:rPr lang="es-GT" sz="1200" noProof="0" dirty="0">
                <a:latin typeface="Arial" panose="020B0604020202020204" pitchFamily="34" charset="0"/>
                <a:ea typeface="Times New Roman"/>
                <a:cs typeface="Arial" panose="020B0604020202020204" pitchFamily="34" charset="0"/>
                <a:sym typeface="Times New Roman"/>
              </a:rPr>
              <a:t>una variable </a:t>
            </a:r>
            <a:r>
              <a:rPr lang="es-GT" sz="1200" b="1" noProof="0" dirty="0">
                <a:latin typeface="Arial" panose="020B0604020202020204" pitchFamily="34" charset="0"/>
                <a:ea typeface="Times New Roman"/>
                <a:cs typeface="Arial" panose="020B0604020202020204" pitchFamily="34" charset="0"/>
                <a:sym typeface="Times New Roman"/>
              </a:rPr>
              <a:t>cualitativa </a:t>
            </a:r>
            <a:r>
              <a:rPr lang="es-GT" sz="1200" noProof="0" dirty="0">
                <a:latin typeface="Arial" panose="020B0604020202020204" pitchFamily="34" charset="0"/>
                <a:ea typeface="Times New Roman"/>
                <a:cs typeface="Arial" panose="020B0604020202020204" pitchFamily="34" charset="0"/>
                <a:sym typeface="Times New Roman"/>
              </a:rPr>
              <a:t>que utilicemos en epidemiología de campo. </a:t>
            </a:r>
            <a:r>
              <a:rPr lang="es-GT" sz="1200" i="1" noProof="0" dirty="0">
                <a:latin typeface="Arial" panose="020B0604020202020204" pitchFamily="34" charset="0"/>
                <a:ea typeface="Times New Roman"/>
                <a:cs typeface="Arial" panose="020B0604020202020204" pitchFamily="34" charset="0"/>
                <a:sym typeface="Times New Roman"/>
              </a:rPr>
              <a:t>(Solicite dos o tres respuestas). </a:t>
            </a:r>
            <a:r>
              <a:rPr lang="es-GT" sz="1200" b="1" noProof="0" dirty="0">
                <a:latin typeface="Arial" panose="020B0604020202020204" pitchFamily="34" charset="0"/>
                <a:ea typeface="Times New Roman"/>
                <a:cs typeface="Arial" panose="020B0604020202020204" pitchFamily="34" charset="0"/>
                <a:sym typeface="Times New Roman"/>
              </a:rPr>
              <a:t>Posibles respuestas: </a:t>
            </a:r>
            <a:r>
              <a:rPr lang="es-GT" sz="1200" i="1" noProof="0" dirty="0">
                <a:latin typeface="Arial" panose="020B0604020202020204" pitchFamily="34" charset="0"/>
                <a:ea typeface="Times New Roman"/>
                <a:cs typeface="Arial" panose="020B0604020202020204" pitchFamily="34" charset="0"/>
                <a:sym typeface="Times New Roman"/>
              </a:rPr>
              <a:t>sexo, edad, estado de la enfermedad (enfermo/sano), distrito, etc. </a:t>
            </a:r>
            <a:r>
              <a:rPr lang="es-GT" sz="1200" b="1" noProof="0" dirty="0">
                <a:latin typeface="Arial" panose="020B0604020202020204" pitchFamily="34" charset="0"/>
                <a:ea typeface="Times New Roman"/>
                <a:cs typeface="Arial" panose="020B0604020202020204" pitchFamily="34" charset="0"/>
                <a:sym typeface="Times New Roman"/>
              </a:rPr>
              <a:t>&lt;CLICK&gt;</a:t>
            </a:r>
            <a:endParaRPr lang="es-GT" noProof="0" dirty="0">
              <a:latin typeface="Arial" panose="020B0604020202020204" pitchFamily="34" charset="0"/>
              <a:cs typeface="Arial" panose="020B0604020202020204" pitchFamily="34" charset="0"/>
            </a:endParaRPr>
          </a:p>
          <a:p>
            <a:pPr marL="76200" marR="0" lvl="0" indent="0" algn="l" rtl="0">
              <a:lnSpc>
                <a:spcPct val="115000"/>
              </a:lnSpc>
              <a:spcBef>
                <a:spcPts val="600"/>
              </a:spcBef>
              <a:spcAft>
                <a:spcPts val="0"/>
              </a:spcAft>
              <a:buClr>
                <a:schemeClr val="dk1"/>
              </a:buClr>
              <a:buSzPts val="1200"/>
              <a:buFont typeface="Wingdings" panose="05000000000000000000" pitchFamily="2" charset="2"/>
              <a:buNone/>
            </a:pPr>
            <a:endParaRPr lang="es-GT" sz="1200" b="1" u="sng" noProof="0" dirty="0">
              <a:latin typeface="Arial" panose="020B0604020202020204" pitchFamily="34" charset="0"/>
              <a:ea typeface="Calibri"/>
              <a:cs typeface="Arial" panose="020B0604020202020204" pitchFamily="34" charset="0"/>
              <a:sym typeface="Calibri"/>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noProof="0" dirty="0">
                <a:latin typeface="Arial" panose="020B0604020202020204" pitchFamily="34" charset="0"/>
                <a:ea typeface="Times New Roman"/>
                <a:cs typeface="Arial" panose="020B0604020202020204" pitchFamily="34" charset="0"/>
                <a:sym typeface="Times New Roman"/>
              </a:rPr>
              <a:t>La primera columna de la distribución de frecuencias enumera todos los valores posibles que puede tomar la variable, más el total en la parte inferior.  Si es necesario, también se pueden indicar los valores "desconocido" o "ausente".  Si los valores tienen un orden natural, manténgalos en ese orden. Un orden natural puede ser desde sin estudios hasta con un título posdoctoral. De lo contrario, puede ordenarlos alfabéticamente u ordenarlos de más frecuente a menos frecuente.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La segunda columna muestra el número de registros que tienen cada valor.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A menudo, una tercera columna muestra la distribución porcentual.  Este es un ejemplo de una distribución de frecuencias simple por sexo para los casos de tuberculosis notificados en el País E en 2023.</a:t>
            </a:r>
          </a:p>
          <a:p>
            <a:pPr marL="0" lvl="0" indent="0" algn="l" rtl="0">
              <a:spcBef>
                <a:spcPts val="600"/>
              </a:spcBef>
              <a:spcAft>
                <a:spcPts val="0"/>
              </a:spcAft>
              <a:buNone/>
            </a:pPr>
            <a:endParaRPr lang="es-ES" noProof="0" dirty="0"/>
          </a:p>
        </p:txBody>
      </p:sp>
      <p:sp>
        <p:nvSpPr>
          <p:cNvPr id="294" name="Google Shape;29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GT" sz="1200"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sz="1200" b="1" i="1" noProof="0" dirty="0">
              <a:latin typeface="Arial" panose="020B0604020202020204" pitchFamily="34" charset="0"/>
              <a:ea typeface="Arial"/>
              <a:cs typeface="Arial" panose="020B0604020202020204" pitchFamily="34" charset="0"/>
              <a:sym typeface="Arial"/>
            </a:endParaRPr>
          </a:p>
          <a:p>
            <a:pPr marL="171450" lvl="0" indent="-171450" algn="l" rtl="0">
              <a:spcBef>
                <a:spcPts val="0"/>
              </a:spcBef>
              <a:spcAft>
                <a:spcPts val="0"/>
              </a:spcAft>
              <a:buClr>
                <a:schemeClr val="dk1"/>
              </a:buClr>
              <a:buSzPts val="1200"/>
              <a:buFont typeface="Wingdings" panose="05000000000000000000" pitchFamily="2" charset="2"/>
              <a:buChar char="§"/>
            </a:pPr>
            <a:r>
              <a:rPr lang="es-GT" sz="1200" b="1" i="0" u="sng" noProof="0" dirty="0">
                <a:latin typeface="Arial" panose="020B0604020202020204" pitchFamily="34" charset="0"/>
                <a:ea typeface="Arial"/>
                <a:cs typeface="Arial" panose="020B0604020202020204" pitchFamily="34" charset="0"/>
                <a:sym typeface="Arial"/>
              </a:rPr>
              <a:t>Pida </a:t>
            </a:r>
            <a:r>
              <a:rPr lang="es-GT" sz="1200" b="0" i="0" u="none" noProof="0" dirty="0">
                <a:latin typeface="Arial" panose="020B0604020202020204" pitchFamily="34" charset="0"/>
                <a:ea typeface="Times New Roman"/>
                <a:cs typeface="Arial" panose="020B0604020202020204" pitchFamily="34" charset="0"/>
                <a:sym typeface="Times New Roman"/>
              </a:rPr>
              <a:t>a los participantes </a:t>
            </a:r>
            <a:r>
              <a:rPr lang="es-GT" sz="1200" b="0" i="0" noProof="0" dirty="0">
                <a:latin typeface="Arial" panose="020B0604020202020204" pitchFamily="34" charset="0"/>
                <a:ea typeface="Times New Roman"/>
                <a:cs typeface="Arial" panose="020B0604020202020204" pitchFamily="34" charset="0"/>
                <a:sym typeface="Times New Roman"/>
              </a:rPr>
              <a:t>que nombren una variable cuantitativa que utilicemos en epidemiología de campo. </a:t>
            </a:r>
            <a:endParaRPr lang="es-GT"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endParaRPr lang="es-GT" sz="1200" b="0" i="1"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Clr>
                <a:schemeClr val="dk1"/>
              </a:buClr>
              <a:buSzPts val="1200"/>
              <a:buFont typeface="Wingdings" panose="05000000000000000000" pitchFamily="2" charset="2"/>
              <a:buChar char="§"/>
            </a:pPr>
            <a:r>
              <a:rPr lang="es-GT" sz="1200" b="1" i="0" u="sng" noProof="0" dirty="0">
                <a:latin typeface="Arial" panose="020B0604020202020204" pitchFamily="34" charset="0"/>
                <a:ea typeface="Times New Roman"/>
                <a:cs typeface="Arial" panose="020B0604020202020204" pitchFamily="34" charset="0"/>
                <a:sym typeface="Times New Roman"/>
              </a:rPr>
              <a:t>Solicite </a:t>
            </a:r>
            <a:r>
              <a:rPr lang="es-GT" sz="1200" b="0" i="0" noProof="0" dirty="0">
                <a:latin typeface="Arial" panose="020B0604020202020204" pitchFamily="34" charset="0"/>
                <a:ea typeface="Times New Roman"/>
                <a:cs typeface="Arial" panose="020B0604020202020204" pitchFamily="34" charset="0"/>
                <a:sym typeface="Times New Roman"/>
              </a:rPr>
              <a:t>dos o tres respuestas.  </a:t>
            </a:r>
            <a:r>
              <a:rPr lang="es-GT" sz="1200" b="1" noProof="0" dirty="0">
                <a:latin typeface="Arial" panose="020B0604020202020204" pitchFamily="34" charset="0"/>
                <a:ea typeface="Times New Roman"/>
                <a:cs typeface="Arial" panose="020B0604020202020204" pitchFamily="34" charset="0"/>
                <a:sym typeface="Times New Roman"/>
              </a:rPr>
              <a:t>Posibles respuestas: </a:t>
            </a:r>
            <a:r>
              <a:rPr lang="es-GT" sz="1200" b="0" i="1" noProof="0" dirty="0">
                <a:latin typeface="Arial" panose="020B0604020202020204" pitchFamily="34" charset="0"/>
                <a:ea typeface="Times New Roman"/>
                <a:cs typeface="Arial" panose="020B0604020202020204" pitchFamily="34" charset="0"/>
                <a:sym typeface="Times New Roman"/>
              </a:rPr>
              <a:t>edad, altura, peso, presión arterial diastólica, recuento de CD4, número de dosis de vacunas recibidas, etc.</a:t>
            </a:r>
            <a:endParaRPr lang="es-GT" noProof="0" dirty="0">
              <a:latin typeface="Arial" panose="020B0604020202020204" pitchFamily="34" charset="0"/>
              <a:cs typeface="Arial" panose="020B0604020202020204" pitchFamily="34" charset="0"/>
            </a:endParaRPr>
          </a:p>
          <a:p>
            <a:pPr marL="628650" marR="0" lvl="0" indent="-171450" algn="l" rtl="0">
              <a:lnSpc>
                <a:spcPct val="115000"/>
              </a:lnSpc>
              <a:spcBef>
                <a:spcPts val="0"/>
              </a:spcBef>
              <a:spcAft>
                <a:spcPts val="0"/>
              </a:spcAft>
              <a:buFont typeface="Wingdings" panose="05000000000000000000" pitchFamily="2" charset="2"/>
              <a:buChar cha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Clr>
                <a:schemeClr val="dk1"/>
              </a:buClr>
              <a:buSzPts val="1200"/>
              <a:buFont typeface="Wingdings" panose="05000000000000000000" pitchFamily="2" charset="2"/>
              <a:buChar char="§"/>
            </a:pPr>
            <a:r>
              <a:rPr lang="es-GT" sz="1200" b="1" u="sng" noProof="0" dirty="0">
                <a:latin typeface="Arial"/>
                <a:ea typeface="Calibri"/>
                <a:cs typeface="Arial"/>
                <a:sym typeface="Calibri"/>
              </a:rPr>
              <a:t>Diga: </a:t>
            </a:r>
            <a:r>
              <a:rPr lang="es-GT" sz="1200" noProof="0" dirty="0">
                <a:latin typeface="Arial"/>
                <a:ea typeface="Times New Roman"/>
                <a:cs typeface="Arial"/>
                <a:sym typeface="Times New Roman"/>
              </a:rPr>
              <a:t>Si la variable cuantitativa tiene un rango limitado de opciones, como el número de dosis de la vacuna de la polio que ha recibido un niño, la distribución de frecuencias puede ser como las de las variables cualitativas, enumerando todas las posibilidades. Sin embargo, si la variable cuantitativa tiene una amplia gama de valores posibles, como la edad o el peso, puede ser necesario crear grupos de valores, denominados categorías o rangos o intervalos (</a:t>
            </a:r>
            <a:r>
              <a:rPr lang="es-GT" sz="1200" b="1" i="1" noProof="0" dirty="0">
                <a:latin typeface="Arial"/>
                <a:ea typeface="Times New Roman"/>
                <a:cs typeface="Arial"/>
                <a:sym typeface="Times New Roman"/>
              </a:rPr>
              <a:t>por ejemplo: </a:t>
            </a:r>
            <a:r>
              <a:rPr lang="es-GT" sz="1200" i="1" noProof="0" dirty="0">
                <a:latin typeface="Arial"/>
                <a:ea typeface="Times New Roman"/>
                <a:cs typeface="Arial"/>
                <a:sym typeface="Times New Roman"/>
              </a:rPr>
              <a:t>para la edad, podríamos utilizar grupos de edad de 10 años o cualquiera que sea la norma para esa enfermedad). </a:t>
            </a:r>
            <a:r>
              <a:rPr lang="es-GT" sz="1200" noProof="0" dirty="0">
                <a:latin typeface="Arial"/>
                <a:ea typeface="Times New Roman"/>
                <a:cs typeface="Arial"/>
                <a:sym typeface="Times New Roman"/>
              </a:rPr>
              <a:t>La segunda columna muestra el número de registros que tienen cada valor o que entran en cada intervalo. De nuevo, la tercera columna muestra la distribución porcentual.</a:t>
            </a:r>
          </a:p>
          <a:p>
            <a:pPr marL="0" lvl="0" indent="0" algn="l" rtl="0">
              <a:spcBef>
                <a:spcPts val="1200"/>
              </a:spcBef>
              <a:spcAft>
                <a:spcPts val="0"/>
              </a:spcAft>
              <a:buNone/>
            </a:pPr>
            <a:endParaRPr lang="es-ES" noProof="0" dirty="0"/>
          </a:p>
        </p:txBody>
      </p:sp>
      <p:sp>
        <p:nvSpPr>
          <p:cNvPr id="306" name="Google Shape;30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GT" sz="1200" b="1" noProof="0" dirty="0">
                <a:latin typeface="Arial" panose="020B0604020202020204" pitchFamily="34" charset="0"/>
                <a:ea typeface="Arial"/>
                <a:cs typeface="Arial" panose="020B0604020202020204" pitchFamily="34" charset="0"/>
                <a:sym typeface="Arial"/>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spcBef>
                <a:spcPts val="18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noProof="0" dirty="0">
                <a:latin typeface="Arial" panose="020B0604020202020204" pitchFamily="34" charset="0"/>
                <a:ea typeface="Times New Roman"/>
                <a:cs typeface="Arial" panose="020B0604020202020204" pitchFamily="34" charset="0"/>
                <a:sym typeface="Times New Roman"/>
              </a:rPr>
              <a:t>Esta diapositiva muestra una tabla típica de 1 variable de casos notificados de tuberculosis para el País E en 2023.  </a:t>
            </a:r>
            <a:r>
              <a:rPr lang="es-GT" sz="1200" b="1" u="sng" noProof="0" dirty="0">
                <a:latin typeface="Arial" panose="020B0604020202020204" pitchFamily="34" charset="0"/>
                <a:ea typeface="Times New Roman"/>
                <a:cs typeface="Arial" panose="020B0604020202020204" pitchFamily="34" charset="0"/>
                <a:sym typeface="Times New Roman"/>
              </a:rPr>
              <a:t>La primera columna muestra </a:t>
            </a:r>
            <a:r>
              <a:rPr lang="es-GT" sz="1200" noProof="0" dirty="0">
                <a:latin typeface="Arial" panose="020B0604020202020204" pitchFamily="34" charset="0"/>
                <a:ea typeface="Times New Roman"/>
                <a:cs typeface="Arial" panose="020B0604020202020204" pitchFamily="34" charset="0"/>
                <a:sym typeface="Times New Roman"/>
              </a:rPr>
              <a:t>el rango posible de valores para cada grupo de edad en años. Al agrupar datos cuantitativos como la edad, utilice grupos que sean estándar en su país (por ejemplo, los mismos grupos de edad que se utilizan en un censo nacional); esto es lo mejor si planea calcular tasas, de modo que el numerador coincida con el denominador. También es aceptable utilizar grupos de edad de uso internacional (</a:t>
            </a:r>
            <a:r>
              <a:rPr lang="es-GT" sz="1200" b="1" i="1" noProof="0" dirty="0">
                <a:latin typeface="Arial" panose="020B0604020202020204" pitchFamily="34" charset="0"/>
                <a:ea typeface="Times New Roman"/>
                <a:cs typeface="Arial" panose="020B0604020202020204" pitchFamily="34" charset="0"/>
                <a:sym typeface="Times New Roman"/>
              </a:rPr>
              <a:t>por ejemplo, </a:t>
            </a:r>
            <a:r>
              <a:rPr lang="es-GT" sz="1200" i="1" noProof="0" dirty="0">
                <a:latin typeface="Arial" panose="020B0604020202020204" pitchFamily="34" charset="0"/>
                <a:ea typeface="Times New Roman"/>
                <a:cs typeface="Arial" panose="020B0604020202020204" pitchFamily="34" charset="0"/>
                <a:sym typeface="Times New Roman"/>
              </a:rPr>
              <a:t>las normas de la OMS</a:t>
            </a:r>
            <a:r>
              <a:rPr lang="es-GT" sz="1200" noProof="0" dirty="0">
                <a:latin typeface="Arial" panose="020B0604020202020204" pitchFamily="34" charset="0"/>
                <a:ea typeface="Times New Roman"/>
                <a:cs typeface="Arial" panose="020B0604020202020204" pitchFamily="34" charset="0"/>
                <a:sym typeface="Times New Roman"/>
              </a:rPr>
              <a:t>).  </a:t>
            </a:r>
            <a:r>
              <a:rPr lang="es-GT" sz="1200" b="1" u="sng" noProof="0" dirty="0">
                <a:latin typeface="Arial" panose="020B0604020202020204" pitchFamily="34" charset="0"/>
                <a:ea typeface="Times New Roman"/>
                <a:cs typeface="Arial" panose="020B0604020202020204" pitchFamily="34" charset="0"/>
                <a:sym typeface="Times New Roman"/>
              </a:rPr>
              <a:t>La segunda columna muestra </a:t>
            </a:r>
            <a:r>
              <a:rPr lang="es-GT" sz="1200" noProof="0" dirty="0">
                <a:latin typeface="Arial" panose="020B0604020202020204" pitchFamily="34" charset="0"/>
                <a:ea typeface="Times New Roman"/>
                <a:cs typeface="Arial" panose="020B0604020202020204" pitchFamily="34" charset="0"/>
                <a:sym typeface="Times New Roman"/>
              </a:rPr>
              <a:t>el número de casos en cada grupo de edad enumerado en la primera columna. Esta tabla incluye una tercera columna adicional para los porcentajes, pero sigue siendo una tabla de 1 variable para la edad.</a:t>
            </a:r>
            <a:endParaRPr lang="es-GT" sz="1200"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0" noProof="0" dirty="0">
                <a:latin typeface="Arial" panose="020B0604020202020204" pitchFamily="34" charset="0"/>
                <a:ea typeface="Times New Roman"/>
                <a:cs typeface="Arial" panose="020B0604020202020204" pitchFamily="34" charset="0"/>
                <a:sym typeface="Times New Roman"/>
              </a:rPr>
              <a:t>¿Qué porcentaje de los casos de tuberculosis de la tabla se dieron en personas menores de 15 años?</a:t>
            </a:r>
            <a:endParaRPr lang="es-GT" sz="1200"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Deje </a:t>
            </a:r>
            <a:r>
              <a:rPr lang="es-GT" sz="1200" b="0" i="1" noProof="0" dirty="0">
                <a:latin typeface="Arial" panose="020B0604020202020204" pitchFamily="34" charset="0"/>
                <a:ea typeface="Times New Roman"/>
                <a:cs typeface="Arial" panose="020B0604020202020204" pitchFamily="34" charset="0"/>
                <a:sym typeface="Times New Roman"/>
              </a:rPr>
              <a:t>un momento </a:t>
            </a:r>
            <a:r>
              <a:rPr lang="es-GT" sz="1200" b="0" noProof="0" dirty="0">
                <a:latin typeface="Arial" panose="020B0604020202020204" pitchFamily="34" charset="0"/>
                <a:ea typeface="Times New Roman"/>
                <a:cs typeface="Arial" panose="020B0604020202020204" pitchFamily="34" charset="0"/>
                <a:sym typeface="Times New Roman"/>
              </a:rPr>
              <a:t>para que los participantes procesen la pregunta y/o respondan. </a:t>
            </a:r>
            <a:r>
              <a:rPr lang="es-GT" sz="1200" b="1" noProof="0" dirty="0">
                <a:latin typeface="Arial" panose="020B0604020202020204" pitchFamily="34" charset="0"/>
                <a:ea typeface="Times New Roman"/>
                <a:cs typeface="Arial" panose="020B0604020202020204" pitchFamily="34" charset="0"/>
                <a:sym typeface="Times New Roman"/>
              </a:rPr>
              <a:t>Conteste: </a:t>
            </a:r>
            <a:r>
              <a:rPr lang="es-GT" sz="1200" i="1" noProof="0" dirty="0">
                <a:latin typeface="Arial" panose="020B0604020202020204" pitchFamily="34" charset="0"/>
                <a:ea typeface="Times New Roman"/>
                <a:cs typeface="Arial" panose="020B0604020202020204" pitchFamily="34" charset="0"/>
                <a:sym typeface="Times New Roman"/>
              </a:rPr>
              <a:t>El 5% de los casos de tuberculosis se produjeron en personas &lt;15 años.</a:t>
            </a:r>
            <a:endParaRPr lang="es-GT" sz="1200"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noProof="0" dirty="0">
                <a:latin typeface="Arial" panose="020B0604020202020204" pitchFamily="34" charset="0"/>
                <a:ea typeface="Times New Roman"/>
                <a:cs typeface="Arial" panose="020B0604020202020204" pitchFamily="34" charset="0"/>
                <a:sym typeface="Times New Roman"/>
              </a:rPr>
              <a:t>El segundo grupo de edad de la tabla (</a:t>
            </a:r>
            <a:r>
              <a:rPr lang="es-GT" sz="1200" i="1" noProof="0" dirty="0">
                <a:latin typeface="Arial" panose="020B0604020202020204" pitchFamily="34" charset="0"/>
                <a:ea typeface="Times New Roman"/>
                <a:cs typeface="Arial" panose="020B0604020202020204" pitchFamily="34" charset="0"/>
                <a:sym typeface="Times New Roman"/>
              </a:rPr>
              <a:t>arriba</a:t>
            </a:r>
            <a:r>
              <a:rPr lang="es-GT" sz="1200" noProof="0" dirty="0">
                <a:latin typeface="Arial" panose="020B0604020202020204" pitchFamily="34" charset="0"/>
                <a:ea typeface="Times New Roman"/>
                <a:cs typeface="Arial" panose="020B0604020202020204" pitchFamily="34" charset="0"/>
                <a:sym typeface="Times New Roman"/>
              </a:rPr>
              <a:t>) va de los 5 a los 14 años, y el siguiente de los 15 a los 24 años.</a:t>
            </a:r>
            <a:endParaRPr lang="es-GT" sz="1200"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noProof="0" dirty="0">
                <a:latin typeface="Arial" panose="020B0604020202020204" pitchFamily="34" charset="0"/>
                <a:ea typeface="Times New Roman"/>
                <a:cs typeface="Arial" panose="020B0604020202020204" pitchFamily="34" charset="0"/>
                <a:sym typeface="Times New Roman"/>
              </a:rPr>
              <a:t> ¿En qué categoría de edad se colocaría un adolescente de 14 años y 11 meses?</a:t>
            </a:r>
            <a:endParaRPr lang="es-GT"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Deje </a:t>
            </a:r>
            <a:r>
              <a:rPr lang="es-GT" sz="1200" b="0" i="1" noProof="0" dirty="0">
                <a:latin typeface="Arial" panose="020B0604020202020204" pitchFamily="34" charset="0"/>
                <a:ea typeface="Times New Roman"/>
                <a:cs typeface="Arial" panose="020B0604020202020204" pitchFamily="34" charset="0"/>
                <a:sym typeface="Times New Roman"/>
              </a:rPr>
              <a:t>un momento </a:t>
            </a:r>
            <a:r>
              <a:rPr lang="es-GT" sz="1200" b="0" noProof="0" dirty="0">
                <a:latin typeface="Arial" panose="020B0604020202020204" pitchFamily="34" charset="0"/>
                <a:ea typeface="Times New Roman"/>
                <a:cs typeface="Arial" panose="020B0604020202020204" pitchFamily="34" charset="0"/>
                <a:sym typeface="Times New Roman"/>
              </a:rPr>
              <a:t>para que los participantes procesen la pregunta y/o respondan.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i="1" noProof="0" dirty="0">
                <a:latin typeface="Arial" panose="020B0604020202020204" pitchFamily="34" charset="0"/>
                <a:ea typeface="Times New Roman"/>
                <a:cs typeface="Arial" panose="020B0604020202020204" pitchFamily="34" charset="0"/>
                <a:sym typeface="Times New Roman"/>
              </a:rPr>
              <a:t>El adolescente de 14 años y 11 meses se incluiría en el grupo de edad de 5 a 14 años. La edad tiene un comportamiento inusual para una variable cuantitativa. En la mayoría de las variables cuantitativas, se redondea hacia un menor valor por debajo de 0.5 y hacia un mayor valor por encima de 0.5. Pero en el caso de la edad, decimos que el niño es un niño.  Pero en el caso de la edad, decimos que el niño tiene 14 años hasta que cumple los 15, sin redondear.</a:t>
            </a:r>
            <a:endParaRPr lang="es-GT" sz="1200"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b="0" i="0" noProof="0" dirty="0">
                <a:latin typeface="Arial" panose="020B0604020202020204" pitchFamily="34" charset="0"/>
                <a:ea typeface="Times New Roman"/>
                <a:cs typeface="Arial" panose="020B0604020202020204" pitchFamily="34" charset="0"/>
                <a:sym typeface="Times New Roman"/>
              </a:rPr>
              <a:t>Un error común entre los principiantes es tener grupos de edad que se traslapan (</a:t>
            </a:r>
            <a:r>
              <a:rPr lang="es-GT" sz="1200" b="1" i="1" noProof="0" dirty="0">
                <a:latin typeface="Arial" panose="020B0604020202020204" pitchFamily="34" charset="0"/>
                <a:ea typeface="Times New Roman"/>
                <a:cs typeface="Arial" panose="020B0604020202020204" pitchFamily="34" charset="0"/>
                <a:sym typeface="Times New Roman"/>
              </a:rPr>
              <a:t>por ejemplo</a:t>
            </a:r>
            <a:r>
              <a:rPr lang="es-GT" sz="1200" b="0" i="0" noProof="0" dirty="0">
                <a:latin typeface="Arial" panose="020B0604020202020204" pitchFamily="34" charset="0"/>
                <a:ea typeface="Times New Roman"/>
                <a:cs typeface="Arial" panose="020B0604020202020204" pitchFamily="34" charset="0"/>
                <a:sym typeface="Times New Roman"/>
              </a:rPr>
              <a:t>: </a:t>
            </a:r>
            <a:r>
              <a:rPr lang="es-GT" sz="1200" b="0" i="1" noProof="0" dirty="0">
                <a:latin typeface="Arial" panose="020B0604020202020204" pitchFamily="34" charset="0"/>
                <a:ea typeface="Times New Roman"/>
                <a:cs typeface="Arial" panose="020B0604020202020204" pitchFamily="34" charset="0"/>
                <a:sym typeface="Times New Roman"/>
              </a:rPr>
              <a:t>una tabla con un grupo de edad de 5 a 15 años y otro de 15 a 25 años</a:t>
            </a:r>
            <a:r>
              <a:rPr lang="es-GT" sz="1200" b="0" i="0" noProof="0" dirty="0">
                <a:latin typeface="Arial" panose="020B0604020202020204" pitchFamily="34" charset="0"/>
                <a:ea typeface="Times New Roman"/>
                <a:cs typeface="Arial" panose="020B0604020202020204" pitchFamily="34" charset="0"/>
                <a:sym typeface="Times New Roman"/>
              </a:rPr>
              <a:t>)</a:t>
            </a:r>
            <a:r>
              <a:rPr lang="es-GT" sz="1200" b="1" i="0" noProof="0" dirty="0">
                <a:latin typeface="Arial" panose="020B0604020202020204" pitchFamily="34" charset="0"/>
                <a:ea typeface="Times New Roman"/>
                <a:cs typeface="Arial" panose="020B0604020202020204" pitchFamily="34" charset="0"/>
                <a:sym typeface="Times New Roman"/>
              </a:rPr>
              <a:t>. </a:t>
            </a:r>
            <a:endParaRPr lang="es-GT" sz="1200"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1"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0" i="0" noProof="0" dirty="0">
                <a:latin typeface="Arial" panose="020B0604020202020204" pitchFamily="34" charset="0"/>
                <a:ea typeface="Times New Roman"/>
                <a:cs typeface="Arial" panose="020B0604020202020204" pitchFamily="34" charset="0"/>
                <a:sym typeface="Times New Roman"/>
              </a:rPr>
              <a:t>En esa tabla, ¿dónde se colocaría a un adolescente que cumple 15 años?</a:t>
            </a:r>
            <a:endParaRPr lang="es-GT" sz="1200"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Deje </a:t>
            </a:r>
            <a:r>
              <a:rPr lang="es-GT" sz="1200" b="0" i="1" noProof="0" dirty="0">
                <a:latin typeface="Arial" panose="020B0604020202020204" pitchFamily="34" charset="0"/>
                <a:ea typeface="Times New Roman"/>
                <a:cs typeface="Arial" panose="020B0604020202020204" pitchFamily="34" charset="0"/>
                <a:sym typeface="Times New Roman"/>
              </a:rPr>
              <a:t>un momento </a:t>
            </a:r>
            <a:r>
              <a:rPr lang="es-GT" sz="1200" b="0" noProof="0" dirty="0">
                <a:latin typeface="Arial" panose="020B0604020202020204" pitchFamily="34" charset="0"/>
                <a:ea typeface="Times New Roman"/>
                <a:cs typeface="Arial" panose="020B0604020202020204" pitchFamily="34" charset="0"/>
                <a:sym typeface="Times New Roman"/>
              </a:rPr>
              <a:t>para que los participantes procesen la pregunta y/o respondan.</a:t>
            </a:r>
            <a:endParaRPr lang="es-GT" sz="1200"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i="0" u="sng" noProof="0" dirty="0">
                <a:latin typeface="Arial" panose="020B0604020202020204" pitchFamily="34" charset="0"/>
                <a:ea typeface="Times New Roman"/>
                <a:cs typeface="Arial" panose="020B0604020202020204" pitchFamily="34" charset="0"/>
                <a:sym typeface="Times New Roman"/>
              </a:rPr>
              <a:t>Explique </a:t>
            </a:r>
            <a:r>
              <a:rPr lang="es-GT" sz="1200" b="0" i="0" noProof="0" dirty="0">
                <a:latin typeface="Arial" panose="020B0604020202020204" pitchFamily="34" charset="0"/>
                <a:ea typeface="Times New Roman"/>
                <a:cs typeface="Arial" panose="020B0604020202020204" pitchFamily="34" charset="0"/>
                <a:sym typeface="Times New Roman"/>
              </a:rPr>
              <a:t>claramente a los participantes por qué es esencial que los grupos de edad no se traslapen.</a:t>
            </a:r>
            <a:endParaRPr lang="es-GT" sz="1200" b="0" i="0" noProof="0" dirty="0">
              <a:latin typeface="Arial" panose="020B0604020202020204" pitchFamily="34" charset="0"/>
              <a:cs typeface="Arial" panose="020B0604020202020204" pitchFamily="34" charset="0"/>
            </a:endParaRPr>
          </a:p>
          <a:p>
            <a:pPr marL="0" lvl="0" indent="0" algn="l" rtl="0">
              <a:spcBef>
                <a:spcPts val="600"/>
              </a:spcBef>
              <a:spcAft>
                <a:spcPts val="0"/>
              </a:spcAft>
              <a:buNone/>
            </a:pPr>
            <a:endParaRPr dirty="0"/>
          </a:p>
        </p:txBody>
      </p:sp>
      <p:sp>
        <p:nvSpPr>
          <p:cNvPr id="314" name="Google Shape;314;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GT" sz="1200"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a:ea typeface="Calibri"/>
                <a:cs typeface="Arial"/>
                <a:sym typeface="Calibri"/>
              </a:rPr>
              <a:t>Diga: </a:t>
            </a:r>
            <a:r>
              <a:rPr lang="es-GT" sz="1200" noProof="0" dirty="0">
                <a:latin typeface="Arial"/>
                <a:ea typeface="Times New Roman"/>
                <a:cs typeface="Arial"/>
                <a:sym typeface="Times New Roman"/>
              </a:rPr>
              <a:t>Una tabla de dos variables muestra recuentos de dos variables a la vez, que se basan en las categorías de fila y columna. Hay una variable en las filas y la otra variable en las columnas. Las tablas de dos variables a veces se denominan "tabulaciones </a:t>
            </a:r>
            <a:r>
              <a:rPr lang="es-GT" sz="1200" i="1" noProof="0" dirty="0">
                <a:latin typeface="Arial"/>
                <a:ea typeface="Times New Roman"/>
                <a:cs typeface="Arial"/>
                <a:sym typeface="Times New Roman"/>
              </a:rPr>
              <a:t>cruzadas</a:t>
            </a:r>
            <a:r>
              <a:rPr lang="es-GT" sz="1200" noProof="0" dirty="0">
                <a:latin typeface="Arial"/>
                <a:ea typeface="Times New Roman"/>
                <a:cs typeface="Arial"/>
                <a:sym typeface="Times New Roman"/>
              </a:rPr>
              <a:t>" o tablas de contingencia. </a:t>
            </a:r>
            <a:r>
              <a:rPr lang="es-GT" b="0" noProof="0" dirty="0">
                <a:latin typeface="Arial"/>
                <a:cs typeface="Arial"/>
              </a:rPr>
              <a:t>Las tablas de dos por dos son tablas de dos variables en las que ambas variables tienen sólo dos categorías cada una.</a:t>
            </a:r>
            <a:endParaRPr lang="es-GT" noProof="0" dirty="0">
              <a:latin typeface="Arial"/>
              <a:cs typeface="Arial"/>
            </a:endParaRPr>
          </a:p>
        </p:txBody>
      </p:sp>
      <p:sp>
        <p:nvSpPr>
          <p:cNvPr id="323" name="Google Shape;323;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GT"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endParaRPr lang="es-GT" b="1"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Diga: </a:t>
            </a:r>
            <a:r>
              <a:rPr lang="es-GT" sz="1200" b="0" u="sng" noProof="0" dirty="0">
                <a:latin typeface="Arial" panose="020B0604020202020204" pitchFamily="34" charset="0"/>
                <a:ea typeface="Calibri"/>
                <a:cs typeface="Arial" panose="020B0604020202020204" pitchFamily="34" charset="0"/>
                <a:sym typeface="Calibri"/>
              </a:rPr>
              <a:t>a</a:t>
            </a:r>
            <a:r>
              <a:rPr lang="es-GT" sz="1200" b="0" noProof="0" dirty="0">
                <a:latin typeface="Arial" panose="020B0604020202020204" pitchFamily="34" charset="0"/>
                <a:ea typeface="Calibri"/>
                <a:cs typeface="Arial" panose="020B0604020202020204" pitchFamily="34" charset="0"/>
                <a:sym typeface="Calibri"/>
              </a:rPr>
              <a:t> modo de recordatorio</a:t>
            </a:r>
            <a:r>
              <a:rPr lang="es-GT" noProof="0" dirty="0">
                <a:latin typeface="Arial" panose="020B0604020202020204" pitchFamily="34" charset="0"/>
                <a:cs typeface="Arial" panose="020B0604020202020204" pitchFamily="34" charset="0"/>
              </a:rPr>
              <a:t>, verá íconos en todas las presentaciones de Primera Línea del FETP. Estos íconos sirven como señales para ayudarle a navegar por el contenido y saber lo que le espera.</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None/>
            </a:pPr>
            <a:endParaRPr dirty="0"/>
          </a:p>
        </p:txBody>
      </p:sp>
      <p:sp>
        <p:nvSpPr>
          <p:cNvPr id="151" name="Google Shape;15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GT" sz="1200"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noProof="0" dirty="0">
                <a:latin typeface="Arial" panose="020B0604020202020204" pitchFamily="34" charset="0"/>
                <a:ea typeface="Times New Roman"/>
                <a:cs typeface="Arial" panose="020B0604020202020204" pitchFamily="34" charset="0"/>
                <a:sym typeface="Times New Roman"/>
              </a:rPr>
              <a:t>El ejemplo de la tabla de dos variables, que corresponde a los casos de tuberculosis en el país E, muestra la distribución de los casos por dos variables.  A veces, se incluyen columnas adicionales que muestran los porcentajes, al igual que en las distribuciones de frecuencia que acabamos de revisar.</a:t>
            </a:r>
            <a:endParaRPr lang="es-GT" sz="1200" b="0" noProof="0" dirty="0">
              <a:latin typeface="Arial" panose="020B0604020202020204" pitchFamily="34" charset="0"/>
              <a:ea typeface="Times New Roman"/>
              <a:cs typeface="Arial" panose="020B0604020202020204" pitchFamily="34" charset="0"/>
              <a:sym typeface="Times New Roman"/>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Pregunta: </a:t>
            </a:r>
            <a:r>
              <a:rPr lang="es-GT" sz="1200" b="0" i="0" noProof="0" dirty="0">
                <a:latin typeface="Arial" panose="020B0604020202020204" pitchFamily="34" charset="0"/>
                <a:ea typeface="Times New Roman"/>
                <a:cs typeface="Arial" panose="020B0604020202020204" pitchFamily="34" charset="0"/>
                <a:sym typeface="Times New Roman"/>
              </a:rPr>
              <a:t>¿Cuáles son las dos variables que aparecen en esta tabla? </a:t>
            </a:r>
            <a:endParaRPr lang="es-GT"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Deje </a:t>
            </a:r>
            <a:r>
              <a:rPr lang="es-GT" sz="1200" b="0" i="1" noProof="0" dirty="0">
                <a:latin typeface="Arial" panose="020B0604020202020204" pitchFamily="34" charset="0"/>
                <a:ea typeface="Times New Roman"/>
                <a:cs typeface="Arial" panose="020B0604020202020204" pitchFamily="34" charset="0"/>
                <a:sym typeface="Times New Roman"/>
              </a:rPr>
              <a:t>un momento </a:t>
            </a:r>
            <a:r>
              <a:rPr lang="es-GT" sz="1200" b="0" noProof="0" dirty="0">
                <a:latin typeface="Arial" panose="020B0604020202020204" pitchFamily="34" charset="0"/>
                <a:ea typeface="Times New Roman"/>
                <a:cs typeface="Arial" panose="020B0604020202020204" pitchFamily="34" charset="0"/>
                <a:sym typeface="Times New Roman"/>
              </a:rPr>
              <a:t>para que los participantes procesen la pregunta y/o respondan. </a:t>
            </a:r>
            <a:r>
              <a:rPr lang="es-GT" sz="1200" b="1" noProof="0" dirty="0">
                <a:latin typeface="Arial" panose="020B0604020202020204" pitchFamily="34" charset="0"/>
                <a:ea typeface="Times New Roman"/>
                <a:cs typeface="Arial" panose="020B0604020202020204" pitchFamily="34" charset="0"/>
                <a:sym typeface="Times New Roman"/>
              </a:rPr>
              <a:t>Responda: </a:t>
            </a:r>
            <a:r>
              <a:rPr lang="es-GT" sz="1200" b="0" i="1" noProof="0" dirty="0">
                <a:latin typeface="Arial" panose="020B0604020202020204" pitchFamily="34" charset="0"/>
                <a:ea typeface="Times New Roman"/>
                <a:cs typeface="Arial" panose="020B0604020202020204" pitchFamily="34" charset="0"/>
                <a:sym typeface="Times New Roman"/>
              </a:rPr>
              <a:t>Grupo de edad (en años) y sexo (hombre frente a mujer). Una tabla de 2 variables muestra la relación entre los dos factores.</a:t>
            </a:r>
            <a:endParaRPr lang="es-GT"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0" i="0" noProof="0" dirty="0">
                <a:latin typeface="Arial" panose="020B0604020202020204" pitchFamily="34" charset="0"/>
                <a:ea typeface="Times New Roman"/>
                <a:cs typeface="Arial" panose="020B0604020202020204" pitchFamily="34" charset="0"/>
                <a:sym typeface="Times New Roman"/>
              </a:rPr>
              <a:t>¿Ve algún patrón entre los casos de tuberculosis y la edad o el sexo? </a:t>
            </a:r>
            <a:endParaRPr lang="es-GT"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Deje </a:t>
            </a:r>
            <a:r>
              <a:rPr lang="es-GT" sz="1200" b="0" i="1" noProof="0" dirty="0">
                <a:latin typeface="Arial" panose="020B0604020202020204" pitchFamily="34" charset="0"/>
                <a:ea typeface="Times New Roman"/>
                <a:cs typeface="Arial" panose="020B0604020202020204" pitchFamily="34" charset="0"/>
                <a:sym typeface="Times New Roman"/>
              </a:rPr>
              <a:t>un momento </a:t>
            </a:r>
            <a:r>
              <a:rPr lang="es-GT" sz="1200" b="0" noProof="0" dirty="0">
                <a:latin typeface="Arial" panose="020B0604020202020204" pitchFamily="34" charset="0"/>
                <a:ea typeface="Times New Roman"/>
                <a:cs typeface="Arial" panose="020B0604020202020204" pitchFamily="34" charset="0"/>
                <a:sym typeface="Times New Roman"/>
              </a:rPr>
              <a:t>para que los participantes procesen la pregunta y/o respondan. </a:t>
            </a:r>
            <a:r>
              <a:rPr lang="es-GT" sz="1200" b="1" noProof="0" dirty="0">
                <a:latin typeface="Arial" panose="020B0604020202020204" pitchFamily="34" charset="0"/>
                <a:ea typeface="Times New Roman"/>
                <a:cs typeface="Arial" panose="020B0604020202020204" pitchFamily="34" charset="0"/>
                <a:sym typeface="Times New Roman"/>
              </a:rPr>
              <a:t>Conteste: </a:t>
            </a:r>
            <a:r>
              <a:rPr lang="es-GT" sz="1200" b="0" i="1" noProof="0" dirty="0">
                <a:latin typeface="Arial" panose="020B0604020202020204" pitchFamily="34" charset="0"/>
                <a:ea typeface="Times New Roman"/>
                <a:cs typeface="Arial" panose="020B0604020202020204" pitchFamily="34" charset="0"/>
                <a:sym typeface="Times New Roman"/>
              </a:rPr>
              <a:t>Hay más casos entre los hombres en la mayoría de los grupos de edad y en general. El número máximo de casos, tanto en hombres como en mujeres, se sitúa entre los 25 y los 44 años.</a:t>
            </a:r>
          </a:p>
          <a:p>
            <a:pPr marL="0" lvl="0" indent="0" algn="l" rtl="0">
              <a:spcBef>
                <a:spcPts val="600"/>
              </a:spcBef>
              <a:spcAft>
                <a:spcPts val="0"/>
              </a:spcAft>
              <a:buNone/>
            </a:pPr>
            <a:endParaRPr lang="es-ES" noProof="0" dirty="0"/>
          </a:p>
        </p:txBody>
      </p:sp>
      <p:sp>
        <p:nvSpPr>
          <p:cNvPr id="331" name="Google Shape;33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latin typeface="Arial" panose="020B0604020202020204" pitchFamily="34" charset="0"/>
                <a:ea typeface="Times New Roman"/>
                <a:cs typeface="Arial" panose="020B0604020202020204" pitchFamily="34" charset="0"/>
                <a:sym typeface="Times New Roman"/>
              </a:rPr>
              <a:t>Ésta es otra tabla de 2 variables, pero es especial porque cada variable sólo tiene dos valores posibles. Como la tabla tiene dos variables y cada variable tiene sólo dos valores posibles, se llama tabla de dos por dos. Como verás en el Taller 2, este tipo de tabla se utiliza habitualmente en las investigaciones de brotes epidémicos. En una tabla de dos por dos caben muchos datos, y es muy útil cuando se investigan brotes para explorar las relaciones entre exposiciones y enfermedad.</a:t>
            </a:r>
            <a:endParaRPr lang="es-ES"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ES" sz="1200" b="1" i="0" u="sng" noProof="0" dirty="0">
                <a:latin typeface="Arial" panose="020B0604020202020204" pitchFamily="34" charset="0"/>
                <a:ea typeface="Arial"/>
                <a:cs typeface="Arial" panose="020B0604020202020204" pitchFamily="34" charset="0"/>
                <a:sym typeface="Arial"/>
              </a:rPr>
              <a:t>Pregunta: </a:t>
            </a:r>
            <a:r>
              <a:rPr lang="es-ES" sz="1200" b="0" i="0" noProof="0" dirty="0">
                <a:latin typeface="Arial" panose="020B0604020202020204" pitchFamily="34" charset="0"/>
                <a:ea typeface="Times New Roman"/>
                <a:cs typeface="Arial" panose="020B0604020202020204" pitchFamily="34" charset="0"/>
                <a:sym typeface="Times New Roman"/>
              </a:rPr>
              <a:t>¿Cuáles son las dos variables y sus posibles valores? </a:t>
            </a:r>
            <a:endParaRPr lang="es-ES"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ES"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Deje </a:t>
            </a:r>
            <a:r>
              <a:rPr lang="es-ES" sz="1200" b="0" i="1" noProof="0" dirty="0">
                <a:latin typeface="Arial" panose="020B0604020202020204" pitchFamily="34" charset="0"/>
                <a:ea typeface="Times New Roman"/>
                <a:cs typeface="Arial" panose="020B0604020202020204" pitchFamily="34" charset="0"/>
                <a:sym typeface="Times New Roman"/>
              </a:rPr>
              <a:t>un momento </a:t>
            </a:r>
            <a:r>
              <a:rPr lang="es-ES" sz="1200" b="0" noProof="0" dirty="0">
                <a:latin typeface="Arial" panose="020B0604020202020204" pitchFamily="34" charset="0"/>
                <a:ea typeface="Times New Roman"/>
                <a:cs typeface="Arial" panose="020B0604020202020204" pitchFamily="34" charset="0"/>
                <a:sym typeface="Times New Roman"/>
              </a:rPr>
              <a:t>para que los participantes procesen la pregunta y/o respondan. </a:t>
            </a:r>
            <a:r>
              <a:rPr lang="es-ES" sz="1200" b="1" noProof="0" dirty="0">
                <a:latin typeface="Arial" panose="020B0604020202020204" pitchFamily="34" charset="0"/>
                <a:ea typeface="Times New Roman"/>
                <a:cs typeface="Arial" panose="020B0604020202020204" pitchFamily="34" charset="0"/>
                <a:sym typeface="Times New Roman"/>
              </a:rPr>
              <a:t>Responda: </a:t>
            </a:r>
            <a:r>
              <a:rPr lang="es-ES" sz="1200" b="0" i="1" noProof="0" dirty="0">
                <a:latin typeface="Arial" panose="020B0604020202020204" pitchFamily="34" charset="0"/>
                <a:ea typeface="Times New Roman"/>
                <a:cs typeface="Arial" panose="020B0604020202020204" pitchFamily="34" charset="0"/>
                <a:sym typeface="Times New Roman"/>
              </a:rPr>
              <a:t>Comió ensalada en el hotel (sí frente a no) y estado de salud (enfermo frente sano).</a:t>
            </a: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b="0" i="0" noProof="0" dirty="0">
                <a:latin typeface="Arial" panose="020B0604020202020204" pitchFamily="34" charset="0"/>
                <a:ea typeface="Times New Roman"/>
                <a:cs typeface="Arial" panose="020B0604020202020204" pitchFamily="34" charset="0"/>
                <a:sym typeface="Times New Roman"/>
              </a:rPr>
              <a:t>¿Ves alguna relación entre las dos variables que representan la exposición (comió ensalada) y la enfermedad? </a:t>
            </a:r>
            <a:endParaRPr lang="es-ES"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ES"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Deje </a:t>
            </a:r>
            <a:r>
              <a:rPr lang="es-ES" sz="1200" b="0" i="1" noProof="0" dirty="0">
                <a:latin typeface="Arial" panose="020B0604020202020204" pitchFamily="34" charset="0"/>
                <a:ea typeface="Times New Roman"/>
                <a:cs typeface="Arial" panose="020B0604020202020204" pitchFamily="34" charset="0"/>
                <a:sym typeface="Times New Roman"/>
              </a:rPr>
              <a:t>un momento </a:t>
            </a:r>
            <a:r>
              <a:rPr lang="es-ES" sz="1200" b="0" noProof="0" dirty="0">
                <a:latin typeface="Arial" panose="020B0604020202020204" pitchFamily="34" charset="0"/>
                <a:ea typeface="Times New Roman"/>
                <a:cs typeface="Arial" panose="020B0604020202020204" pitchFamily="34" charset="0"/>
                <a:sym typeface="Times New Roman"/>
              </a:rPr>
              <a:t>para que los participantes procesen la pregunta y/o respondan. </a:t>
            </a:r>
            <a:r>
              <a:rPr lang="es-ES" sz="1200" b="1" noProof="0" dirty="0">
                <a:latin typeface="Arial" panose="020B0604020202020204" pitchFamily="34" charset="0"/>
                <a:ea typeface="Times New Roman"/>
                <a:cs typeface="Arial" panose="020B0604020202020204" pitchFamily="34" charset="0"/>
                <a:sym typeface="Times New Roman"/>
              </a:rPr>
              <a:t>Responda: </a:t>
            </a:r>
            <a:r>
              <a:rPr lang="es-ES" sz="1200" b="0" i="1" noProof="0" dirty="0">
                <a:latin typeface="Arial" panose="020B0604020202020204" pitchFamily="34" charset="0"/>
                <a:ea typeface="Times New Roman"/>
                <a:cs typeface="Arial" panose="020B0604020202020204" pitchFamily="34" charset="0"/>
                <a:sym typeface="Times New Roman"/>
              </a:rPr>
              <a:t>Sí, las personas que comieron ensalada (fila 1) tenían más probabilidades de enfermar (tasa de ataque = 61/91 = 67.0%) que las personas que no comieron ensalada (fila 2; tasa de ataque = 7/50 = 14.0%).</a:t>
            </a:r>
          </a:p>
          <a:p>
            <a:pPr marL="0" lvl="0" indent="0" algn="l" rtl="0">
              <a:spcBef>
                <a:spcPts val="600"/>
              </a:spcBef>
              <a:spcAft>
                <a:spcPts val="0"/>
              </a:spcAft>
              <a:buNone/>
            </a:pPr>
            <a:endParaRPr lang="es-ES" noProof="0" dirty="0"/>
          </a:p>
        </p:txBody>
      </p:sp>
      <p:sp>
        <p:nvSpPr>
          <p:cNvPr id="340" name="Google Shape;340;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GT"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Digamos: </a:t>
            </a:r>
            <a:r>
              <a:rPr lang="es-GT" noProof="0" dirty="0">
                <a:latin typeface="Arial" panose="020B0604020202020204" pitchFamily="34" charset="0"/>
                <a:cs typeface="Arial" panose="020B0604020202020204" pitchFamily="34" charset="0"/>
              </a:rPr>
              <a:t>Aquí está la misma tabla 2 x 2, pero en un formato ligeramente diferente. Aunque hemos añadido columnas adicionales para el total y la tasa de ataque, y hemos añadido una fila adicional para el total, sigue siendo una tabla 2x2 porque es una variable (enfermo/sano) frente a otra variable (comió/no comió ensalada). </a:t>
            </a:r>
          </a:p>
        </p:txBody>
      </p:sp>
      <p:sp>
        <p:nvSpPr>
          <p:cNvPr id="349" name="Google Shape;34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noProof="0" dirty="0">
              <a:latin typeface="Arial" panose="020B0604020202020204" pitchFamily="34" charset="0"/>
              <a:cs typeface="Arial" panose="020B0604020202020204" pitchFamily="34" charset="0"/>
            </a:endParaRPr>
          </a:p>
          <a:p>
            <a:pPr marL="0" marR="0" lvl="0" indent="0" algn="l" rtl="0">
              <a:spcBef>
                <a:spcPts val="18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Estos datos proceden de un estudio de niños con fiebre que fueron llevados a una clínica de Tanzania. Los autores crearon una serie de tablas, incluidas las tres que se ven en esta diapositiva. Dedique un momento a mirar estas tablas.  </a:t>
            </a: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Pregunta: </a:t>
            </a:r>
            <a:r>
              <a:rPr lang="es-ES" sz="1200" b="0" i="0" noProof="0" dirty="0">
                <a:latin typeface="Arial" panose="020B0604020202020204" pitchFamily="34" charset="0"/>
                <a:ea typeface="Times New Roman"/>
                <a:cs typeface="Arial" panose="020B0604020202020204" pitchFamily="34" charset="0"/>
                <a:sym typeface="Times New Roman"/>
              </a:rPr>
              <a:t>¿Se trata de tablas de 1 variable o de tablas de 2 variables?</a:t>
            </a:r>
            <a:endParaRPr lang="es-ES" noProof="0" dirty="0">
              <a:latin typeface="Arial" panose="020B0604020202020204" pitchFamily="34" charset="0"/>
              <a:cs typeface="Arial" panose="020B0604020202020204" pitchFamily="34" charset="0"/>
            </a:endParaRPr>
          </a:p>
          <a:p>
            <a:pPr marL="247650" marR="0" lvl="0" indent="-171450" algn="l" rtl="0">
              <a:lnSpc>
                <a:spcPct val="115000"/>
              </a:lnSpc>
              <a:spcBef>
                <a:spcPts val="600"/>
              </a:spcBef>
              <a:spcAft>
                <a:spcPts val="0"/>
              </a:spcAft>
              <a:buClr>
                <a:schemeClr val="dk1"/>
              </a:buClr>
              <a:buSzPts val="1200"/>
              <a:buFont typeface="Wingdings" panose="05000000000000000000" pitchFamily="2" charset="2"/>
              <a:buChar char="§"/>
            </a:pPr>
            <a:endParaRPr lang="es-ES"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Deje </a:t>
            </a:r>
            <a:r>
              <a:rPr lang="es-ES" sz="1200" b="0" i="1" noProof="0" dirty="0">
                <a:latin typeface="Arial" panose="020B0604020202020204" pitchFamily="34" charset="0"/>
                <a:ea typeface="Times New Roman"/>
                <a:cs typeface="Arial" panose="020B0604020202020204" pitchFamily="34" charset="0"/>
                <a:sym typeface="Times New Roman"/>
              </a:rPr>
              <a:t>un momento </a:t>
            </a:r>
            <a:r>
              <a:rPr lang="es-ES" sz="1200" b="0" noProof="0" dirty="0">
                <a:latin typeface="Arial" panose="020B0604020202020204" pitchFamily="34" charset="0"/>
                <a:ea typeface="Times New Roman"/>
                <a:cs typeface="Arial" panose="020B0604020202020204" pitchFamily="34" charset="0"/>
                <a:sym typeface="Times New Roman"/>
              </a:rPr>
              <a:t>para que los participantes procesen la pregunta y/o respondan. </a:t>
            </a:r>
            <a:r>
              <a:rPr lang="es-ES" sz="1200" b="1" noProof="0" dirty="0">
                <a:latin typeface="Arial" panose="020B0604020202020204" pitchFamily="34" charset="0"/>
                <a:ea typeface="Times New Roman"/>
                <a:cs typeface="Arial" panose="020B0604020202020204" pitchFamily="34" charset="0"/>
                <a:sym typeface="Times New Roman"/>
              </a:rPr>
              <a:t>Responda: </a:t>
            </a:r>
            <a:r>
              <a:rPr lang="es-ES" sz="1200" b="0" i="1" noProof="0" dirty="0">
                <a:latin typeface="Arial" panose="020B0604020202020204" pitchFamily="34" charset="0"/>
                <a:ea typeface="Times New Roman"/>
                <a:cs typeface="Arial" panose="020B0604020202020204" pitchFamily="34" charset="0"/>
                <a:sym typeface="Times New Roman"/>
              </a:rPr>
              <a:t>Tres tablas diferentes de 1 variable: por edad, por sexo y por síntoma principal.</a:t>
            </a:r>
            <a:endParaRPr lang="es-ES" noProof="0" dirty="0">
              <a:latin typeface="Arial" panose="020B0604020202020204" pitchFamily="34" charset="0"/>
              <a:cs typeface="Arial" panose="020B0604020202020204" pitchFamily="34" charset="0"/>
            </a:endParaRPr>
          </a:p>
          <a:p>
            <a:pPr marL="247650" marR="0" lvl="0" indent="-171450" algn="l" rtl="0">
              <a:lnSpc>
                <a:spcPct val="115000"/>
              </a:lnSpc>
              <a:spcBef>
                <a:spcPts val="600"/>
              </a:spcBef>
              <a:spcAft>
                <a:spcPts val="0"/>
              </a:spcAft>
              <a:buClr>
                <a:schemeClr val="dk1"/>
              </a:buClr>
              <a:buSzPts val="1200"/>
              <a:buFont typeface="Wingdings" panose="05000000000000000000" pitchFamily="2" charset="2"/>
              <a:buChar char="§"/>
            </a:pP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b="0" i="0" noProof="0" dirty="0">
                <a:latin typeface="Arial" panose="020B0604020202020204" pitchFamily="34" charset="0"/>
                <a:ea typeface="Times New Roman"/>
                <a:cs typeface="Arial" panose="020B0604020202020204" pitchFamily="34" charset="0"/>
                <a:sym typeface="Times New Roman"/>
              </a:rPr>
              <a:t>¿Cuál fue el síntoma más frecuente que presentaron los niños? ¿Dónde aparece en la tabla?</a:t>
            </a:r>
            <a:endParaRPr lang="es-ES" noProof="0" dirty="0">
              <a:latin typeface="Arial" panose="020B0604020202020204" pitchFamily="34" charset="0"/>
              <a:cs typeface="Arial" panose="020B0604020202020204" pitchFamily="34" charset="0"/>
            </a:endParaRPr>
          </a:p>
          <a:p>
            <a:pPr marL="247650" marR="0" lvl="0" indent="-171450" algn="l" rtl="0">
              <a:lnSpc>
                <a:spcPct val="115000"/>
              </a:lnSpc>
              <a:spcBef>
                <a:spcPts val="600"/>
              </a:spcBef>
              <a:spcAft>
                <a:spcPts val="0"/>
              </a:spcAft>
              <a:buClr>
                <a:schemeClr val="dk1"/>
              </a:buClr>
              <a:buSzPts val="1200"/>
              <a:buFont typeface="Wingdings" panose="05000000000000000000" pitchFamily="2" charset="2"/>
              <a:buChar char="§"/>
            </a:pPr>
            <a:endParaRPr lang="es-ES"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Deje </a:t>
            </a:r>
            <a:r>
              <a:rPr lang="es-ES" sz="1200" b="0" i="1" noProof="0" dirty="0">
                <a:latin typeface="Arial" panose="020B0604020202020204" pitchFamily="34" charset="0"/>
                <a:ea typeface="Times New Roman"/>
                <a:cs typeface="Arial" panose="020B0604020202020204" pitchFamily="34" charset="0"/>
                <a:sym typeface="Times New Roman"/>
              </a:rPr>
              <a:t>un momento </a:t>
            </a:r>
            <a:r>
              <a:rPr lang="es-ES" sz="1200" b="0" noProof="0" dirty="0">
                <a:latin typeface="Arial" panose="020B0604020202020204" pitchFamily="34" charset="0"/>
                <a:ea typeface="Times New Roman"/>
                <a:cs typeface="Arial" panose="020B0604020202020204" pitchFamily="34" charset="0"/>
                <a:sym typeface="Times New Roman"/>
              </a:rPr>
              <a:t>para que los participantes procesen la pregunta y/o respondan. </a:t>
            </a:r>
            <a:r>
              <a:rPr lang="es-ES" sz="1200" b="1" noProof="0" dirty="0">
                <a:latin typeface="Arial" panose="020B0604020202020204" pitchFamily="34" charset="0"/>
                <a:ea typeface="Times New Roman"/>
                <a:cs typeface="Arial" panose="020B0604020202020204" pitchFamily="34" charset="0"/>
                <a:sym typeface="Times New Roman"/>
              </a:rPr>
              <a:t>Responda</a:t>
            </a:r>
            <a:r>
              <a:rPr lang="es-ES" sz="1200" b="0" noProof="0" dirty="0">
                <a:latin typeface="Arial" panose="020B0604020202020204" pitchFamily="34" charset="0"/>
                <a:ea typeface="Times New Roman"/>
                <a:cs typeface="Arial" panose="020B0604020202020204" pitchFamily="34" charset="0"/>
                <a:sym typeface="Times New Roman"/>
              </a:rPr>
              <a:t>: </a:t>
            </a:r>
            <a:r>
              <a:rPr lang="es-ES" sz="1200" b="0" i="1" noProof="0" dirty="0">
                <a:latin typeface="Arial" panose="020B0604020202020204" pitchFamily="34" charset="0"/>
                <a:ea typeface="Times New Roman"/>
                <a:cs typeface="Arial" panose="020B0604020202020204" pitchFamily="34" charset="0"/>
                <a:sym typeface="Times New Roman"/>
              </a:rPr>
              <a:t>La fiebre fue el síntoma más frecuente en estos niños. La fiebre aparece en primer lugar (en la parte superior de la tabla</a:t>
            </a:r>
            <a:r>
              <a:rPr lang="es-ES" sz="1200" b="0" noProof="0" dirty="0">
                <a:latin typeface="Arial" panose="020B0604020202020204" pitchFamily="34" charset="0"/>
                <a:ea typeface="Times New Roman"/>
                <a:cs typeface="Arial" panose="020B0604020202020204" pitchFamily="34" charset="0"/>
                <a:sym typeface="Times New Roman"/>
              </a:rPr>
              <a:t>).</a:t>
            </a:r>
            <a:endParaRPr lang="es-ES" sz="1200" b="0"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Esto ilustra un punto importante a la hora de crear una mesa. Nuestros ojos empiezan en la parte superior de la tabla. Por lo tanto, enumeren los elementos de más común a menos común o de más importante a menos importante.</a:t>
            </a:r>
            <a:endParaRPr lang="es-ES" noProof="0" dirty="0">
              <a:latin typeface="Arial" panose="020B0604020202020204" pitchFamily="34" charset="0"/>
              <a:cs typeface="Arial" panose="020B0604020202020204" pitchFamily="34" charset="0"/>
            </a:endParaRPr>
          </a:p>
          <a:p>
            <a:pPr marL="0" lvl="0" indent="0" algn="l" rtl="0">
              <a:spcBef>
                <a:spcPts val="600"/>
              </a:spcBef>
              <a:spcAft>
                <a:spcPts val="0"/>
              </a:spcAft>
              <a:buNone/>
            </a:pPr>
            <a:endParaRPr lang="es-ES" noProof="0" dirty="0"/>
          </a:p>
        </p:txBody>
      </p:sp>
      <p:sp>
        <p:nvSpPr>
          <p:cNvPr id="357" name="Google Shape;357;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s-GT" sz="1200" b="1" noProof="0" dirty="0">
                <a:latin typeface="Arial" panose="020B0604020202020204" pitchFamily="34" charset="0"/>
                <a:ea typeface="Times New Roman"/>
                <a:cs typeface="Arial" panose="020B0604020202020204" pitchFamily="34" charset="0"/>
                <a:sym typeface="Times New Roman"/>
              </a:rPr>
              <a:t>Notas para el instructor:</a:t>
            </a:r>
            <a:endParaRPr lang="es-GT"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Presentar una serie de tablas individuales es ineficaz.  A veces, los datos de varias tablas pueden combinarse en una única tabla compuesta.  </a:t>
            </a:r>
            <a:r>
              <a:rPr lang="es-GT" sz="1200" u="sng" noProof="0" dirty="0">
                <a:latin typeface="Arial" panose="020B0604020202020204" pitchFamily="34" charset="0"/>
                <a:ea typeface="Times New Roman"/>
                <a:cs typeface="Arial" panose="020B0604020202020204" pitchFamily="34" charset="0"/>
                <a:sym typeface="Times New Roman"/>
              </a:rPr>
              <a:t>Tablas compuestas</a:t>
            </a:r>
            <a:r>
              <a:rPr lang="es-GT" sz="1200" noProof="0" dirty="0">
                <a:latin typeface="Arial" panose="020B0604020202020204" pitchFamily="34" charset="0"/>
                <a:ea typeface="Times New Roman"/>
                <a:cs typeface="Arial" panose="020B0604020202020204" pitchFamily="34" charset="0"/>
                <a:sym typeface="Times New Roman"/>
              </a:rPr>
              <a:t>: </a:t>
            </a:r>
            <a:r>
              <a:rPr lang="es-GT" sz="1200" i="1" noProof="0" dirty="0">
                <a:latin typeface="Arial" panose="020B0604020202020204" pitchFamily="34" charset="0"/>
                <a:ea typeface="Times New Roman"/>
                <a:cs typeface="Arial" panose="020B0604020202020204" pitchFamily="34" charset="0"/>
                <a:sym typeface="Times New Roman"/>
              </a:rPr>
              <a:t>Combinan datos de varias tablas diferentes en una sola tabla; muestran los datos en un formato eficaz; y son un formato útil para reportes escritos, manuscritos y presentaciones orales.  </a:t>
            </a:r>
            <a:r>
              <a:rPr lang="es-GT" sz="1200" i="0" noProof="0" dirty="0">
                <a:latin typeface="Arial" panose="020B0604020202020204" pitchFamily="34" charset="0"/>
                <a:ea typeface="Times New Roman"/>
                <a:cs typeface="Arial" panose="020B0604020202020204" pitchFamily="34" charset="0"/>
                <a:sym typeface="Times New Roman"/>
              </a:rPr>
              <a:t>Recuerde que </a:t>
            </a:r>
            <a:r>
              <a:rPr lang="es-GT" sz="1200" noProof="0" dirty="0">
                <a:latin typeface="Arial" panose="020B0604020202020204" pitchFamily="34" charset="0"/>
                <a:ea typeface="Times New Roman"/>
                <a:cs typeface="Arial" panose="020B0604020202020204" pitchFamily="34" charset="0"/>
                <a:sym typeface="Times New Roman"/>
              </a:rPr>
              <a:t>primero hay que preparar las tablas simples.</a:t>
            </a:r>
          </a:p>
          <a:p>
            <a:pPr marL="0" lvl="0" indent="0" algn="l" rtl="0">
              <a:spcBef>
                <a:spcPts val="600"/>
              </a:spcBef>
              <a:spcAft>
                <a:spcPts val="0"/>
              </a:spcAft>
              <a:buNone/>
            </a:pPr>
            <a:endParaRPr lang="es-ES" noProof="0" dirty="0"/>
          </a:p>
        </p:txBody>
      </p:sp>
      <p:sp>
        <p:nvSpPr>
          <p:cNvPr id="369" name="Google Shape;36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7" name="Google Shape;377;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Los datos del estudio de niños con fiebre mostrado anteriormente se muestran en una tabla compuesta.  Esta tabla muestra las características de los niños según las mismas tres características (sexo, edad y síntoma principal) que antes, pero de forma más compacta.  La tabla compuesta combina y condensa la información de tres o más tablas separadas en una sola tabla en un espacio reducido.</a:t>
            </a:r>
          </a:p>
          <a:p>
            <a:pPr marL="0" marR="0" lvl="0" indent="0" algn="l" rtl="0">
              <a:lnSpc>
                <a:spcPct val="115000"/>
              </a:lnSpc>
              <a:spcBef>
                <a:spcPts val="1800"/>
              </a:spcBef>
              <a:spcAft>
                <a:spcPts val="0"/>
              </a:spcAft>
              <a:buNone/>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Noto Sans Symbols"/>
              <a:buChar char="❖"/>
            </a:pPr>
            <a:r>
              <a:rPr lang="es-ES" sz="1200" b="1" i="1" noProof="0" dirty="0">
                <a:latin typeface="Arial"/>
                <a:ea typeface="Times New Roman"/>
                <a:cs typeface="Arial"/>
                <a:sym typeface="Times New Roman"/>
              </a:rPr>
              <a:t>La tabla compuesta se utiliza con más frecuencia en artículos de revistas, publicaciones y presentaciones; se incluyen con menos frecuencia en los reportes a los supervisores. En muchos manuscritos, la primera tabla (Tabla 1) es una tabla compuesta que resume las características demográficas de los participantes en el estudio.</a:t>
            </a:r>
            <a:endParaRPr lang="es-ES" sz="1200" b="1" i="1" noProof="0" dirty="0">
              <a:latin typeface="Arial"/>
              <a:ea typeface="Times New Roman"/>
              <a:cs typeface="Arial"/>
            </a:endParaRPr>
          </a:p>
          <a:p>
            <a:pPr marL="0" lvl="0" indent="0" algn="l" rtl="0">
              <a:spcBef>
                <a:spcPts val="600"/>
              </a:spcBef>
              <a:spcAft>
                <a:spcPts val="0"/>
              </a:spcAft>
              <a:buNone/>
            </a:pPr>
            <a:endParaRPr lang="es-ES" i="1" noProof="0" dirty="0">
              <a:cs typeface="Calibri"/>
            </a:endParaRPr>
          </a:p>
        </p:txBody>
      </p:sp>
      <p:sp>
        <p:nvSpPr>
          <p:cNvPr id="378" name="Google Shape;378;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noProof="0" dirty="0"/>
          </a:p>
          <a:p>
            <a:pPr marL="171450" lvl="0" indent="-171450" algn="l" rtl="0">
              <a:spcBef>
                <a:spcPts val="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a los participantes que consulten en su "Cuaderno de ejercicios del participante" el ejercicio titulado: </a:t>
            </a:r>
            <a:r>
              <a:rPr lang="es-GT" sz="1200" b="1" noProof="0" dirty="0">
                <a:latin typeface="Arial" panose="020B0604020202020204" pitchFamily="34" charset="0"/>
                <a:ea typeface="Arial"/>
                <a:cs typeface="Arial" panose="020B0604020202020204" pitchFamily="34" charset="0"/>
                <a:sym typeface="Arial"/>
              </a:rPr>
              <a:t>Resumir y mostrar datos en una tabla.</a:t>
            </a:r>
          </a:p>
          <a:p>
            <a:pPr marL="171450" lvl="0" indent="-171450" algn="l" rtl="0">
              <a:spcBef>
                <a:spcPts val="0"/>
              </a:spcBef>
              <a:spcAft>
                <a:spcPts val="0"/>
              </a:spcAft>
              <a:buFont typeface="Wingdings" panose="05000000000000000000" pitchFamily="2" charset="2"/>
              <a:buChar char="§"/>
            </a:pPr>
            <a:endParaRPr lang="es-GT" sz="1200" b="1" noProof="0" dirty="0">
              <a:latin typeface="Arial" panose="020B0604020202020204" pitchFamily="34" charset="0"/>
              <a:cs typeface="Arial" panose="020B0604020202020204" pitchFamily="34" charset="0"/>
              <a:sym typeface="Aria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GT" sz="1200" b="1" noProof="0" dirty="0">
                <a:latin typeface="Arial" panose="020B0604020202020204" pitchFamily="34" charset="0"/>
                <a:ea typeface="Arial"/>
                <a:cs typeface="Arial" panose="020B0604020202020204" pitchFamily="34" charset="0"/>
                <a:sym typeface="Arial"/>
              </a:rPr>
              <a:t>Tiempo total: 20 minutos (</a:t>
            </a:r>
            <a:r>
              <a:rPr lang="es-GT" sz="1200" b="1" i="1" noProof="0" dirty="0">
                <a:latin typeface="Arial" panose="020B0604020202020204" pitchFamily="34" charset="0"/>
                <a:ea typeface="Arial"/>
                <a:cs typeface="Arial" panose="020B0604020202020204" pitchFamily="34" charset="0"/>
                <a:sym typeface="Arial"/>
              </a:rPr>
              <a:t>10 minutos para los participantes, 10 minutos para la discusión</a:t>
            </a:r>
            <a:r>
              <a:rPr lang="es-GT" sz="1200" b="1" noProof="0" dirty="0">
                <a:latin typeface="Arial" panose="020B0604020202020204" pitchFamily="34" charset="0"/>
                <a:ea typeface="Arial"/>
                <a:cs typeface="Arial" panose="020B0604020202020204" pitchFamily="34" charset="0"/>
                <a:sym typeface="Arial"/>
              </a:rPr>
              <a:t>).</a:t>
            </a:r>
          </a:p>
          <a:p>
            <a:pPr marL="0" lvl="0" indent="0" algn="l" rtl="0">
              <a:spcBef>
                <a:spcPts val="0"/>
              </a:spcBef>
              <a:spcAft>
                <a:spcPts val="0"/>
              </a:spcAft>
              <a:buFont typeface="Wingdings" panose="05000000000000000000" pitchFamily="2" charset="2"/>
              <a:buNone/>
            </a:pPr>
            <a:endParaRPr lang="es-ES" noProof="0" dirty="0"/>
          </a:p>
        </p:txBody>
      </p:sp>
      <p:sp>
        <p:nvSpPr>
          <p:cNvPr id="388" name="Google Shape;388;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7" name="Google Shape;397;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200"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GT"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v"/>
              <a:tabLst/>
              <a:defRPr/>
            </a:pPr>
            <a:r>
              <a:rPr lang="es-GT" sz="1200" b="1" i="1" noProof="0" dirty="0">
                <a:latin typeface="Arial" panose="020B0604020202020204" pitchFamily="34" charset="0"/>
                <a:ea typeface="Times New Roman"/>
                <a:cs typeface="Arial" panose="020B0604020202020204" pitchFamily="34" charset="0"/>
                <a:sym typeface="Times New Roman"/>
              </a:rPr>
              <a:t>Siga estos pasos para facilitar el ejercicio </a:t>
            </a:r>
            <a:r>
              <a:rPr lang="es-GT" sz="1200" b="1" i="1" noProof="0" dirty="0">
                <a:latin typeface="Arial" panose="020B0604020202020204" pitchFamily="34" charset="0"/>
                <a:ea typeface="Times New Roman"/>
                <a:cs typeface="Arial" panose="020B0604020202020204" pitchFamily="34" charset="0"/>
                <a:sym typeface="Arial"/>
              </a:rPr>
              <a:t>sobre r</a:t>
            </a:r>
            <a:r>
              <a:rPr lang="es-GT" sz="1200" b="1" i="1" noProof="0" dirty="0">
                <a:latin typeface="Arial" panose="020B0604020202020204" pitchFamily="34" charset="0"/>
                <a:ea typeface="Arial"/>
                <a:cs typeface="Arial" panose="020B0604020202020204" pitchFamily="34" charset="0"/>
                <a:sym typeface="Arial"/>
              </a:rPr>
              <a:t>esumir y mostrar datos en una tabla</a:t>
            </a:r>
          </a:p>
          <a:p>
            <a:pPr marL="0" marR="0" lvl="0" indent="0" algn="l" rtl="0">
              <a:lnSpc>
                <a:spcPct val="115000"/>
              </a:lnSpc>
              <a:spcBef>
                <a:spcPts val="1200"/>
              </a:spcBef>
              <a:spcAft>
                <a:spcPts val="0"/>
              </a:spcAft>
              <a:buNone/>
            </a:pPr>
            <a:endParaRPr lang="es-GT" sz="1200" b="1" noProof="0" dirty="0">
              <a:latin typeface="Arial" panose="020B0604020202020204" pitchFamily="34" charset="0"/>
              <a:ea typeface="Times New Roman"/>
              <a:cs typeface="Arial" panose="020B0604020202020204" pitchFamily="34" charset="0"/>
              <a:sym typeface="Times New Roman"/>
            </a:endParaRPr>
          </a:p>
          <a:p>
            <a:pPr marL="685800" lvl="1" indent="-228600">
              <a:spcBef>
                <a:spcPts val="1200"/>
              </a:spcBef>
              <a:buClr>
                <a:schemeClr val="dk1"/>
              </a:buClr>
              <a:buSzPts val="1100"/>
              <a:buFont typeface="+mj-lt"/>
              <a:buAutoNum type="arabicPeriod"/>
            </a:pPr>
            <a:r>
              <a:rPr lang="es-GT" sz="1200" b="1" i="1" noProof="0" dirty="0">
                <a:latin typeface="Arial"/>
                <a:ea typeface="Times New Roman"/>
                <a:cs typeface="Arial"/>
                <a:sym typeface="Times New Roman"/>
              </a:rPr>
              <a:t>Pida a los participantes que trabajen </a:t>
            </a:r>
            <a:r>
              <a:rPr lang="es-GT" b="1" i="1" noProof="0" dirty="0">
                <a:latin typeface="Arial"/>
                <a:ea typeface="Times New Roman"/>
                <a:cs typeface="Arial"/>
                <a:sym typeface="Times New Roman"/>
              </a:rPr>
              <a:t>en parejas </a:t>
            </a:r>
            <a:r>
              <a:rPr lang="es-GT" sz="1200" b="1" i="1" noProof="0" dirty="0">
                <a:latin typeface="Arial"/>
                <a:ea typeface="Times New Roman"/>
                <a:cs typeface="Arial"/>
                <a:sym typeface="Times New Roman"/>
              </a:rPr>
              <a:t>para responder a las preguntas 1, 2 y 3.</a:t>
            </a:r>
            <a:endParaRPr lang="es-GT" sz="1200" b="1" i="1" noProof="0" dirty="0">
              <a:latin typeface="Arial"/>
              <a:ea typeface="+mn-ea"/>
              <a:cs typeface="Arial"/>
              <a:sym typeface="Times New Roman"/>
            </a:endParaRPr>
          </a:p>
          <a:p>
            <a:pPr marL="685800" marR="0" lvl="1" indent="-228600" algn="l" rtl="0">
              <a:lnSpc>
                <a:spcPct val="100000"/>
              </a:lnSpc>
              <a:spcBef>
                <a:spcPts val="1200"/>
              </a:spcBef>
              <a:spcAft>
                <a:spcPts val="0"/>
              </a:spcAft>
              <a:buClr>
                <a:schemeClr val="dk1"/>
              </a:buClr>
              <a:buSzPts val="1100"/>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Pida a los participantes que dibujen sus tablas en un rotafolio: 1 participante por cada tabla.</a:t>
            </a:r>
            <a:endParaRPr lang="es-GT" sz="1200" b="1" i="1" noProof="0" dirty="0">
              <a:latin typeface="Arial" panose="020B0604020202020204" pitchFamily="34" charset="0"/>
              <a:ea typeface="+mn-ea"/>
              <a:cs typeface="Arial" panose="020B0604020202020204" pitchFamily="34" charset="0"/>
              <a:sym typeface="Times New Roman"/>
            </a:endParaRPr>
          </a:p>
          <a:p>
            <a:pPr marL="685800" marR="0" lvl="1" indent="-228600" algn="l" rtl="0">
              <a:lnSpc>
                <a:spcPct val="100000"/>
              </a:lnSpc>
              <a:spcBef>
                <a:spcPts val="1200"/>
              </a:spcBef>
              <a:spcAft>
                <a:spcPts val="0"/>
              </a:spcAft>
              <a:buClr>
                <a:schemeClr val="dk1"/>
              </a:buClr>
              <a:buSzPts val="1100"/>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Pregunte si hay alguna pregunta. Pase a la siguiente diapositiva.</a:t>
            </a:r>
            <a:endParaRPr lang="es-GT" sz="1200" b="1" i="1" noProof="0" dirty="0">
              <a:latin typeface="Arial" panose="020B0604020202020204" pitchFamily="34" charset="0"/>
              <a:ea typeface="+mn-ea"/>
              <a:cs typeface="Arial" panose="020B0604020202020204" pitchFamily="34" charset="0"/>
              <a:sym typeface="Times New Roman"/>
            </a:endParaRPr>
          </a:p>
          <a:p>
            <a:pPr marL="685800" marR="0" lvl="1" indent="-228600" algn="l" rtl="0">
              <a:lnSpc>
                <a:spcPct val="100000"/>
              </a:lnSpc>
              <a:spcBef>
                <a:spcPts val="1200"/>
              </a:spcBef>
              <a:spcAft>
                <a:spcPts val="0"/>
              </a:spcAft>
              <a:buClr>
                <a:schemeClr val="dk1"/>
              </a:buClr>
              <a:buSzPts val="1100"/>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Sugiérales que trabajen con un compañero en la Pregunta 4.</a:t>
            </a:r>
            <a:endParaRPr lang="es-GT" sz="1200" b="1" i="1" noProof="0" dirty="0">
              <a:latin typeface="Arial" panose="020B0604020202020204" pitchFamily="34" charset="0"/>
              <a:ea typeface="+mn-ea"/>
              <a:cs typeface="Arial" panose="020B0604020202020204" pitchFamily="34" charset="0"/>
              <a:sym typeface="Times New Roman"/>
            </a:endParaRPr>
          </a:p>
          <a:p>
            <a:pPr marL="685800" marR="0" lvl="1" indent="-228600" algn="l" rtl="0">
              <a:lnSpc>
                <a:spcPct val="100000"/>
              </a:lnSpc>
              <a:spcBef>
                <a:spcPts val="1200"/>
              </a:spcBef>
              <a:spcAft>
                <a:spcPts val="0"/>
              </a:spcAft>
              <a:buClr>
                <a:schemeClr val="dk1"/>
              </a:buClr>
              <a:buSzPts val="1100"/>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Pida a un participante que dibuje la Tabla 4 en el rotafolio.</a:t>
            </a:r>
            <a:endParaRPr lang="es-GT" sz="1200" b="1" i="1" noProof="0" dirty="0">
              <a:latin typeface="Arial" panose="020B0604020202020204" pitchFamily="34" charset="0"/>
              <a:ea typeface="+mn-ea"/>
              <a:cs typeface="Arial" panose="020B0604020202020204" pitchFamily="34" charset="0"/>
              <a:sym typeface="Times New Roman"/>
            </a:endParaRPr>
          </a:p>
          <a:p>
            <a:pPr marL="685800" marR="0" lvl="1" indent="-228600" algn="l" rtl="0">
              <a:lnSpc>
                <a:spcPct val="100000"/>
              </a:lnSpc>
              <a:spcBef>
                <a:spcPts val="1200"/>
              </a:spcBef>
              <a:spcAft>
                <a:spcPts val="0"/>
              </a:spcAft>
              <a:buClr>
                <a:schemeClr val="dk1"/>
              </a:buClr>
              <a:buSzPts val="1100"/>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Pregunta </a:t>
            </a:r>
            <a:r>
              <a:rPr lang="es-GT" sz="1200" b="1" i="1" noProof="0" dirty="0">
                <a:solidFill>
                  <a:srgbClr val="000000"/>
                </a:solidFill>
                <a:latin typeface="Arial" panose="020B0604020202020204" pitchFamily="34" charset="0"/>
                <a:ea typeface="Times New Roman"/>
                <a:cs typeface="Arial" panose="020B0604020202020204" pitchFamily="34" charset="0"/>
                <a:sym typeface="Times New Roman"/>
              </a:rPr>
              <a:t>si hay otras respuestas y resuelva las posibles diferencias.</a:t>
            </a:r>
            <a:endParaRPr lang="es-GT" sz="1200" b="1" i="1" noProof="0" dirty="0">
              <a:latin typeface="Arial" panose="020B0604020202020204" pitchFamily="34" charset="0"/>
              <a:ea typeface="Times New Roman"/>
              <a:cs typeface="Arial" panose="020B0604020202020204" pitchFamily="34" charset="0"/>
              <a:sym typeface="Times New Roman"/>
            </a:endParaRPr>
          </a:p>
          <a:p>
            <a:pPr marL="0" marR="0" lvl="0" indent="0" algn="l" rtl="0">
              <a:spcBef>
                <a:spcPts val="0"/>
              </a:spcBef>
              <a:spcAft>
                <a:spcPts val="0"/>
              </a:spcAft>
              <a:buNone/>
            </a:pPr>
            <a:endParaRPr lang="es-GT" sz="1200" b="1" noProof="0" dirty="0">
              <a:solidFill>
                <a:srgbClr val="00953A"/>
              </a:solidFill>
              <a:latin typeface="Arial" panose="020B0604020202020204" pitchFamily="34" charset="0"/>
              <a:ea typeface="Arial"/>
              <a:cs typeface="Arial" panose="020B0604020202020204" pitchFamily="34" charset="0"/>
              <a:sym typeface="Arial"/>
            </a:endParaRPr>
          </a:p>
          <a:p>
            <a:pPr marL="171450" marR="0" lvl="0" indent="-171450" algn="l" rtl="0">
              <a:spcBef>
                <a:spcPts val="1800"/>
              </a:spcBef>
              <a:spcAft>
                <a:spcPts val="0"/>
              </a:spcAft>
              <a:buFont typeface="Wingdings" panose="05000000000000000000" pitchFamily="2" charset="2"/>
              <a:buChar char="v"/>
            </a:pPr>
            <a:r>
              <a:rPr lang="es-GT" sz="1200" b="1" i="1" noProof="0" dirty="0">
                <a:latin typeface="Arial" panose="020B0604020202020204" pitchFamily="34" charset="0"/>
                <a:ea typeface="Arial"/>
                <a:cs typeface="Arial" panose="020B0604020202020204" pitchFamily="34" charset="0"/>
                <a:sym typeface="Arial"/>
              </a:rPr>
              <a:t>Tiempo total: 20 minutos (10 minutos para los participantes, 10 minutos para la discusión)</a:t>
            </a:r>
          </a:p>
          <a:p>
            <a:pPr marL="0" marR="0" lvl="0" indent="0" algn="l" rtl="0">
              <a:lnSpc>
                <a:spcPct val="115000"/>
              </a:lnSpc>
              <a:spcBef>
                <a:spcPts val="600"/>
              </a:spcBef>
              <a:spcAft>
                <a:spcPts val="0"/>
              </a:spcAft>
              <a:buNone/>
            </a:pPr>
            <a:endParaRPr lang="es-ES" sz="1200" b="1" i="1"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0"/>
              </a:spcBef>
              <a:spcAft>
                <a:spcPts val="0"/>
              </a:spcAft>
              <a:buNone/>
            </a:pPr>
            <a:endParaRPr lang="es-ES" sz="800" noProof="0" dirty="0"/>
          </a:p>
        </p:txBody>
      </p:sp>
      <p:sp>
        <p:nvSpPr>
          <p:cNvPr id="398" name="Google Shape;398;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800"/>
              </a:spcBef>
              <a:spcAft>
                <a:spcPts val="0"/>
              </a:spcAft>
              <a:buClrTx/>
              <a:buSzTx/>
              <a:buFontTx/>
              <a:buNone/>
              <a:tabLst/>
              <a:defRPr/>
            </a:pPr>
            <a:r>
              <a:rPr lang="es-GT" sz="1200"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marR="0" lvl="0" indent="0" algn="l" rtl="0">
              <a:lnSpc>
                <a:spcPct val="115000"/>
              </a:lnSpc>
              <a:spcBef>
                <a:spcPts val="8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a:t>
            </a:r>
            <a:r>
              <a:rPr lang="es-GT" sz="1200" noProof="0" dirty="0">
                <a:latin typeface="Arial" panose="020B0604020202020204" pitchFamily="34" charset="0"/>
                <a:ea typeface="Times New Roman"/>
                <a:cs typeface="Arial" panose="020B0604020202020204" pitchFamily="34" charset="0"/>
                <a:sym typeface="Times New Roman"/>
              </a:rPr>
              <a:t>: Ha llegado el momento de crear una tabla compuesta.  Por favor, trabajen con un compañero para combinar los datos sobre edad, sexo, especie/serotipo, tratamiento antibiótico previo y resultado.</a:t>
            </a:r>
            <a:endParaRPr lang="es-GT" sz="1200"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lang="es-ES" noProof="0" dirty="0"/>
          </a:p>
        </p:txBody>
      </p:sp>
      <p:sp>
        <p:nvSpPr>
          <p:cNvPr id="406" name="Google Shape;40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5" name="Google Shape;415;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p>
          <a:p>
            <a:pPr marL="0" marR="0" lvl="0" indent="0" algn="l" rtl="0">
              <a:lnSpc>
                <a:spcPct val="100000"/>
              </a:lnSpc>
              <a:spcBef>
                <a:spcPts val="0"/>
              </a:spcBef>
              <a:spcAft>
                <a:spcPts val="0"/>
              </a:spcAft>
              <a:buClr>
                <a:schemeClr val="dk1"/>
              </a:buClr>
              <a:buSzPts val="1800"/>
              <a:buFont typeface="Calibri"/>
              <a:buNone/>
            </a:pP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Los gráficos son otra forma habitual de organizar y mostrar datos descriptivos.  Los términos </a:t>
            </a:r>
            <a:r>
              <a:rPr lang="es-ES" sz="1200" i="1" noProof="0" dirty="0">
                <a:latin typeface="Arial" panose="020B0604020202020204" pitchFamily="34" charset="0"/>
                <a:ea typeface="Times New Roman"/>
                <a:cs typeface="Arial" panose="020B0604020202020204" pitchFamily="34" charset="0"/>
                <a:sym typeface="Times New Roman"/>
              </a:rPr>
              <a:t>gráfico, figura </a:t>
            </a:r>
            <a:r>
              <a:rPr lang="es-ES" sz="1200" noProof="0" dirty="0">
                <a:latin typeface="Arial" panose="020B0604020202020204" pitchFamily="34" charset="0"/>
                <a:ea typeface="Times New Roman"/>
                <a:cs typeface="Arial" panose="020B0604020202020204" pitchFamily="34" charset="0"/>
                <a:sym typeface="Times New Roman"/>
              </a:rPr>
              <a:t>y </a:t>
            </a:r>
            <a:r>
              <a:rPr lang="es-ES" sz="1200" i="1" noProof="0" dirty="0">
                <a:latin typeface="Arial" panose="020B0604020202020204" pitchFamily="34" charset="0"/>
                <a:ea typeface="Times New Roman"/>
                <a:cs typeface="Arial" panose="020B0604020202020204" pitchFamily="34" charset="0"/>
                <a:sym typeface="Times New Roman"/>
              </a:rPr>
              <a:t>diagrama </a:t>
            </a:r>
            <a:r>
              <a:rPr lang="es-ES" sz="1200" noProof="0" dirty="0">
                <a:latin typeface="Arial" panose="020B0604020202020204" pitchFamily="34" charset="0"/>
                <a:ea typeface="Times New Roman"/>
                <a:cs typeface="Arial" panose="020B0604020202020204" pitchFamily="34" charset="0"/>
                <a:sym typeface="Times New Roman"/>
              </a:rPr>
              <a:t>se utilizan indistintamente. FETP-Frontline utiliza el término </a:t>
            </a:r>
            <a:r>
              <a:rPr lang="es-ES" sz="1200" i="1" noProof="0" dirty="0">
                <a:latin typeface="Arial" panose="020B0604020202020204" pitchFamily="34" charset="0"/>
                <a:ea typeface="Times New Roman"/>
                <a:cs typeface="Arial" panose="020B0604020202020204" pitchFamily="34" charset="0"/>
                <a:sym typeface="Times New Roman"/>
              </a:rPr>
              <a:t>gráfico al igual que</a:t>
            </a:r>
            <a:r>
              <a:rPr lang="es-ES" sz="1200" noProof="0" dirty="0">
                <a:latin typeface="Arial" panose="020B0604020202020204" pitchFamily="34" charset="0"/>
                <a:ea typeface="Times New Roman"/>
                <a:cs typeface="Arial" panose="020B0604020202020204" pitchFamily="34" charset="0"/>
                <a:sym typeface="Times New Roman"/>
              </a:rPr>
              <a:t> MS Excel.</a:t>
            </a:r>
          </a:p>
          <a:p>
            <a:pPr marL="0" lvl="0" indent="0" algn="l" rtl="0">
              <a:spcBef>
                <a:spcPts val="600"/>
              </a:spcBef>
              <a:spcAft>
                <a:spcPts val="0"/>
              </a:spcAft>
              <a:buNone/>
            </a:pPr>
            <a:endParaRPr lang="es-ES" noProof="0" dirty="0"/>
          </a:p>
        </p:txBody>
      </p:sp>
      <p:sp>
        <p:nvSpPr>
          <p:cNvPr id="416" name="Google Shape;416;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ES"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endParaRPr lang="es-ES" b="1"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Pida </a:t>
            </a:r>
            <a:r>
              <a:rPr lang="es-ES" b="0" u="none" noProof="0" dirty="0">
                <a:latin typeface="Arial" panose="020B0604020202020204" pitchFamily="34" charset="0"/>
                <a:cs typeface="Arial" panose="020B0604020202020204" pitchFamily="34" charset="0"/>
              </a:rPr>
              <a:t>a un voluntario que lea en voz alta los objetivos de esta sesión.</a:t>
            </a:r>
            <a:endParaRPr lang="es-ES" noProof="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Arial"/>
              <a:buNone/>
            </a:pPr>
            <a:endParaRPr lang="es-ES" b="1" u="sng" noProof="0" dirty="0"/>
          </a:p>
          <a:p>
            <a:pPr marL="0" lvl="0" indent="0" algn="l" rtl="0">
              <a:spcBef>
                <a:spcPts val="0"/>
              </a:spcBef>
              <a:spcAft>
                <a:spcPts val="0"/>
              </a:spcAft>
              <a:buNone/>
            </a:pPr>
            <a:endParaRPr lang="es-ES" noProof="0" dirty="0"/>
          </a:p>
        </p:txBody>
      </p:sp>
      <p:sp>
        <p:nvSpPr>
          <p:cNvPr id="156" name="Google Shape;15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1" name="Google Shape;421;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noProof="0" dirty="0">
                <a:latin typeface="Arial" panose="020B0604020202020204" pitchFamily="34" charset="0"/>
                <a:cs typeface="Arial" panose="020B0604020202020204" pitchFamily="34" charset="0"/>
              </a:rPr>
              <a:t>: Muestre la diapositiva y pida respuestas a 2 ó 3 participantes. </a:t>
            </a:r>
            <a:r>
              <a:rPr lang="es-ES" b="1" noProof="0" dirty="0">
                <a:latin typeface="Arial" panose="020B0604020202020204" pitchFamily="34" charset="0"/>
                <a:cs typeface="Arial" panose="020B0604020202020204" pitchFamily="34" charset="0"/>
              </a:rPr>
              <a:t>&lt;CLICK&gt; </a:t>
            </a:r>
            <a:r>
              <a:rPr lang="es-ES" noProof="0" dirty="0">
                <a:latin typeface="Arial" panose="020B0604020202020204" pitchFamily="34" charset="0"/>
                <a:cs typeface="Arial" panose="020B0604020202020204" pitchFamily="34" charset="0"/>
              </a:rPr>
              <a:t>para ver la respuesta en la diapositiva siguiente.</a:t>
            </a:r>
          </a:p>
        </p:txBody>
      </p:sp>
      <p:sp>
        <p:nvSpPr>
          <p:cNvPr id="422" name="Google Shape;422;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Comente </a:t>
            </a:r>
            <a:r>
              <a:rPr lang="es-ES" i="1" noProof="0" dirty="0">
                <a:latin typeface="Arial" panose="020B0604020202020204" pitchFamily="34" charset="0"/>
                <a:cs typeface="Arial" panose="020B0604020202020204" pitchFamily="34" charset="0"/>
              </a:rPr>
              <a:t>brevemente </a:t>
            </a:r>
            <a:r>
              <a:rPr lang="es-ES" noProof="0" dirty="0">
                <a:latin typeface="Arial" panose="020B0604020202020204" pitchFamily="34" charset="0"/>
                <a:cs typeface="Arial" panose="020B0604020202020204" pitchFamily="34" charset="0"/>
              </a:rPr>
              <a:t>la respuesta.</a:t>
            </a:r>
          </a:p>
        </p:txBody>
      </p:sp>
      <p:sp>
        <p:nvSpPr>
          <p:cNvPr id="431" name="Google Shape;431;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a:t>
            </a:r>
            <a:r>
              <a:rPr lang="es-GT" sz="1200" noProof="0" dirty="0">
                <a:latin typeface="Arial" panose="020B0604020202020204" pitchFamily="34" charset="0"/>
                <a:ea typeface="Times New Roman"/>
                <a:cs typeface="Arial" panose="020B0604020202020204" pitchFamily="34" charset="0"/>
                <a:sym typeface="Times New Roman"/>
              </a:rPr>
              <a:t>: Se utilizan muchos tipos diferentes de gráficos para mostrar los datos de la vigilancia de la salud pública. Los tres que discutiremos se encuentran entre los tipos más comunes de gráficos: gráficos de líneas, histogramas y gráficos de barras (</a:t>
            </a:r>
            <a:r>
              <a:rPr lang="es-GT" sz="1200" i="1" noProof="0" dirty="0">
                <a:latin typeface="Arial" panose="020B0604020202020204" pitchFamily="34" charset="0"/>
                <a:ea typeface="Times New Roman"/>
                <a:cs typeface="Arial" panose="020B0604020202020204" pitchFamily="34" charset="0"/>
                <a:sym typeface="Times New Roman"/>
              </a:rPr>
              <a:t>también llamados diagramas de barras o diagramas de columnas</a:t>
            </a:r>
            <a:r>
              <a:rPr lang="es-GT" sz="1200" noProof="0" dirty="0">
                <a:latin typeface="Arial" panose="020B0604020202020204" pitchFamily="34" charset="0"/>
                <a:ea typeface="Times New Roman"/>
                <a:cs typeface="Arial" panose="020B0604020202020204" pitchFamily="34" charset="0"/>
                <a:sym typeface="Times New Roman"/>
              </a:rPr>
              <a:t>). Al igual que las tablas, los gráficos pueden mostrar patrones, tendencias, aberraciones, similitudes y diferencias en los datos. A menudo puede ser más fácil ver y comprender los detalles de los datos observando un gráfico que viendo los mismos datos en una tabla.  Por otra parte, te animamos a que organices primero los datos en tablas antes de mostrarlos en un gráfico.</a:t>
            </a:r>
            <a:endParaRPr lang="es-GT"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Pregunta: </a:t>
            </a:r>
            <a:r>
              <a:rPr lang="es-GT" b="0" i="0" noProof="0" dirty="0">
                <a:latin typeface="Arial" panose="020B0604020202020204" pitchFamily="34" charset="0"/>
                <a:cs typeface="Arial" panose="020B0604020202020204" pitchFamily="34" charset="0"/>
              </a:rPr>
              <a:t>¿Cuál es la diferencia entre un gráfico de barras y un histograma?</a:t>
            </a:r>
          </a:p>
          <a:p>
            <a:pPr marL="171450" marR="0" lvl="0" indent="-171450" algn="l" rtl="0">
              <a:lnSpc>
                <a:spcPct val="115000"/>
              </a:lnSpc>
              <a:spcBef>
                <a:spcPts val="1800"/>
              </a:spcBef>
              <a:spcAft>
                <a:spcPts val="0"/>
              </a:spcAft>
              <a:buFont typeface="Wingdings" panose="05000000000000000000" pitchFamily="2" charset="2"/>
              <a:buChar char="§"/>
            </a:pPr>
            <a:endParaRPr lang="es-GT" b="0" i="0"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
            </a:pPr>
            <a:r>
              <a:rPr lang="es-GT" b="1" i="0" u="sng" noProof="0" dirty="0">
                <a:latin typeface="Arial" panose="020B0604020202020204" pitchFamily="34" charset="0"/>
                <a:cs typeface="Arial" panose="020B0604020202020204" pitchFamily="34" charset="0"/>
              </a:rPr>
              <a:t>Acuse recibo de la</a:t>
            </a:r>
            <a:r>
              <a:rPr lang="es-GT" b="0" i="0" noProof="0" dirty="0">
                <a:latin typeface="Arial" panose="020B0604020202020204" pitchFamily="34" charset="0"/>
                <a:cs typeface="Arial" panose="020B0604020202020204" pitchFamily="34" charset="0"/>
              </a:rPr>
              <a:t>(s) respuesta(s).  </a:t>
            </a:r>
            <a:r>
              <a:rPr lang="es-GT" b="1" i="0" noProof="0" dirty="0">
                <a:latin typeface="Arial" panose="020B0604020202020204" pitchFamily="34" charset="0"/>
                <a:cs typeface="Arial" panose="020B0604020202020204" pitchFamily="34" charset="0"/>
              </a:rPr>
              <a:t>Respuesta: </a:t>
            </a:r>
            <a:r>
              <a:rPr lang="es-GT" b="0" i="1" noProof="0" dirty="0">
                <a:solidFill>
                  <a:srgbClr val="040C28"/>
                </a:solidFill>
                <a:latin typeface="Arial" panose="020B0604020202020204" pitchFamily="34" charset="0"/>
                <a:ea typeface="Arial"/>
                <a:cs typeface="Arial" panose="020B0604020202020204" pitchFamily="34" charset="0"/>
                <a:sym typeface="Arial"/>
              </a:rPr>
              <a:t>Un gráfico de barras se utiliza para comparar variables discretas o categóricas en un formato gráfico. Un histograma representa la distribución de frecuencias de variables en un conjunto de datos. Además, un gráfico de barras a veces se orienta de forma que las barras sean horizontales, en lugar de verticales. </a:t>
            </a:r>
            <a:endParaRPr lang="es-GT" b="0" i="1" noProof="0" dirty="0">
              <a:latin typeface="Arial" panose="020B0604020202020204" pitchFamily="34" charset="0"/>
              <a:cs typeface="Arial" panose="020B0604020202020204" pitchFamily="34" charset="0"/>
            </a:endParaRPr>
          </a:p>
        </p:txBody>
      </p:sp>
      <p:sp>
        <p:nvSpPr>
          <p:cNvPr id="438" name="Google Shape;438;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GT"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b="1"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a:t>
            </a:r>
            <a:r>
              <a:rPr lang="es-GT" b="0" noProof="0" dirty="0">
                <a:latin typeface="Arial" panose="020B0604020202020204" pitchFamily="34" charset="0"/>
                <a:cs typeface="Arial" panose="020B0604020202020204" pitchFamily="34" charset="0"/>
              </a:rPr>
              <a:t>: Para repasar rápidamente, discutimos ya las variables cuantitativas y cualitativas en la última sesión. </a:t>
            </a:r>
            <a:r>
              <a:rPr lang="es-GT" b="1" noProof="0" dirty="0">
                <a:latin typeface="Arial" panose="020B0604020202020204" pitchFamily="34" charset="0"/>
                <a:cs typeface="Arial" panose="020B0604020202020204" pitchFamily="34" charset="0"/>
              </a:rPr>
              <a:t>Las variables cuantitativas </a:t>
            </a:r>
            <a:r>
              <a:rPr lang="es-GT" b="0" noProof="0" dirty="0">
                <a:latin typeface="Arial" panose="020B0604020202020204" pitchFamily="34" charset="0"/>
                <a:cs typeface="Arial" panose="020B0604020202020204" pitchFamily="34" charset="0"/>
              </a:rPr>
              <a:t>incluyen medidas numéricas y las variables cualitativas incluyen datos no numéricos, descriptivos y ordenados o clasificados.  </a:t>
            </a:r>
            <a:r>
              <a:rPr lang="es-GT" sz="1200" noProof="0" dirty="0">
                <a:latin typeface="Arial" panose="020B0604020202020204" pitchFamily="34" charset="0"/>
                <a:ea typeface="Times New Roman"/>
                <a:cs typeface="Arial" panose="020B0604020202020204" pitchFamily="34" charset="0"/>
                <a:sym typeface="Times New Roman"/>
              </a:rPr>
              <a:t>Del mismo modo que se utilizan diferentes herramientas para resumir variables cualitativas y cuantitativas, se utilizan diferentes tipos de gráficos para mostrar la información de cada tipo de variable. </a:t>
            </a:r>
            <a:r>
              <a:rPr lang="es-GT" sz="1200" b="1" noProof="0" dirty="0">
                <a:latin typeface="Arial" panose="020B0604020202020204" pitchFamily="34" charset="0"/>
                <a:ea typeface="Times New Roman"/>
                <a:cs typeface="Arial" panose="020B0604020202020204" pitchFamily="34" charset="0"/>
                <a:sym typeface="Times New Roman"/>
              </a:rPr>
              <a:t>Las variables cuantitativas </a:t>
            </a:r>
            <a:r>
              <a:rPr lang="es-GT" sz="1200" noProof="0" dirty="0">
                <a:latin typeface="Arial" panose="020B0604020202020204" pitchFamily="34" charset="0"/>
                <a:ea typeface="Times New Roman"/>
                <a:cs typeface="Arial" panose="020B0604020202020204" pitchFamily="34" charset="0"/>
                <a:sym typeface="Times New Roman"/>
              </a:rPr>
              <a:t>como la edad, la altura, el peso o el número de casos (</a:t>
            </a:r>
            <a:r>
              <a:rPr lang="es-GT" sz="1200" i="1" noProof="0" dirty="0">
                <a:latin typeface="Arial" panose="020B0604020202020204" pitchFamily="34" charset="0"/>
                <a:ea typeface="Times New Roman"/>
                <a:cs typeface="Arial" panose="020B0604020202020204" pitchFamily="34" charset="0"/>
                <a:sym typeface="Times New Roman"/>
              </a:rPr>
              <a:t>humanos o animales</a:t>
            </a:r>
            <a:r>
              <a:rPr lang="es-GT" sz="1200" noProof="0" dirty="0">
                <a:latin typeface="Arial" panose="020B0604020202020204" pitchFamily="34" charset="0"/>
                <a:ea typeface="Times New Roman"/>
                <a:cs typeface="Arial" panose="020B0604020202020204" pitchFamily="34" charset="0"/>
                <a:sym typeface="Times New Roman"/>
              </a:rPr>
              <a:t>) tienen valores continuos y ordenados que resumimos principalmente con la media y la mediana. </a:t>
            </a:r>
            <a:r>
              <a:rPr lang="es-GT" sz="1200" b="1" i="0" noProof="0" dirty="0">
                <a:latin typeface="Arial" panose="020B0604020202020204" pitchFamily="34" charset="0"/>
                <a:ea typeface="Times New Roman"/>
                <a:cs typeface="Arial" panose="020B0604020202020204" pitchFamily="34" charset="0"/>
                <a:sym typeface="Times New Roman"/>
              </a:rPr>
              <a:t>&lt;CLICK&gt; </a:t>
            </a:r>
          </a:p>
          <a:p>
            <a:pPr marL="171450" lvl="0" indent="-171450" algn="l" rtl="0">
              <a:spcBef>
                <a:spcPts val="0"/>
              </a:spcBef>
              <a:spcAft>
                <a:spcPts val="0"/>
              </a:spcAft>
              <a:buFont typeface="Wingdings" panose="05000000000000000000" pitchFamily="2" charset="2"/>
              <a:buChar char="§"/>
            </a:pPr>
            <a:endParaRPr lang="es-GT" sz="1200" b="1" i="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Dado que se consideran "datos continuos", en los que los valores próximos son realmente continuos, utilizamos un gráfico de líneas o un histograma</a:t>
            </a:r>
            <a:r>
              <a:rPr lang="es-GT" sz="1200" b="1" i="0" noProof="0" dirty="0">
                <a:latin typeface="Arial" panose="020B0604020202020204" pitchFamily="34" charset="0"/>
                <a:ea typeface="Times New Roman"/>
                <a:cs typeface="Arial" panose="020B0604020202020204" pitchFamily="34" charset="0"/>
                <a:sym typeface="Times New Roman"/>
              </a:rPr>
              <a:t>.&lt;CLICK&gt; </a:t>
            </a:r>
          </a:p>
          <a:p>
            <a:pPr marL="171450" lvl="0" indent="-171450" algn="l" rtl="0">
              <a:spcBef>
                <a:spcPts val="0"/>
              </a:spcBef>
              <a:spcAft>
                <a:spcPts val="0"/>
              </a:spcAft>
              <a:buFont typeface="Wingdings" panose="05000000000000000000" pitchFamily="2" charset="2"/>
              <a:buChar char="§"/>
            </a:pPr>
            <a:endParaRPr lang="es-GT" sz="1200" b="1" i="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Por otro lado, las variables cualitativas como enfermo (</a:t>
            </a:r>
            <a:r>
              <a:rPr lang="es-GT" sz="1200" i="1" noProof="0" dirty="0">
                <a:latin typeface="Arial" panose="020B0604020202020204" pitchFamily="34" charset="0"/>
                <a:ea typeface="Times New Roman"/>
                <a:cs typeface="Arial" panose="020B0604020202020204" pitchFamily="34" charset="0"/>
                <a:sym typeface="Times New Roman"/>
              </a:rPr>
              <a:t>sí/no</a:t>
            </a:r>
            <a:r>
              <a:rPr lang="es-GT" sz="1200" noProof="0" dirty="0">
                <a:latin typeface="Arial" panose="020B0604020202020204" pitchFamily="34" charset="0"/>
                <a:ea typeface="Times New Roman"/>
                <a:cs typeface="Arial" panose="020B0604020202020204" pitchFamily="34" charset="0"/>
                <a:sym typeface="Times New Roman"/>
              </a:rPr>
              <a:t>), distrito, ocupación o raza representan datos no continuos</a:t>
            </a:r>
            <a:r>
              <a:rPr lang="es-GT" sz="1200" b="1" i="0"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por lo que utilizamos un gráfico de barras</a:t>
            </a:r>
            <a:r>
              <a:rPr lang="es-GT" sz="1200" b="1" i="0" noProof="0" dirty="0">
                <a:latin typeface="Arial" panose="020B0604020202020204" pitchFamily="34" charset="0"/>
                <a:ea typeface="Times New Roman"/>
                <a:cs typeface="Arial" panose="020B0604020202020204" pitchFamily="34" charset="0"/>
                <a:sym typeface="Times New Roman"/>
              </a:rPr>
              <a:t>.&lt;CLICK&gt; </a:t>
            </a:r>
          </a:p>
          <a:p>
            <a:pPr marL="171450" lvl="0" indent="-171450" algn="l" rtl="0">
              <a:spcBef>
                <a:spcPts val="0"/>
              </a:spcBef>
              <a:spcAft>
                <a:spcPts val="0"/>
              </a:spcAft>
              <a:buFont typeface="Wingdings" panose="05000000000000000000" pitchFamily="2" charset="2"/>
              <a:buChar char="§"/>
            </a:pPr>
            <a:endParaRPr lang="es-GT" sz="1200" b="1" i="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18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600"/>
              </a:spcBef>
              <a:spcAft>
                <a:spcPts val="0"/>
              </a:spcAft>
              <a:buNone/>
            </a:pPr>
            <a:endParaRPr lang="es-ES" b="0" noProof="0" dirty="0"/>
          </a:p>
        </p:txBody>
      </p:sp>
      <p:sp>
        <p:nvSpPr>
          <p:cNvPr id="452" name="Google Shape;452;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En epidemiología de campo, los gráficos lineales son los más utilizados para mostrar datos a lo largo del tiempo.  Este es un gráfico lineal típico que muestra dos manifestaciones diferentes de la leishmaniasis a lo largo del tiempo. La leishmaniasis es una enfermedad causada por un parásito. Las dos formas más comunes son la leishmaniasis visceral, a veces llamada kala-azar, que puede ser mortal, y la leishmaniasis cutánea, que causa úlceras en la piel, pero no suele ser mortal.</a:t>
            </a:r>
          </a:p>
          <a:p>
            <a:pPr marL="0" lvl="0" indent="0" algn="l" rtl="0">
              <a:spcBef>
                <a:spcPts val="600"/>
              </a:spcBef>
              <a:spcAft>
                <a:spcPts val="0"/>
              </a:spcAft>
              <a:buNone/>
            </a:pPr>
            <a:endParaRPr lang="es-ES" noProof="0" dirty="0"/>
          </a:p>
        </p:txBody>
      </p:sp>
      <p:sp>
        <p:nvSpPr>
          <p:cNvPr id="468" name="Google Shape;468;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740083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3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p>
          <a:p>
            <a:pPr marL="0" marR="0" lvl="0" indent="0" algn="l" rtl="0">
              <a:lnSpc>
                <a:spcPct val="100000"/>
              </a:lnSpc>
              <a:spcBef>
                <a:spcPts val="0"/>
              </a:spcBef>
              <a:spcAft>
                <a:spcPts val="0"/>
              </a:spcAft>
              <a:buClr>
                <a:schemeClr val="dk1"/>
              </a:buClr>
              <a:buSzPts val="1800"/>
              <a:buFont typeface="Calibri"/>
              <a:buNone/>
            </a:pPr>
            <a:endParaRPr lang="es-GT"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0"/>
              </a:spcBef>
              <a:spcAft>
                <a:spcPts val="0"/>
              </a:spcAft>
              <a:buFont typeface="Wingdings" panose="05000000000000000000" pitchFamily="2" charset="2"/>
              <a:buChar char="v"/>
            </a:pPr>
            <a:r>
              <a:rPr lang="es-GT" sz="1200" b="1" i="1" noProof="0" dirty="0">
                <a:latin typeface="Arial" panose="020B0604020202020204" pitchFamily="34" charset="0"/>
                <a:ea typeface="Times New Roman"/>
                <a:cs typeface="Arial" panose="020B0604020202020204" pitchFamily="34" charset="0"/>
                <a:sym typeface="Times New Roman"/>
              </a:rPr>
              <a:t>Al hacer clic con el ratón, las etiquetas y otros elementos de la diapositiva aparecen en el orden indicado en las notas siguientes.</a:t>
            </a:r>
            <a:endParaRPr lang="es-GT" sz="1200" b="1"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24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a:t>
            </a:r>
            <a:r>
              <a:rPr lang="es-GT" sz="1200" noProof="0" dirty="0">
                <a:latin typeface="Arial" panose="020B0604020202020204" pitchFamily="34" charset="0"/>
                <a:ea typeface="Times New Roman"/>
                <a:cs typeface="Arial" panose="020B0604020202020204" pitchFamily="34" charset="0"/>
                <a:sym typeface="Times New Roman"/>
              </a:rPr>
              <a:t>: Repasemos la terminología básica y las características de los gráficos lineales</a:t>
            </a: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noProof="0" dirty="0">
                <a:latin typeface="Arial" panose="020B0604020202020204" pitchFamily="34" charset="0"/>
                <a:ea typeface="Times New Roman"/>
                <a:cs typeface="Arial" panose="020B0604020202020204" pitchFamily="34" charset="0"/>
                <a:sym typeface="Times New Roman"/>
              </a:rPr>
              <a:t>¿Cuál es el eje x</a:t>
            </a:r>
            <a:r>
              <a:rPr lang="es-GT" sz="1200" b="1" i="0" noProof="0"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1800"/>
              </a:spcBef>
              <a:spcAft>
                <a:spcPts val="0"/>
              </a:spcAft>
              <a:buFont typeface="Wingdings" panose="05000000000000000000" pitchFamily="2" charset="2"/>
              <a:buChar char="§"/>
            </a:pPr>
            <a:endParaRPr lang="es-GT" sz="1200" b="1"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800"/>
              </a:spcBef>
              <a:spcAft>
                <a:spcPts val="0"/>
              </a:spcAft>
              <a:buClrTx/>
              <a:buSzTx/>
              <a:buFont typeface="Wingdings" panose="05000000000000000000" pitchFamily="2" charset="2"/>
              <a:buChar char="§"/>
              <a:tabLst/>
              <a:defRPr/>
            </a:pPr>
            <a:r>
              <a:rPr lang="es-GT" sz="1200" b="1" i="0" u="sng" noProof="0" dirty="0">
                <a:latin typeface="Arial" panose="020B0604020202020204" pitchFamily="34" charset="0"/>
                <a:ea typeface="Times New Roman"/>
                <a:cs typeface="Arial" panose="020B0604020202020204" pitchFamily="34" charset="0"/>
                <a:sym typeface="Times New Roman"/>
              </a:rPr>
              <a:t>Acuse recibo la</a:t>
            </a:r>
            <a:r>
              <a:rPr lang="es-GT" sz="1200" b="0" i="0" noProof="0" dirty="0">
                <a:latin typeface="Arial" panose="020B0604020202020204" pitchFamily="34" charset="0"/>
                <a:ea typeface="Times New Roman"/>
                <a:cs typeface="Arial" panose="020B0604020202020204" pitchFamily="34" charset="0"/>
                <a:sym typeface="Times New Roman"/>
              </a:rPr>
              <a:t>(s) respuesta(s). </a:t>
            </a:r>
            <a:r>
              <a:rPr lang="es-GT" sz="1200" b="1" i="0" noProof="0" dirty="0">
                <a:latin typeface="Arial" panose="020B0604020202020204" pitchFamily="34" charset="0"/>
                <a:ea typeface="Times New Roman"/>
                <a:cs typeface="Arial" panose="020B0604020202020204" pitchFamily="34" charset="0"/>
                <a:sym typeface="Times New Roman"/>
              </a:rPr>
              <a:t>&lt;CLICK&gt;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i="1" noProof="0" dirty="0">
                <a:latin typeface="Arial" panose="020B0604020202020204" pitchFamily="34" charset="0"/>
                <a:ea typeface="Times New Roman"/>
                <a:cs typeface="Arial" panose="020B0604020202020204" pitchFamily="34" charset="0"/>
                <a:sym typeface="Times New Roman"/>
              </a:rPr>
              <a:t>El eje x es el eje horizontal a lo largo de la parte inferior. El eje x a menudo representa el tiempo, como días, semanas o años. </a:t>
            </a:r>
            <a:r>
              <a:rPr lang="es-GT" sz="1200" b="1" i="0" noProof="0" dirty="0">
                <a:latin typeface="Arial" panose="020B0604020202020204" pitchFamily="34" charset="0"/>
                <a:ea typeface="Times New Roman"/>
                <a:cs typeface="Arial" panose="020B0604020202020204" pitchFamily="34" charset="0"/>
                <a:sym typeface="Times New Roman"/>
              </a:rPr>
              <a:t>&lt;CLICK&gt; </a:t>
            </a:r>
            <a:endParaRPr lang="es-GT"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6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Los intervalos en el eje x (eje horizontal) son iguales. Un centímetro en cualquier punto del eje x representa la misma cantidad de tiempo, en este ejemplo, años.</a:t>
            </a:r>
            <a:endParaRPr lang="es-GT"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24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Pregunta: </a:t>
            </a:r>
            <a:r>
              <a:rPr lang="es-GT" sz="1200" noProof="0" dirty="0">
                <a:latin typeface="Arial" panose="020B0604020202020204" pitchFamily="34" charset="0"/>
                <a:ea typeface="Times New Roman"/>
                <a:cs typeface="Arial" panose="020B0604020202020204" pitchFamily="34" charset="0"/>
                <a:sym typeface="Times New Roman"/>
              </a:rPr>
              <a:t>¿Cuál es el eje y</a:t>
            </a:r>
            <a:r>
              <a:rPr lang="es-GT" sz="1200" b="1" i="0" noProof="0"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2400"/>
              </a:spcBef>
              <a:spcAft>
                <a:spcPts val="0"/>
              </a:spcAft>
              <a:buFont typeface="Wingdings" panose="05000000000000000000" pitchFamily="2" charset="2"/>
              <a:buChar char="§"/>
            </a:pPr>
            <a:endParaRPr lang="es-GT" sz="1200" b="1"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2400"/>
              </a:spcBef>
              <a:spcAft>
                <a:spcPts val="0"/>
              </a:spcAft>
              <a:buClrTx/>
              <a:buSzTx/>
              <a:buFont typeface="Wingdings" panose="05000000000000000000" pitchFamily="2" charset="2"/>
              <a:buChar char="§"/>
              <a:tabLst/>
              <a:defRPr/>
            </a:pPr>
            <a:r>
              <a:rPr lang="es-GT" sz="1200" b="1" i="0" u="sng" noProof="0" dirty="0">
                <a:latin typeface="Arial" panose="020B0604020202020204" pitchFamily="34" charset="0"/>
                <a:ea typeface="Times New Roman"/>
                <a:cs typeface="Arial" panose="020B0604020202020204" pitchFamily="34" charset="0"/>
                <a:sym typeface="Times New Roman"/>
              </a:rPr>
              <a:t>Acuse recibo la</a:t>
            </a:r>
            <a:r>
              <a:rPr lang="es-GT" sz="1200" b="0" i="0" noProof="0" dirty="0">
                <a:latin typeface="Arial" panose="020B0604020202020204" pitchFamily="34" charset="0"/>
                <a:ea typeface="Times New Roman"/>
                <a:cs typeface="Arial" panose="020B0604020202020204" pitchFamily="34" charset="0"/>
                <a:sym typeface="Times New Roman"/>
              </a:rPr>
              <a:t>(s) respuesta(s). </a:t>
            </a:r>
            <a:r>
              <a:rPr lang="es-GT" sz="1200" b="1" i="0" noProof="0" dirty="0">
                <a:latin typeface="Arial" panose="020B0604020202020204" pitchFamily="34" charset="0"/>
                <a:ea typeface="Times New Roman"/>
                <a:cs typeface="Arial" panose="020B0604020202020204" pitchFamily="34" charset="0"/>
                <a:sym typeface="Times New Roman"/>
              </a:rPr>
              <a:t>&lt;CLICK&gt;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i="1" noProof="0" dirty="0">
                <a:latin typeface="Arial" panose="020B0604020202020204" pitchFamily="34" charset="0"/>
                <a:ea typeface="Times New Roman"/>
                <a:cs typeface="Arial" panose="020B0604020202020204" pitchFamily="34" charset="0"/>
                <a:sym typeface="Times New Roman"/>
              </a:rPr>
              <a:t>El eje “y” es el eje vertical a lo largo del lado izquierdo. El eje “y” suele representar cantidades como el número de casos o la tasa de incidencia o prevalencia. </a:t>
            </a:r>
            <a:r>
              <a:rPr lang="es-GT" sz="1200" b="1" i="0" noProof="0" dirty="0">
                <a:latin typeface="Arial" panose="020B0604020202020204" pitchFamily="34" charset="0"/>
                <a:ea typeface="Times New Roman"/>
                <a:cs typeface="Arial" panose="020B0604020202020204" pitchFamily="34" charset="0"/>
                <a:sym typeface="Times New Roman"/>
              </a:rPr>
              <a:t>&lt;CLICK&gt; </a:t>
            </a:r>
          </a:p>
          <a:p>
            <a:pPr marL="0" marR="0" lvl="0" indent="0" algn="l" rtl="0">
              <a:lnSpc>
                <a:spcPct val="115000"/>
              </a:lnSpc>
              <a:spcBef>
                <a:spcPts val="2400"/>
              </a:spcBef>
              <a:spcAft>
                <a:spcPts val="0"/>
              </a:spcAft>
              <a:buFont typeface="Wingdings" panose="05000000000000000000" pitchFamily="2" charset="2"/>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En epidemiología, para el eje “y”, recomendamos encarecidamente que empiece en cero y vaya justo más allá del valor mayor de los datos que se van a representar gráficamente. Para gráficos lineales simples, los intervalos en el eje “y” son iguales. En este ejemplo, cada intervalo representa 5,000 casos. </a:t>
            </a:r>
            <a:r>
              <a:rPr lang="es-GT" sz="1200" b="1" i="0"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600"/>
              </a:spcBef>
              <a:spcAft>
                <a:spcPts val="0"/>
              </a:spcAft>
              <a:buFont typeface="Wingdings" panose="05000000000000000000" pitchFamily="2" charset="2"/>
              <a:buChar char="§"/>
            </a:pPr>
            <a:endParaRPr lang="es-GT" sz="1200" b="1"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Por supuesto, la característica principal del gráfico son los datos</a:t>
            </a:r>
            <a:r>
              <a:rPr lang="es-GT" sz="1200" b="1" i="0"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600"/>
              </a:spcBef>
              <a:spcAft>
                <a:spcPts val="0"/>
              </a:spcAft>
              <a:buFont typeface="Wingdings" panose="05000000000000000000" pitchFamily="2" charset="2"/>
              <a:buChar char="§"/>
            </a:pPr>
            <a:endParaRPr lang="es-GT" sz="1200" b="1"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Un título descriptivo incluye el nombre de la enfermedad, el lugar y el intervalo de fechas de los datos (</a:t>
            </a:r>
            <a:r>
              <a:rPr lang="es-GT" sz="1200" i="1" noProof="0" dirty="0">
                <a:latin typeface="Arial" panose="020B0604020202020204" pitchFamily="34" charset="0"/>
                <a:ea typeface="Times New Roman"/>
                <a:cs typeface="Arial" panose="020B0604020202020204" pitchFamily="34" charset="0"/>
                <a:sym typeface="Times New Roman"/>
              </a:rPr>
              <a:t>enfermedad, lugar, hora O qué, dónde, cuándo</a:t>
            </a:r>
            <a:r>
              <a:rPr lang="es-GT" sz="1200" noProof="0" dirty="0">
                <a:latin typeface="Arial" panose="020B0604020202020204" pitchFamily="34" charset="0"/>
                <a:ea typeface="Times New Roman"/>
                <a:cs typeface="Arial" panose="020B0604020202020204" pitchFamily="34" charset="0"/>
                <a:sym typeface="Times New Roman"/>
              </a:rPr>
              <a:t>)</a:t>
            </a:r>
            <a:r>
              <a:rPr lang="es-GT" sz="1200" b="1" i="0"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600"/>
              </a:spcBef>
              <a:spcAft>
                <a:spcPts val="0"/>
              </a:spcAft>
              <a:buFont typeface="Wingdings" panose="05000000000000000000" pitchFamily="2" charset="2"/>
              <a:buChar char="§"/>
            </a:pPr>
            <a:endParaRPr lang="es-GT" sz="1200" b="1"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Una leyenda explica el tipo de línea o color utilizado para cada variable si se muestra más de una.</a:t>
            </a:r>
            <a:endParaRPr lang="es-GT" sz="1200"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dirty="0"/>
          </a:p>
        </p:txBody>
      </p:sp>
      <p:sp>
        <p:nvSpPr>
          <p:cNvPr id="479" name="Google Shape;479;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7" name="Google Shape;507;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a:t>
            </a:r>
            <a:r>
              <a:rPr lang="es-GT" sz="1200" noProof="0" dirty="0">
                <a:latin typeface="Arial" panose="020B0604020202020204" pitchFamily="34" charset="0"/>
                <a:ea typeface="Times New Roman"/>
                <a:cs typeface="Arial" panose="020B0604020202020204" pitchFamily="34" charset="0"/>
                <a:sym typeface="Times New Roman"/>
              </a:rPr>
              <a:t>: Hay 6 pasos para crear un gráfico lineal. Siguiendo estos seis pasos se obtendrá un buen gráfico lineal </a:t>
            </a:r>
            <a:r>
              <a:rPr lang="es-GT" sz="1200" b="1" noProof="0" dirty="0">
                <a:latin typeface="Arial" panose="020B0604020202020204" pitchFamily="34" charset="0"/>
                <a:ea typeface="Times New Roman"/>
                <a:cs typeface="Arial" panose="020B0604020202020204" pitchFamily="34" charset="0"/>
                <a:sym typeface="Times New Roman"/>
              </a:rPr>
              <a:t>&lt;CLICK&gt;</a:t>
            </a:r>
            <a:r>
              <a:rPr lang="es-GT" sz="1200" noProof="0"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1800"/>
              </a:spcBef>
              <a:spcAft>
                <a:spcPts val="0"/>
              </a:spcAft>
              <a:buFont typeface="Wingdings" panose="05000000000000000000" pitchFamily="2" charset="2"/>
              <a:buChar cha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El primer paso es revisar los datos que planea graficar. Asegúrese de que estén completos y sean precisos. </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1800"/>
              </a:spcBef>
              <a:spcAft>
                <a:spcPts val="0"/>
              </a:spcAft>
              <a:buFont typeface="Wingdings" panose="05000000000000000000" pitchFamily="2" charset="2"/>
              <a:buChar cha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A continuación, dibuje las líneas del eje x y del eje y</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1800"/>
              </a:spcBef>
              <a:spcAft>
                <a:spcPts val="0"/>
              </a:spcAft>
              <a:buFont typeface="Wingdings" panose="05000000000000000000" pitchFamily="2" charset="2"/>
              <a:buChar cha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A continuación, complete y rotule el eje x y el eje y.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Para el cuarto paso, trace los datos</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1800"/>
              </a:spcBef>
              <a:spcAft>
                <a:spcPts val="0"/>
              </a:spcAft>
              <a:buFont typeface="Wingdings" panose="05000000000000000000" pitchFamily="2" charset="2"/>
              <a:buChar cha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A continuación, añada un título informativo que incluya el qué, el dónde y el cuándo</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1800"/>
              </a:spcBef>
              <a:spcAft>
                <a:spcPts val="0"/>
              </a:spcAft>
              <a:buFont typeface="Wingdings" panose="05000000000000000000" pitchFamily="2" charset="2"/>
              <a:buChar cha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Por último, añada la leyenda, los comentarios, las notas a pie de página y las fuentes.  Mostraremos estos pasos de uno en uno.</a:t>
            </a:r>
          </a:p>
          <a:p>
            <a:pPr marL="0" lvl="0" indent="0" algn="l" rtl="0">
              <a:spcBef>
                <a:spcPts val="600"/>
              </a:spcBef>
              <a:spcAft>
                <a:spcPts val="0"/>
              </a:spcAft>
              <a:buNone/>
            </a:pPr>
            <a:endParaRPr lang="es-ES" noProof="0" dirty="0"/>
          </a:p>
        </p:txBody>
      </p:sp>
      <p:sp>
        <p:nvSpPr>
          <p:cNvPr id="508" name="Google Shape;508;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Google Shape;527;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p>
          <a:p>
            <a:pPr marL="0" marR="0" lvl="0" indent="0" algn="l" rtl="0">
              <a:lnSpc>
                <a:spcPct val="100000"/>
              </a:lnSpc>
              <a:spcBef>
                <a:spcPts val="0"/>
              </a:spcBef>
              <a:spcAft>
                <a:spcPts val="0"/>
              </a:spcAft>
              <a:buClr>
                <a:schemeClr val="dk1"/>
              </a:buClr>
              <a:buSzPts val="1800"/>
              <a:buFont typeface="Calibri"/>
              <a:buNone/>
            </a:pPr>
            <a:endParaRPr lang="es-GT"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Antes de comenzar a dibujar un gráfico lineal o cualquier otro gráfico, revise y familiarícese con los datos. Los datos que utilizaremos son la cantidad de casos de influenza confirmados por semana en el País N, durante las primeras 33 semanas de notificación de 2019. El País N utiliza el término "Semana de vigilancia". Observe la distribución de frecuencias antes de dibujar el eje X y el eje Y.</a:t>
            </a:r>
            <a:endParaRPr lang="es-GT"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Pregunta:  </a:t>
            </a:r>
            <a:r>
              <a:rPr lang="es-GT" sz="1200" b="0" i="0" noProof="0" dirty="0">
                <a:latin typeface="Arial" panose="020B0604020202020204" pitchFamily="34" charset="0"/>
                <a:ea typeface="Times New Roman"/>
                <a:cs typeface="Arial" panose="020B0604020202020204" pitchFamily="34" charset="0"/>
                <a:sym typeface="Times New Roman"/>
              </a:rPr>
              <a:t>Por ejemplo, ¿cuántas semanas hay que incluir en el eje de abscisas (X)?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33</a:t>
            </a:r>
          </a:p>
          <a:p>
            <a:pPr marL="171450" marR="0" lvl="0" indent="-171450" algn="l" rtl="0">
              <a:lnSpc>
                <a:spcPct val="115000"/>
              </a:lnSpc>
              <a:spcBef>
                <a:spcPts val="1800"/>
              </a:spcBef>
              <a:spcAft>
                <a:spcPts val="0"/>
              </a:spcAft>
              <a:buFont typeface="Wingdings" panose="05000000000000000000" pitchFamily="2" charset="2"/>
              <a:buChar char="§"/>
            </a:pPr>
            <a:endParaRPr lang="es-GT" sz="1200" b="0" i="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b="0" i="0" noProof="0" dirty="0">
                <a:latin typeface="Arial" panose="020B0604020202020204" pitchFamily="34" charset="0"/>
                <a:ea typeface="Times New Roman"/>
                <a:cs typeface="Arial" panose="020B0604020202020204" pitchFamily="34" charset="0"/>
                <a:sym typeface="Times New Roman"/>
              </a:rPr>
              <a:t>Para el eje Y (ordenadas), necesita saber el número máximo de casos en una semana determinada. </a:t>
            </a:r>
          </a:p>
          <a:p>
            <a:pPr marL="171450" marR="0" lvl="0" indent="-171450" algn="l" rtl="0">
              <a:lnSpc>
                <a:spcPct val="115000"/>
              </a:lnSpc>
              <a:spcBef>
                <a:spcPts val="1800"/>
              </a:spcBef>
              <a:spcAft>
                <a:spcPts val="0"/>
              </a:spcAft>
              <a:buFont typeface="Wingdings" panose="05000000000000000000" pitchFamily="2" charset="2"/>
              <a:buChar char="§"/>
            </a:pPr>
            <a:endParaRPr lang="es-GT"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0" i="0" noProof="0" dirty="0">
                <a:latin typeface="Arial" panose="020B0604020202020204" pitchFamily="34" charset="0"/>
                <a:ea typeface="Times New Roman"/>
                <a:cs typeface="Arial" panose="020B0604020202020204" pitchFamily="34" charset="0"/>
                <a:sym typeface="Times New Roman"/>
              </a:rPr>
              <a:t>¿Cuál es el número máximo de casos?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106 casos durante la semana 33</a:t>
            </a:r>
            <a:endParaRPr lang="es-GT" sz="1200" b="0" i="1" noProof="0" dirty="0">
              <a:latin typeface="Arial" panose="020B0604020202020204" pitchFamily="34" charset="0"/>
              <a:cs typeface="Arial" panose="020B0604020202020204" pitchFamily="34" charset="0"/>
            </a:endParaRPr>
          </a:p>
          <a:p>
            <a:pPr marL="457200" marR="0" lvl="0" indent="-457200" algn="l" rtl="0">
              <a:lnSpc>
                <a:spcPct val="115000"/>
              </a:lnSpc>
              <a:spcBef>
                <a:spcPts val="18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Por último, también deberían estar lo suficientemente familiarizado con los datos como para saber si su gráfico se ve bien o no.</a:t>
            </a: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Pregunta:  </a:t>
            </a:r>
            <a:r>
              <a:rPr lang="es-GT" sz="1200" b="0" i="0" noProof="0" dirty="0">
                <a:latin typeface="Arial" panose="020B0604020202020204" pitchFamily="34" charset="0"/>
                <a:ea typeface="Times New Roman"/>
                <a:cs typeface="Arial" panose="020B0604020202020204" pitchFamily="34" charset="0"/>
                <a:sym typeface="Times New Roman"/>
              </a:rPr>
              <a:t>A partir de los datos, ¿qué forma esperas que tenga la gráfica lineal?</a:t>
            </a:r>
          </a:p>
          <a:p>
            <a:pPr marL="171450" marR="0" lvl="0" indent="-171450" algn="l" rtl="0">
              <a:lnSpc>
                <a:spcPct val="115000"/>
              </a:lnSpc>
              <a:spcBef>
                <a:spcPts val="1800"/>
              </a:spcBef>
              <a:spcAft>
                <a:spcPts val="0"/>
              </a:spcAft>
              <a:buFont typeface="Wingdings" panose="05000000000000000000" pitchFamily="2" charset="2"/>
              <a:buChar char="§"/>
            </a:pPr>
            <a:endParaRPr lang="es-GT" sz="1200" b="0" i="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i="0" u="sng" noProof="0" dirty="0">
                <a:latin typeface="Arial" panose="020B0604020202020204" pitchFamily="34" charset="0"/>
                <a:cs typeface="Arial" panose="020B0604020202020204" pitchFamily="34" charset="0"/>
                <a:sym typeface="Times New Roman"/>
              </a:rPr>
              <a:t>Acuse recibo  la</a:t>
            </a:r>
            <a:r>
              <a:rPr lang="es-GT" sz="1200" b="0" i="0" noProof="0" dirty="0">
                <a:latin typeface="Arial" panose="020B0604020202020204" pitchFamily="34" charset="0"/>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Relativamente pocos casos hasta la semana 16, con un pequeño repunte durante las semanas 10-11, luego una meseta más alta durante varias semanas, luego un aumento a partir de la semana 26, con un pico agudo en las últimas 2 semanas.</a:t>
            </a:r>
          </a:p>
          <a:p>
            <a:pPr marL="0" lvl="0" indent="0" algn="l" rtl="0">
              <a:spcBef>
                <a:spcPts val="600"/>
              </a:spcBef>
              <a:spcAft>
                <a:spcPts val="0"/>
              </a:spcAft>
              <a:buNone/>
            </a:pPr>
            <a:endParaRPr lang="es-ES" noProof="0" dirty="0"/>
          </a:p>
        </p:txBody>
      </p:sp>
      <p:sp>
        <p:nvSpPr>
          <p:cNvPr id="528" name="Google Shape;528;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 name="Google Shape;540;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Ahora vamos a dibujar la gráfica. Empieza dibujando el eje X y el eje Y. </a:t>
            </a:r>
            <a:r>
              <a:rPr lang="es-ES"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1800"/>
              </a:spcBef>
              <a:spcAft>
                <a:spcPts val="0"/>
              </a:spcAft>
              <a:buFont typeface="Wingdings" panose="05000000000000000000" pitchFamily="2" charset="2"/>
              <a:buChar char="§"/>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Asegúrese de que el eje horizontal X es más largo que el eje vertical Y.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noProof="0" dirty="0">
                <a:latin typeface="Arial" panose="020B0604020202020204" pitchFamily="34" charset="0"/>
                <a:ea typeface="Times New Roman"/>
                <a:cs typeface="Arial" panose="020B0604020202020204" pitchFamily="34" charset="0"/>
                <a:sym typeface="Times New Roman"/>
              </a:rPr>
              <a:t>El eje X suele dibujarse de una y media a dos veces más largo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noProof="0" dirty="0">
                <a:latin typeface="Arial" panose="020B0604020202020204" pitchFamily="34" charset="0"/>
                <a:ea typeface="Times New Roman"/>
                <a:cs typeface="Arial" panose="020B0604020202020204" pitchFamily="34" charset="0"/>
                <a:sym typeface="Times New Roman"/>
              </a:rPr>
              <a:t>que el eje Y.  Para la mayoría de los reportes escritos y presentaciones de PowerPoint, se recomienda la orientación "horizontal".</a:t>
            </a:r>
          </a:p>
          <a:p>
            <a:pPr marL="0" lvl="0" indent="0" algn="l" rtl="0">
              <a:spcBef>
                <a:spcPts val="600"/>
              </a:spcBef>
              <a:spcAft>
                <a:spcPts val="0"/>
              </a:spcAft>
              <a:buNone/>
            </a:pPr>
            <a:endParaRPr lang="es-ES" noProof="0" dirty="0"/>
          </a:p>
        </p:txBody>
      </p:sp>
      <p:sp>
        <p:nvSpPr>
          <p:cNvPr id="541" name="Google Shape;541;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6" name="Google Shape;556;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noProof="0" dirty="0">
                <a:latin typeface="Arial" panose="020B0604020202020204" pitchFamily="34" charset="0"/>
                <a:ea typeface="Times New Roman"/>
                <a:cs typeface="Arial" panose="020B0604020202020204" pitchFamily="34" charset="0"/>
                <a:sym typeface="Times New Roman"/>
              </a:rPr>
              <a:t>&lt;CLICK&gt;</a:t>
            </a:r>
          </a:p>
          <a:p>
            <a:pPr marL="0" marR="0" lvl="0" indent="0" algn="l" rtl="0">
              <a:lnSpc>
                <a:spcPct val="115000"/>
              </a:lnSpc>
              <a:spcBef>
                <a:spcPts val="1200"/>
              </a:spcBef>
              <a:spcAft>
                <a:spcPts val="0"/>
              </a:spcAft>
              <a:buFont typeface="Wingdings" panose="05000000000000000000" pitchFamily="2" charset="2"/>
              <a:buNone/>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Los intervalos deben colocarse equitativamente a lo largo del eje X y los intervalos deben reflejar los datos.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Estos datos se extienden desde las Semanas 1-33.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Aquí puede ver que todas las semanas están etiquetadas en el eje X. </a:t>
            </a:r>
          </a:p>
          <a:p>
            <a:pPr marL="171450" marR="0" lvl="0" indent="-171450" algn="l" rtl="0">
              <a:lnSpc>
                <a:spcPct val="115000"/>
              </a:lnSpc>
              <a:spcBef>
                <a:spcPts val="1200"/>
              </a:spcBef>
              <a:spcAft>
                <a:spcPts val="0"/>
              </a:spcAft>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a:t>
            </a:r>
            <a:r>
              <a:rPr lang="es-GT" sz="1200" noProof="0" dirty="0">
                <a:latin typeface="Arial" panose="020B0604020202020204" pitchFamily="34" charset="0"/>
                <a:ea typeface="Times New Roman"/>
                <a:cs typeface="Arial" panose="020B0604020202020204" pitchFamily="34" charset="0"/>
                <a:sym typeface="Times New Roman"/>
              </a:rPr>
              <a:t>: ¿Son adecuados estos intervalos?  </a:t>
            </a:r>
          </a:p>
          <a:p>
            <a:pPr marL="171450" marR="0" lvl="0" indent="-171450" algn="l" rtl="0">
              <a:lnSpc>
                <a:spcPct val="115000"/>
              </a:lnSpc>
              <a:spcBef>
                <a:spcPts val="1200"/>
              </a:spcBef>
              <a:spcAft>
                <a:spcPts val="0"/>
              </a:spcAft>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Acuse recibo de la</a:t>
            </a:r>
            <a:r>
              <a:rPr lang="es-GT" sz="1200" noProof="0" dirty="0">
                <a:latin typeface="Arial" panose="020B0604020202020204" pitchFamily="34" charset="0"/>
                <a:ea typeface="Times New Roman"/>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Conteste: </a:t>
            </a:r>
            <a:r>
              <a:rPr lang="es-GT" sz="1200" i="1" noProof="0" dirty="0">
                <a:latin typeface="Arial" panose="020B0604020202020204" pitchFamily="34" charset="0"/>
                <a:ea typeface="Times New Roman"/>
                <a:cs typeface="Arial" panose="020B0604020202020204" pitchFamily="34" charset="0"/>
                <a:sym typeface="Times New Roman"/>
              </a:rPr>
              <a:t>No. </a:t>
            </a:r>
            <a:r>
              <a:rPr lang="es-GT" sz="1200" b="1" noProof="0" dirty="0">
                <a:latin typeface="Arial" panose="020B0604020202020204" pitchFamily="34" charset="0"/>
                <a:ea typeface="Times New Roman"/>
                <a:cs typeface="Arial" panose="020B0604020202020204" pitchFamily="34" charset="0"/>
                <a:sym typeface="Times New Roman"/>
              </a:rPr>
              <a:t>&lt;CLICK </a:t>
            </a:r>
            <a:r>
              <a:rPr lang="es-GT" sz="1200" b="0" u="none" noProof="0" dirty="0">
                <a:latin typeface="Arial" panose="020B0604020202020204" pitchFamily="34" charset="0"/>
                <a:ea typeface="Times New Roman"/>
                <a:cs typeface="Arial" panose="020B0604020202020204" pitchFamily="34" charset="0"/>
                <a:sym typeface="Times New Roman"/>
              </a:rPr>
              <a:t>2X&gt; </a:t>
            </a:r>
          </a:p>
          <a:p>
            <a:pPr marL="171450" marR="0" lvl="0" indent="-171450" algn="l" rtl="0">
              <a:lnSpc>
                <a:spcPct val="115000"/>
              </a:lnSpc>
              <a:spcBef>
                <a:spcPts val="1200"/>
              </a:spcBef>
              <a:spcAft>
                <a:spcPts val="0"/>
              </a:spcAft>
              <a:buFont typeface="Wingdings" panose="05000000000000000000" pitchFamily="2" charset="2"/>
              <a:buChar char="§"/>
            </a:pPr>
            <a:endParaRPr lang="es-GT" sz="1200" b="0" u="none"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 necesario decidir intervalos que puedan leerse fácilmente.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El eje X se numera de nuevo, pero cada dos números se añaden al eje, lo que disminuye la aglomeración</a:t>
            </a:r>
            <a:r>
              <a:rPr lang="es-GT" sz="1200" b="1" noProof="0" dirty="0">
                <a:latin typeface="Arial" panose="020B0604020202020204" pitchFamily="34" charset="0"/>
                <a:ea typeface="Times New Roman"/>
                <a:cs typeface="Arial" panose="020B0604020202020204" pitchFamily="34" charset="0"/>
                <a:sym typeface="Times New Roman"/>
              </a:rPr>
              <a:t>. &lt;CLICK&gt; </a:t>
            </a:r>
            <a:r>
              <a:rPr lang="es-GT" sz="1200" noProof="0" dirty="0">
                <a:latin typeface="Arial" panose="020B0604020202020204" pitchFamily="34" charset="0"/>
                <a:ea typeface="Times New Roman"/>
                <a:cs typeface="Arial" panose="020B0604020202020204" pitchFamily="34" charset="0"/>
                <a:sym typeface="Times New Roman"/>
              </a:rPr>
              <a:t>Asegúrese de etiquetar el eje X. </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1200"/>
              </a:spcBef>
              <a:spcAft>
                <a:spcPts val="0"/>
              </a:spcAft>
              <a:buFont typeface="Wingdings" panose="05000000000000000000" pitchFamily="2" charset="2"/>
              <a:buChar char="§"/>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Los datos que se están utilizando representan el número de casos confirmados de sarampión notificados durante cada semana de vigilancia, desde la semana 1 hasta la semana 33. El eje X debe estar en semanas. Las marcas de verificación representan cada semana, y el eje X debe etiquetarse con la palabra "Semanas" o "Semana de vigilancia" debajo de él.</a:t>
            </a:r>
          </a:p>
          <a:p>
            <a:pPr marL="0" lvl="0" indent="0" algn="l" rtl="0">
              <a:spcBef>
                <a:spcPts val="600"/>
              </a:spcBef>
              <a:spcAft>
                <a:spcPts val="0"/>
              </a:spcAft>
              <a:buNone/>
            </a:pPr>
            <a:endParaRPr lang="es-ES" noProof="0" dirty="0"/>
          </a:p>
        </p:txBody>
      </p:sp>
      <p:sp>
        <p:nvSpPr>
          <p:cNvPr id="557" name="Google Shape;557;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para el instructor:</a:t>
            </a: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sz="1200" i="1" noProof="0" dirty="0">
              <a:effectLst/>
              <a:latin typeface="Arial" panose="020B0604020202020204" pitchFamily="34" charset="0"/>
              <a:ea typeface="Calibri" panose="020F050202020403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Pregunta: </a:t>
            </a:r>
            <a:r>
              <a:rPr lang="es-ES" noProof="0" dirty="0">
                <a:latin typeface="Arial" panose="020B0604020202020204" pitchFamily="34" charset="0"/>
                <a:cs typeface="Arial" panose="020B0604020202020204" pitchFamily="34" charset="0"/>
              </a:rPr>
              <a:t>¿Por qué es importante organizar y mostrar los datos?</a:t>
            </a:r>
          </a:p>
          <a:p>
            <a:pPr marL="171450" lvl="0" indent="-171450" algn="l" rtl="0">
              <a:spcBef>
                <a:spcPts val="0"/>
              </a:spcBef>
              <a:spcAft>
                <a:spcPts val="0"/>
              </a:spcAft>
              <a:buFont typeface="Wingdings" panose="05000000000000000000" pitchFamily="2" charset="2"/>
              <a:buChar char="§"/>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Permita </a:t>
            </a:r>
            <a:r>
              <a:rPr lang="es-ES" noProof="0" dirty="0">
                <a:latin typeface="Arial" panose="020B0604020202020204" pitchFamily="34" charset="0"/>
                <a:cs typeface="Arial" panose="020B0604020202020204" pitchFamily="34" charset="0"/>
              </a:rPr>
              <a:t>que 2-3 participantes compartan sus respuestas.</a:t>
            </a:r>
          </a:p>
          <a:p>
            <a:pPr marL="171450" lvl="0" indent="-95250" algn="l" rtl="0">
              <a:spcBef>
                <a:spcPts val="0"/>
              </a:spcBef>
              <a:spcAft>
                <a:spcPts val="0"/>
              </a:spcAft>
              <a:buClr>
                <a:schemeClr val="dk1"/>
              </a:buClr>
              <a:buSzPts val="1200"/>
              <a:buFont typeface="Arial"/>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Permita:</a:t>
            </a:r>
            <a:r>
              <a:rPr lang="es-ES" b="1" noProof="0" dirty="0">
                <a:latin typeface="Arial" panose="020B0604020202020204" pitchFamily="34" charset="0"/>
                <a:cs typeface="Arial" panose="020B0604020202020204" pitchFamily="34" charset="0"/>
              </a:rPr>
              <a:t> </a:t>
            </a:r>
            <a:r>
              <a:rPr lang="es-ES" b="0" noProof="0" dirty="0">
                <a:latin typeface="Arial" panose="020B0604020202020204" pitchFamily="34" charset="0"/>
                <a:cs typeface="Arial" panose="020B0604020202020204" pitchFamily="34" charset="0"/>
              </a:rPr>
              <a:t>una breve discusión </a:t>
            </a:r>
            <a:r>
              <a:rPr lang="es-ES" b="1" noProof="0" dirty="0">
                <a:latin typeface="Arial" panose="020B0604020202020204" pitchFamily="34" charset="0"/>
                <a:cs typeface="Arial" panose="020B0604020202020204" pitchFamily="34" charset="0"/>
              </a:rPr>
              <a:t>&lt;CLICK&gt; </a:t>
            </a:r>
            <a:r>
              <a:rPr lang="es-ES" noProof="0" dirty="0">
                <a:latin typeface="Arial" panose="020B0604020202020204" pitchFamily="34" charset="0"/>
                <a:cs typeface="Arial" panose="020B0604020202020204" pitchFamily="34" charset="0"/>
              </a:rPr>
              <a:t>para avanzar a la diapositiva con las respuestas.</a:t>
            </a: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p:txBody>
      </p:sp>
      <p:sp>
        <p:nvSpPr>
          <p:cNvPr id="163" name="Google Shape;16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5" name="Google Shape;575;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Clr>
                <a:schemeClr val="dk1"/>
              </a:buClr>
              <a:buSzPts val="1800"/>
              <a:buFont typeface="Wingdings" panose="05000000000000000000" pitchFamily="2" charset="2"/>
              <a:buChar char="§"/>
            </a:pPr>
            <a:r>
              <a:rPr lang="es-GT" sz="1200" b="1" noProof="0" dirty="0">
                <a:latin typeface="Arial" panose="020B0604020202020204" pitchFamily="34" charset="0"/>
                <a:ea typeface="Times New Roman"/>
                <a:cs typeface="Arial" panose="020B0604020202020204" pitchFamily="34" charset="0"/>
                <a:sym typeface="Times New Roman"/>
              </a:rPr>
              <a:t>&lt;CLICK&gt; </a:t>
            </a:r>
          </a:p>
          <a:p>
            <a:pPr marL="0" marR="0" lvl="0" indent="0" algn="l" rtl="0">
              <a:lnSpc>
                <a:spcPct val="115000"/>
              </a:lnSpc>
              <a:spcBef>
                <a:spcPts val="1800"/>
              </a:spcBef>
              <a:spcAft>
                <a:spcPts val="0"/>
              </a:spcAft>
              <a:buClr>
                <a:schemeClr val="dk1"/>
              </a:buClr>
              <a:buSzPts val="1800"/>
              <a:buFont typeface="Times New Roman"/>
              <a:buNone/>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800"/>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Base la parte superior del eje Y en el mayor valor observado</a:t>
            </a:r>
            <a:r>
              <a:rPr lang="es-GT" sz="1200" b="1" noProof="0" dirty="0">
                <a:latin typeface="Arial" panose="020B0604020202020204" pitchFamily="34" charset="0"/>
                <a:ea typeface="Times New Roman"/>
                <a:cs typeface="Arial" panose="020B0604020202020204" pitchFamily="34" charset="0"/>
                <a:sym typeface="Times New Roman"/>
              </a:rPr>
              <a:t>. &lt;CLICK&gt; </a:t>
            </a:r>
            <a:r>
              <a:rPr lang="es-GT" sz="1200" noProof="0" dirty="0">
                <a:latin typeface="Arial" panose="020B0604020202020204" pitchFamily="34" charset="0"/>
                <a:ea typeface="Times New Roman"/>
                <a:cs typeface="Arial" panose="020B0604020202020204" pitchFamily="34" charset="0"/>
                <a:sym typeface="Times New Roman"/>
              </a:rPr>
              <a:t>Ahora que los intervalos de 33 semanas están en su lugar en el eje X, es necesario desarrollar el eje Y.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La parte superior del eje Y debe ser un valor un poco mayor que el mayor valor que se va a graficar. El mayor número de casos en cualquier semana es 106 casos.</a:t>
            </a:r>
          </a:p>
          <a:p>
            <a:pPr marL="0" marR="0" lvl="0" indent="0" algn="l" rtl="0">
              <a:lnSpc>
                <a:spcPct val="115000"/>
              </a:lnSpc>
              <a:spcBef>
                <a:spcPts val="600"/>
              </a:spcBef>
              <a:spcAft>
                <a:spcPts val="0"/>
              </a:spcAft>
              <a:buNone/>
            </a:pPr>
            <a:r>
              <a:rPr lang="es-GT" sz="1200" noProof="0"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noProof="0" dirty="0">
                <a:latin typeface="Arial" panose="020B0604020202020204" pitchFamily="34" charset="0"/>
                <a:ea typeface="Times New Roman"/>
                <a:cs typeface="Arial" panose="020B0604020202020204" pitchFamily="34" charset="0"/>
                <a:sym typeface="Times New Roman"/>
              </a:rPr>
              <a:t>¿Qué valores superior e inferior utilizarían para el eje Y?</a:t>
            </a:r>
          </a:p>
          <a:p>
            <a:pPr marL="171450" marR="0" lvl="0" indent="-171450" algn="l" rtl="0">
              <a:lnSpc>
                <a:spcPct val="115000"/>
              </a:lnSpc>
              <a:spcBef>
                <a:spcPts val="600"/>
              </a:spcBef>
              <a:spcAft>
                <a:spcPts val="0"/>
              </a:spcAft>
              <a:buFont typeface="Wingdings" panose="05000000000000000000" pitchFamily="2" charset="2"/>
              <a:buChar char="§"/>
            </a:pPr>
            <a:endParaRPr lang="es-GT" sz="1200" noProof="0"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GT" sz="1200" b="1" u="sng" noProof="0" dirty="0">
                <a:latin typeface="Arial" panose="020B0604020202020204" pitchFamily="34" charset="0"/>
                <a:cs typeface="Arial" panose="020B0604020202020204" pitchFamily="34" charset="0"/>
                <a:sym typeface="Times New Roman"/>
              </a:rPr>
              <a:t>Acuse recibo de la</a:t>
            </a:r>
            <a:r>
              <a:rPr lang="es-GT" sz="1200" noProof="0" dirty="0">
                <a:latin typeface="Arial" panose="020B0604020202020204" pitchFamily="34" charset="0"/>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i="1" noProof="0" dirty="0">
                <a:latin typeface="Arial" panose="020B0604020202020204" pitchFamily="34" charset="0"/>
                <a:ea typeface="Times New Roman"/>
                <a:cs typeface="Arial" panose="020B0604020202020204" pitchFamily="34" charset="0"/>
                <a:sym typeface="Times New Roman"/>
              </a:rPr>
              <a:t>110 o 120 parece razonable. ¡Empiece siempre por cero! </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600"/>
              </a:spcBef>
              <a:spcAft>
                <a:spcPts val="0"/>
              </a:spcAft>
              <a:buFont typeface="Wingdings" panose="05000000000000000000" pitchFamily="2" charset="2"/>
              <a:buChar char="§"/>
            </a:pPr>
            <a:endParaRPr lang="es-GT" sz="1200" b="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noProof="0" dirty="0">
                <a:latin typeface="Arial" panose="020B0604020202020204" pitchFamily="34" charset="0"/>
                <a:ea typeface="Times New Roman"/>
                <a:cs typeface="Arial" panose="020B0604020202020204" pitchFamily="34" charset="0"/>
                <a:sym typeface="Times New Roman"/>
              </a:rPr>
              <a:t>¿Qué intervalo utilizarías en el eje Y?</a:t>
            </a:r>
          </a:p>
          <a:p>
            <a:pPr marL="171450" marR="0" lvl="0" indent="-171450" algn="l" rtl="0">
              <a:lnSpc>
                <a:spcPct val="115000"/>
              </a:lnSpc>
              <a:spcBef>
                <a:spcPts val="600"/>
              </a:spcBef>
              <a:spcAft>
                <a:spcPts val="0"/>
              </a:spcAft>
              <a:buFont typeface="Wingdings" panose="05000000000000000000" pitchFamily="2" charset="2"/>
              <a:buChar char="§"/>
            </a:pPr>
            <a:endParaRPr lang="es-GT"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sym typeface="Times New Roman"/>
              </a:rPr>
              <a:t>Acuse recibo de la</a:t>
            </a:r>
            <a:r>
              <a:rPr lang="es-GT" sz="1200" noProof="0" dirty="0">
                <a:latin typeface="Arial" panose="020B0604020202020204" pitchFamily="34" charset="0"/>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i="1" noProof="0" dirty="0">
                <a:latin typeface="Arial" panose="020B0604020202020204" pitchFamily="34" charset="0"/>
                <a:ea typeface="Times New Roman"/>
                <a:cs typeface="Arial" panose="020B0604020202020204" pitchFamily="34" charset="0"/>
                <a:sym typeface="Times New Roman"/>
              </a:rPr>
              <a:t>Diez parece razonable. Recuerde etiquetar el eje Y. </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600"/>
              </a:spcBef>
              <a:spcAft>
                <a:spcPts val="0"/>
              </a:spcAft>
              <a:buFont typeface="Wingdings" panose="05000000000000000000" pitchFamily="2" charset="2"/>
              <a:buChar char="§"/>
            </a:pPr>
            <a:endParaRPr lang="es-GT" sz="1200" b="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noProof="0" dirty="0">
                <a:latin typeface="Arial" panose="020B0604020202020204" pitchFamily="34" charset="0"/>
                <a:ea typeface="Times New Roman"/>
                <a:cs typeface="Arial" panose="020B0604020202020204" pitchFamily="34" charset="0"/>
                <a:sym typeface="Times New Roman"/>
              </a:rPr>
              <a:t>¿Qué </a:t>
            </a:r>
            <a:r>
              <a:rPr lang="es-GT" sz="1200" b="1" noProof="0" dirty="0">
                <a:latin typeface="Arial" panose="020B0604020202020204" pitchFamily="34" charset="0"/>
                <a:ea typeface="Times New Roman"/>
                <a:cs typeface="Arial" panose="020B0604020202020204" pitchFamily="34" charset="0"/>
                <a:sym typeface="Times New Roman"/>
              </a:rPr>
              <a:t>etiqueta </a:t>
            </a:r>
            <a:r>
              <a:rPr lang="es-GT" sz="1200" noProof="0" dirty="0">
                <a:latin typeface="Arial" panose="020B0604020202020204" pitchFamily="34" charset="0"/>
                <a:ea typeface="Times New Roman"/>
                <a:cs typeface="Arial" panose="020B0604020202020204" pitchFamily="34" charset="0"/>
                <a:sym typeface="Times New Roman"/>
              </a:rPr>
              <a:t>sugieren para el eje Y?</a:t>
            </a:r>
          </a:p>
          <a:p>
            <a:pPr marL="171450" marR="0" lvl="0" indent="-171450" algn="l" rtl="0">
              <a:lnSpc>
                <a:spcPct val="115000"/>
              </a:lnSpc>
              <a:spcBef>
                <a:spcPts val="600"/>
              </a:spcBef>
              <a:spcAft>
                <a:spcPts val="0"/>
              </a:spcAft>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sym typeface="Times New Roman"/>
              </a:rPr>
              <a:t>Acuse recibo de la</a:t>
            </a:r>
            <a:r>
              <a:rPr lang="es-GT" sz="1200" noProof="0" dirty="0">
                <a:latin typeface="Arial" panose="020B0604020202020204" pitchFamily="34" charset="0"/>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&lt;CLICK&gt; Respuesta: </a:t>
            </a:r>
            <a:r>
              <a:rPr lang="es-GT" sz="1200" i="1" noProof="0" dirty="0">
                <a:latin typeface="Arial" panose="020B0604020202020204" pitchFamily="34" charset="0"/>
                <a:ea typeface="Times New Roman"/>
                <a:cs typeface="Arial" panose="020B0604020202020204" pitchFamily="34" charset="0"/>
                <a:sym typeface="Times New Roman"/>
              </a:rPr>
              <a:t>Número de casos o número de casos confirmados.</a:t>
            </a:r>
            <a:endParaRPr lang="es-GT" sz="1200" i="1"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lang="es-ES" sz="800" noProof="0" dirty="0"/>
          </a:p>
        </p:txBody>
      </p:sp>
      <p:sp>
        <p:nvSpPr>
          <p:cNvPr id="576" name="Google Shape;576;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Los datos deben representarse ahora con un punto para cada observación.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Los puntos deben estar conectados por una línea recta.</a:t>
            </a:r>
          </a:p>
          <a:p>
            <a:pPr marL="0" lvl="0" indent="0" algn="l" rtl="0">
              <a:spcBef>
                <a:spcPts val="600"/>
              </a:spcBef>
              <a:spcAft>
                <a:spcPts val="0"/>
              </a:spcAft>
              <a:buNone/>
            </a:pPr>
            <a:endParaRPr dirty="0"/>
          </a:p>
        </p:txBody>
      </p:sp>
      <p:sp>
        <p:nvSpPr>
          <p:cNvPr id="592" name="Google Shape;592;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0" name="Google Shape;600;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a:t>
            </a:r>
            <a:r>
              <a:rPr lang="es-GT" sz="1200" noProof="0" dirty="0">
                <a:latin typeface="Arial" panose="020B0604020202020204" pitchFamily="34" charset="0"/>
                <a:ea typeface="Times New Roman"/>
                <a:cs typeface="Arial" panose="020B0604020202020204" pitchFamily="34" charset="0"/>
                <a:sym typeface="Times New Roman"/>
              </a:rPr>
              <a:t>: En esta lección ya se ha repasado la importancia de los títulos y ya se ha hablado de la información que debe incluir cada título.  Recordar </a:t>
            </a:r>
            <a:r>
              <a:rPr lang="es-GT" sz="1200" i="1" noProof="0" dirty="0">
                <a:latin typeface="Arial" panose="020B0604020202020204" pitchFamily="34" charset="0"/>
                <a:ea typeface="Times New Roman"/>
                <a:cs typeface="Arial" panose="020B0604020202020204" pitchFamily="34" charset="0"/>
                <a:sym typeface="Times New Roman"/>
              </a:rPr>
              <a:t>el qué</a:t>
            </a:r>
            <a:r>
              <a:rPr lang="es-GT" sz="1200" noProof="0" dirty="0">
                <a:latin typeface="Arial" panose="020B0604020202020204" pitchFamily="34" charset="0"/>
                <a:ea typeface="Times New Roman"/>
                <a:cs typeface="Arial" panose="020B0604020202020204" pitchFamily="34" charset="0"/>
                <a:sym typeface="Times New Roman"/>
              </a:rPr>
              <a:t>, el </a:t>
            </a:r>
            <a:r>
              <a:rPr lang="es-GT" sz="1200" i="1" noProof="0" dirty="0">
                <a:latin typeface="Arial" panose="020B0604020202020204" pitchFamily="34" charset="0"/>
                <a:ea typeface="Times New Roman"/>
                <a:cs typeface="Arial" panose="020B0604020202020204" pitchFamily="34" charset="0"/>
                <a:sym typeface="Times New Roman"/>
              </a:rPr>
              <a:t>dónde </a:t>
            </a:r>
            <a:r>
              <a:rPr lang="es-GT" sz="1200" noProof="0" dirty="0">
                <a:latin typeface="Arial" panose="020B0604020202020204" pitchFamily="34" charset="0"/>
                <a:ea typeface="Times New Roman"/>
                <a:cs typeface="Arial" panose="020B0604020202020204" pitchFamily="34" charset="0"/>
                <a:sym typeface="Times New Roman"/>
              </a:rPr>
              <a:t>y el </a:t>
            </a:r>
            <a:r>
              <a:rPr lang="es-GT" sz="1200" i="1" noProof="0" dirty="0">
                <a:latin typeface="Arial" panose="020B0604020202020204" pitchFamily="34" charset="0"/>
                <a:ea typeface="Times New Roman"/>
                <a:cs typeface="Arial" panose="020B0604020202020204" pitchFamily="34" charset="0"/>
                <a:sym typeface="Times New Roman"/>
              </a:rPr>
              <a:t>cuándo </a:t>
            </a:r>
            <a:r>
              <a:rPr lang="es-GT" sz="1200" noProof="0" dirty="0">
                <a:latin typeface="Arial" panose="020B0604020202020204" pitchFamily="34" charset="0"/>
                <a:ea typeface="Times New Roman"/>
                <a:cs typeface="Arial" panose="020B0604020202020204" pitchFamily="34" charset="0"/>
                <a:sym typeface="Times New Roman"/>
              </a:rPr>
              <a:t>(o </a:t>
            </a:r>
            <a:r>
              <a:rPr lang="es-GT" sz="1200" i="1" noProof="0" dirty="0">
                <a:latin typeface="Arial" panose="020B0604020202020204" pitchFamily="34" charset="0"/>
                <a:ea typeface="Times New Roman"/>
                <a:cs typeface="Arial" panose="020B0604020202020204" pitchFamily="34" charset="0"/>
                <a:sym typeface="Times New Roman"/>
              </a:rPr>
              <a:t>la enfermedad</a:t>
            </a:r>
            <a:r>
              <a:rPr lang="es-GT" sz="1200" noProof="0" dirty="0">
                <a:latin typeface="Arial" panose="020B0604020202020204" pitchFamily="34" charset="0"/>
                <a:ea typeface="Times New Roman"/>
                <a:cs typeface="Arial" panose="020B0604020202020204" pitchFamily="34" charset="0"/>
                <a:sym typeface="Times New Roman"/>
              </a:rPr>
              <a:t>, el </a:t>
            </a:r>
            <a:r>
              <a:rPr lang="es-GT" sz="1200" i="1" noProof="0" dirty="0">
                <a:latin typeface="Arial" panose="020B0604020202020204" pitchFamily="34" charset="0"/>
                <a:ea typeface="Times New Roman"/>
                <a:cs typeface="Arial" panose="020B0604020202020204" pitchFamily="34" charset="0"/>
                <a:sym typeface="Times New Roman"/>
              </a:rPr>
              <a:t>lugar </a:t>
            </a:r>
            <a:r>
              <a:rPr lang="es-GT" sz="1200" noProof="0" dirty="0">
                <a:latin typeface="Arial" panose="020B0604020202020204" pitchFamily="34" charset="0"/>
                <a:ea typeface="Times New Roman"/>
                <a:cs typeface="Arial" panose="020B0604020202020204" pitchFamily="34" charset="0"/>
                <a:sym typeface="Times New Roman"/>
              </a:rPr>
              <a:t>y la </a:t>
            </a:r>
            <a:r>
              <a:rPr lang="es-GT" sz="1200" i="1" noProof="0" dirty="0">
                <a:latin typeface="Arial" panose="020B0604020202020204" pitchFamily="34" charset="0"/>
                <a:ea typeface="Times New Roman"/>
                <a:cs typeface="Arial" panose="020B0604020202020204" pitchFamily="34" charset="0"/>
                <a:sym typeface="Times New Roman"/>
              </a:rPr>
              <a:t>hora</a:t>
            </a:r>
            <a:r>
              <a:rPr lang="es-GT" sz="1200" noProof="0" dirty="0">
                <a:latin typeface="Arial" panose="020B0604020202020204" pitchFamily="34" charset="0"/>
                <a:ea typeface="Times New Roman"/>
                <a:cs typeface="Arial" panose="020B0604020202020204" pitchFamily="34" charset="0"/>
                <a:sym typeface="Times New Roman"/>
              </a:rPr>
              <a:t>) es fundamental.</a:t>
            </a: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noProof="0" dirty="0">
                <a:latin typeface="Arial" panose="020B0604020202020204" pitchFamily="34" charset="0"/>
                <a:ea typeface="Times New Roman"/>
                <a:cs typeface="Arial" panose="020B0604020202020204" pitchFamily="34" charset="0"/>
                <a:sym typeface="Times New Roman"/>
              </a:rPr>
              <a:t>¿Qué título proponen para este gráfico de casos de influenza?</a:t>
            </a:r>
          </a:p>
          <a:p>
            <a:pPr marL="171450" marR="0" lvl="0" indent="-171450" algn="l" rtl="0">
              <a:lnSpc>
                <a:spcPct val="115000"/>
              </a:lnSpc>
              <a:spcBef>
                <a:spcPts val="1800"/>
              </a:spcBef>
              <a:spcAft>
                <a:spcPts val="0"/>
              </a:spcAft>
              <a:buFont typeface="Wingdings" panose="05000000000000000000" pitchFamily="2" charset="2"/>
              <a:buChar char="§"/>
            </a:pPr>
            <a:endParaRPr lang="es-GT" sz="1200" i="0" noProof="0" dirty="0">
              <a:solidFill>
                <a:schemeClr val="tx1"/>
              </a:solidFill>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i="0" u="sng" noProof="0" dirty="0">
                <a:solidFill>
                  <a:schemeClr val="tx1"/>
                </a:solidFill>
                <a:latin typeface="Arial" panose="020B0604020202020204" pitchFamily="34" charset="0"/>
                <a:ea typeface="+mn-ea"/>
                <a:cs typeface="Arial" panose="020B0604020202020204" pitchFamily="34" charset="0"/>
                <a:sym typeface="Times New Roman"/>
              </a:rPr>
              <a:t>Acuse recibo la</a:t>
            </a:r>
            <a:r>
              <a:rPr lang="es-GT" sz="1200" i="0" noProof="0" dirty="0">
                <a:solidFill>
                  <a:schemeClr val="tx1"/>
                </a:solidFill>
                <a:latin typeface="Arial" panose="020B0604020202020204" pitchFamily="34" charset="0"/>
                <a:ea typeface="+mn-ea"/>
                <a:cs typeface="Arial" panose="020B0604020202020204" pitchFamily="34" charset="0"/>
                <a:sym typeface="Times New Roman"/>
              </a:rPr>
              <a:t>(s) respuesta(s).   </a:t>
            </a:r>
            <a:r>
              <a:rPr lang="es-GT" sz="1200" b="1" i="0" noProof="0" dirty="0">
                <a:solidFill>
                  <a:schemeClr val="tx1"/>
                </a:solidFill>
                <a:latin typeface="Arial" panose="020B0604020202020204" pitchFamily="34" charset="0"/>
                <a:ea typeface="+mn-ea"/>
                <a:cs typeface="Arial" panose="020B0604020202020204" pitchFamily="34" charset="0"/>
                <a:sym typeface="Times New Roman"/>
              </a:rPr>
              <a:t>Respuesta: </a:t>
            </a:r>
            <a:r>
              <a:rPr lang="es-GT" sz="1200" i="1" noProof="0" dirty="0">
                <a:solidFill>
                  <a:srgbClr val="000000"/>
                </a:solidFill>
                <a:latin typeface="Arial" panose="020B0604020202020204" pitchFamily="34" charset="0"/>
                <a:ea typeface="Times New Roman"/>
                <a:cs typeface="Arial" panose="020B0604020202020204" pitchFamily="34" charset="0"/>
                <a:sym typeface="Times New Roman"/>
              </a:rPr>
              <a:t>El título debe ser algo como "Número de casos de influenza confirmados notificados por semana, País X, Semanas 1-33, 2019" o algo similar. </a:t>
            </a:r>
          </a:p>
          <a:p>
            <a:pPr marL="171450" marR="0" lvl="0" indent="-171450" algn="l" rtl="0">
              <a:lnSpc>
                <a:spcPct val="115000"/>
              </a:lnSpc>
              <a:spcBef>
                <a:spcPts val="1800"/>
              </a:spcBef>
              <a:spcAft>
                <a:spcPts val="0"/>
              </a:spcAft>
              <a:buFont typeface="Wingdings" panose="05000000000000000000" pitchFamily="2" charset="2"/>
              <a:buChar char="§"/>
            </a:pPr>
            <a:endParaRPr lang="es-GT" sz="1200" b="1" i="1"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b="0" noProof="0" dirty="0">
                <a:latin typeface="Arial" panose="020B0604020202020204" pitchFamily="34" charset="0"/>
                <a:ea typeface="Times New Roman"/>
                <a:cs typeface="Arial" panose="020B0604020202020204" pitchFamily="34" charset="0"/>
                <a:sym typeface="Times New Roman"/>
              </a:rPr>
              <a:t>para revelar el posible título.</a:t>
            </a:r>
          </a:p>
          <a:p>
            <a:pPr marL="0" lvl="0" indent="0" algn="l" rtl="0">
              <a:spcBef>
                <a:spcPts val="600"/>
              </a:spcBef>
              <a:spcAft>
                <a:spcPts val="0"/>
              </a:spcAft>
              <a:buNone/>
            </a:pPr>
            <a:endParaRPr dirty="0"/>
          </a:p>
        </p:txBody>
      </p:sp>
      <p:sp>
        <p:nvSpPr>
          <p:cNvPr id="601" name="Google Shape;601;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b="0" u="none" noProof="0" dirty="0">
              <a:latin typeface="Arial" panose="020B0604020202020204" pitchFamily="34" charset="0"/>
              <a:ea typeface="+mn-ea"/>
              <a:cs typeface="Arial" panose="020B0604020202020204" pitchFamily="34" charset="0"/>
            </a:endParaRPr>
          </a:p>
          <a:p>
            <a:pPr marL="0" marR="0" lvl="0" indent="0" algn="l" rtl="0">
              <a:lnSpc>
                <a:spcPct val="115000"/>
              </a:lnSpc>
              <a:spcBef>
                <a:spcPts val="1800"/>
              </a:spcBef>
              <a:spcAft>
                <a:spcPts val="0"/>
              </a:spcAft>
              <a:buFont typeface="Wingdings" panose="05000000000000000000" pitchFamily="2" charset="2"/>
              <a:buNone/>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El último paso es añadir comentarios, notas al pie de página o fuente.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Se añaden debajo del gráfico o al pie de diapositiva.</a:t>
            </a:r>
          </a:p>
          <a:p>
            <a:pPr marL="0" lvl="0" indent="0" algn="l" rtl="0">
              <a:spcBef>
                <a:spcPts val="600"/>
              </a:spcBef>
              <a:spcAft>
                <a:spcPts val="0"/>
              </a:spcAft>
              <a:buNone/>
            </a:pPr>
            <a:endParaRPr lang="es-ES" noProof="0" dirty="0"/>
          </a:p>
        </p:txBody>
      </p:sp>
      <p:sp>
        <p:nvSpPr>
          <p:cNvPr id="610" name="Google Shape;610;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0" name="Google Shape;620;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GT"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spcBef>
                <a:spcPts val="1800"/>
              </a:spcBef>
              <a:spcAft>
                <a:spcPts val="0"/>
              </a:spcAft>
              <a:buFont typeface="Wingdings" panose="05000000000000000000" pitchFamily="2" charset="2"/>
              <a:buChar char="v"/>
            </a:pPr>
            <a:r>
              <a:rPr lang="es-GT" sz="1200" b="1" i="1" noProof="0" dirty="0">
                <a:latin typeface="Arial" panose="020B0604020202020204" pitchFamily="34" charset="0"/>
                <a:ea typeface="Arial"/>
                <a:cs typeface="Arial" panose="020B0604020202020204" pitchFamily="34" charset="0"/>
                <a:sym typeface="Arial"/>
              </a:rPr>
              <a:t>Facilite una discusión en la que se reconozcan las respuestas de los participantes utilizando el enunciado y las preguntas siguientes. Utilice como guía las respuestas que figuran a continuación.</a:t>
            </a:r>
            <a:endParaRPr lang="es-GT" sz="1200" i="1"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a:t>
            </a:r>
            <a:r>
              <a:rPr lang="es-GT" sz="1200" noProof="0" dirty="0">
                <a:latin typeface="Arial" panose="020B0604020202020204" pitchFamily="34" charset="0"/>
                <a:ea typeface="Times New Roman"/>
                <a:cs typeface="Arial" panose="020B0604020202020204" pitchFamily="34" charset="0"/>
                <a:sym typeface="Times New Roman"/>
              </a:rPr>
              <a:t>: Volvamos al gráfico de la leishmaniasis. </a:t>
            </a:r>
            <a:endParaRPr lang="es-GT" sz="1200" noProof="0" dirty="0">
              <a:latin typeface="Arial" panose="020B0604020202020204" pitchFamily="34" charset="0"/>
              <a:cs typeface="Arial" panose="020B0604020202020204" pitchFamily="34" charset="0"/>
            </a:endParaRPr>
          </a:p>
          <a:p>
            <a:pPr marL="0" marR="0" lvl="0" indent="0" algn="l" rtl="0">
              <a:spcBef>
                <a:spcPts val="18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1" i="1" noProof="0" dirty="0">
                <a:latin typeface="Arial" panose="020B0604020202020204" pitchFamily="34" charset="0"/>
                <a:ea typeface="Times New Roman"/>
                <a:cs typeface="Arial" panose="020B0604020202020204" pitchFamily="34" charset="0"/>
                <a:sym typeface="Times New Roman"/>
              </a:rPr>
              <a:t>¿Qué le dice el título?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Este es un gráfico del número de casos notificados de leishmaniasis visceral y cutánea en el país X desde 2010 hasta 2022.</a:t>
            </a:r>
            <a:endParaRPr lang="es-GT" sz="1200" b="0" i="1" noProof="0" dirty="0">
              <a:latin typeface="Arial" panose="020B0604020202020204" pitchFamily="34" charset="0"/>
              <a:cs typeface="Arial" panose="020B0604020202020204" pitchFamily="34" charset="0"/>
            </a:endParaRPr>
          </a:p>
          <a:p>
            <a:pPr marL="457200" marR="0" lvl="0" indent="0" algn="l" rtl="0">
              <a:lnSpc>
                <a:spcPct val="115000"/>
              </a:lnSpc>
              <a:spcBef>
                <a:spcPts val="12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Pregunta: </a:t>
            </a:r>
            <a:r>
              <a:rPr lang="es-GT" sz="1200" b="1" i="1" noProof="0" dirty="0">
                <a:latin typeface="Arial" panose="020B0604020202020204" pitchFamily="34" charset="0"/>
                <a:ea typeface="Times New Roman"/>
                <a:cs typeface="Arial" panose="020B0604020202020204" pitchFamily="34" charset="0"/>
                <a:sym typeface="Times New Roman"/>
              </a:rPr>
              <a:t>¿Qué indica el eje X?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El eje X representa los años comprendidos entre 2010 y 2022.</a:t>
            </a:r>
            <a:endParaRPr lang="es-GT" sz="1200" b="0" i="1" noProof="0" dirty="0">
              <a:latin typeface="Arial" panose="020B0604020202020204" pitchFamily="34" charset="0"/>
              <a:cs typeface="Arial" panose="020B0604020202020204" pitchFamily="34" charset="0"/>
            </a:endParaRPr>
          </a:p>
          <a:p>
            <a:pPr marL="0" marR="0" lvl="0" indent="457200" algn="l" rtl="0">
              <a:lnSpc>
                <a:spcPct val="115000"/>
              </a:lnSpc>
              <a:spcBef>
                <a:spcPts val="12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Pregunta: </a:t>
            </a:r>
            <a:r>
              <a:rPr lang="es-GT" sz="1200" b="1" i="1" noProof="0" dirty="0">
                <a:latin typeface="Arial" panose="020B0604020202020204" pitchFamily="34" charset="0"/>
                <a:ea typeface="Times New Roman"/>
                <a:cs typeface="Arial" panose="020B0604020202020204" pitchFamily="34" charset="0"/>
                <a:sym typeface="Times New Roman"/>
              </a:rPr>
              <a:t>¿Qué indica el eje Y?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El número de casos notificados al año, hasta algo más de 30,000 casos.</a:t>
            </a:r>
            <a:endParaRPr lang="es-GT" sz="1200" b="0" i="1" noProof="0" dirty="0">
              <a:latin typeface="Arial" panose="020B0604020202020204" pitchFamily="34" charset="0"/>
              <a:cs typeface="Arial" panose="020B0604020202020204" pitchFamily="34" charset="0"/>
            </a:endParaRPr>
          </a:p>
          <a:p>
            <a:pPr marL="457200" marR="0" lvl="0" indent="0" algn="l" rtl="0">
              <a:lnSpc>
                <a:spcPct val="115000"/>
              </a:lnSpc>
              <a:spcBef>
                <a:spcPts val="12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Pregunta: </a:t>
            </a:r>
            <a:r>
              <a:rPr lang="es-GT" sz="1200" b="1" i="1" noProof="0" dirty="0">
                <a:latin typeface="Arial" panose="020B0604020202020204" pitchFamily="34" charset="0"/>
                <a:ea typeface="Times New Roman"/>
                <a:cs typeface="Arial" panose="020B0604020202020204" pitchFamily="34" charset="0"/>
                <a:sym typeface="Times New Roman"/>
              </a:rPr>
              <a:t>¿Qué representan las líneas naranja y azul?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La línea naranja (superior) es el número de casos notificados de leishmaniasis cutánea a lo largo del tiempo. La línea azul (inferior) es el número de casos notificados de leishmaniasis visceral a lo largo del tiempo.</a:t>
            </a:r>
            <a:endParaRPr lang="es-GT" sz="1200" b="0" i="1" noProof="0" dirty="0">
              <a:latin typeface="Arial" panose="020B0604020202020204" pitchFamily="34" charset="0"/>
              <a:cs typeface="Arial" panose="020B0604020202020204" pitchFamily="34" charset="0"/>
            </a:endParaRPr>
          </a:p>
          <a:p>
            <a:pPr marL="171450" marR="0" lvl="0" indent="-171450" algn="l" rtl="0">
              <a:lnSpc>
                <a:spcPct val="115000"/>
              </a:lnSpc>
              <a:spcBef>
                <a:spcPts val="1200"/>
              </a:spcBef>
              <a:spcAft>
                <a:spcPts val="0"/>
              </a:spcAft>
              <a:buFont typeface="Wingdings" panose="05000000000000000000" pitchFamily="2" charset="2"/>
              <a:buChar char="§"/>
            </a:pPr>
            <a:endParaRPr lang="es-GT" sz="1200" b="1" u="sng"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1" i="1" noProof="0" dirty="0">
                <a:latin typeface="Arial" panose="020B0604020202020204" pitchFamily="34" charset="0"/>
                <a:ea typeface="Times New Roman"/>
                <a:cs typeface="Arial" panose="020B0604020202020204" pitchFamily="34" charset="0"/>
                <a:sym typeface="Times New Roman"/>
              </a:rPr>
              <a:t>¿Qué le dicen los datos?  </a:t>
            </a:r>
            <a:r>
              <a:rPr lang="es-GT" sz="1200" b="1" noProof="0" dirty="0">
                <a:latin typeface="Arial" panose="020B0604020202020204" pitchFamily="34" charset="0"/>
                <a:ea typeface="Times New Roman"/>
                <a:cs typeface="Arial" panose="020B0604020202020204" pitchFamily="34" charset="0"/>
                <a:sym typeface="Times New Roman"/>
              </a:rPr>
              <a:t>Respuesta</a:t>
            </a:r>
            <a:r>
              <a:rPr lang="es-GT" sz="1200" b="0" i="1" noProof="0" dirty="0">
                <a:latin typeface="Arial" panose="020B0604020202020204" pitchFamily="34" charset="0"/>
                <a:ea typeface="Times New Roman"/>
                <a:cs typeface="Arial" panose="020B0604020202020204" pitchFamily="34" charset="0"/>
                <a:sym typeface="Times New Roman"/>
              </a:rPr>
              <a:t>: En primer lugar, la leishmaniasis cutánea es más frecuente que la visceral. En segundo lugar, el número de casos notificados de leishmaniasis cutánea parece tender lentamente a la baja, mientras que el número de casos notificados de leishmaniasis visceral parece mantenerse estable.</a:t>
            </a:r>
          </a:p>
          <a:p>
            <a:pPr marL="0" lvl="0" indent="0" algn="l" rtl="0">
              <a:spcBef>
                <a:spcPts val="600"/>
              </a:spcBef>
              <a:spcAft>
                <a:spcPts val="0"/>
              </a:spcAft>
              <a:buNone/>
            </a:pPr>
            <a:endParaRPr dirty="0"/>
          </a:p>
        </p:txBody>
      </p:sp>
      <p:sp>
        <p:nvSpPr>
          <p:cNvPr id="621" name="Google Shape;621;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a los participantes que consulten en su "Cuaderno de ejercicios del participante" el </a:t>
            </a:r>
            <a:r>
              <a:rPr lang="es-ES" sz="1200" b="1" i="0" u="none"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ejercicio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titulado: </a:t>
            </a:r>
            <a:r>
              <a:rPr lang="es-ES" sz="1200" b="1" i="0" u="none" noProof="0" dirty="0">
                <a:effectLst/>
                <a:latin typeface="Arial" panose="020B0604020202020204" pitchFamily="34" charset="0"/>
                <a:ea typeface="Times New Roman" panose="02020603050405020304" pitchFamily="18" charset="0"/>
                <a:cs typeface="Arial" panose="020B0604020202020204" pitchFamily="34" charset="0"/>
              </a:rPr>
              <a:t>Crear un gráfico lineal.</a:t>
            </a:r>
          </a:p>
          <a:p>
            <a:pPr marL="171450" lvl="0" indent="-171450" algn="l" rtl="0">
              <a:spcBef>
                <a:spcPts val="0"/>
              </a:spcBef>
              <a:spcAft>
                <a:spcPts val="0"/>
              </a:spcAft>
              <a:buFont typeface="Wingdings" panose="05000000000000000000" pitchFamily="2" charset="2"/>
              <a:buChar char="§"/>
            </a:pPr>
            <a:endParaRPr lang="es-ES" sz="1200" b="1"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b="1" i="1" noProof="0" dirty="0">
                <a:latin typeface="Arial"/>
                <a:ea typeface="Arial"/>
                <a:cs typeface="Arial"/>
                <a:sym typeface="Arial"/>
              </a:rPr>
              <a:t>Tiempo total: 15 minutos (10 minutos para los participantes, 5 minutos para la discusión)</a:t>
            </a:r>
          </a:p>
          <a:p>
            <a:pPr marL="171450" lvl="0" indent="-171450" algn="l" rtl="0">
              <a:spcBef>
                <a:spcPts val="0"/>
              </a:spcBef>
              <a:spcAft>
                <a:spcPts val="0"/>
              </a:spcAft>
              <a:buFont typeface="Wingdings" panose="05000000000000000000" pitchFamily="2" charset="2"/>
              <a:buChar char="§"/>
            </a:pPr>
            <a:endParaRPr lang="es-ES" sz="1200" b="1"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lgn="l" rtl="0">
              <a:spcBef>
                <a:spcPts val="0"/>
              </a:spcBef>
              <a:spcAft>
                <a:spcPts val="0"/>
              </a:spcAft>
              <a:buFont typeface="Wingdings" panose="05000000000000000000" pitchFamily="2" charset="2"/>
              <a:buNone/>
            </a:pPr>
            <a:endParaRPr lang="es-ES" sz="1200" b="1" u="sng" noProof="0" dirty="0">
              <a:latin typeface="Arial" panose="020B0604020202020204" pitchFamily="34" charset="0"/>
              <a:ea typeface="Times New Roman"/>
              <a:cs typeface="Arial" panose="020B0604020202020204" pitchFamily="34" charset="0"/>
              <a:sym typeface="Times New Roman"/>
            </a:endParaRPr>
          </a:p>
        </p:txBody>
      </p:sp>
      <p:sp>
        <p:nvSpPr>
          <p:cNvPr id="632" name="Google Shape;632;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1" name="Google Shape;641;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s-GT"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marL="0" lvl="0" indent="0" algn="l" rtl="0">
              <a:spcBef>
                <a:spcPts val="0"/>
              </a:spcBef>
              <a:spcAft>
                <a:spcPts val="0"/>
              </a:spcAft>
              <a:buNone/>
            </a:pPr>
            <a:endParaRPr lang="es-GT" sz="1200" b="1" noProof="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360"/>
              </a:spcBef>
              <a:spcAft>
                <a:spcPts val="0"/>
              </a:spcAft>
              <a:buClrTx/>
              <a:buSzTx/>
              <a:buFontTx/>
              <a:buNone/>
              <a:tabLst/>
              <a:defRPr/>
            </a:pPr>
            <a:r>
              <a:rPr lang="es-GT" sz="1200" b="1" noProof="0" dirty="0">
                <a:latin typeface="Arial" panose="020B0604020202020204" pitchFamily="34" charset="0"/>
                <a:ea typeface="Arial"/>
                <a:cs typeface="Arial" panose="020B0604020202020204" pitchFamily="34" charset="0"/>
                <a:sym typeface="Arial"/>
              </a:rPr>
              <a:t>Ejercicio: Crear un gráfico lineal</a:t>
            </a:r>
          </a:p>
          <a:p>
            <a:pPr marL="0" lvl="0" indent="0" algn="l" rtl="0">
              <a:spcBef>
                <a:spcPts val="360"/>
              </a:spcBef>
              <a:spcAft>
                <a:spcPts val="0"/>
              </a:spcAft>
              <a:buNone/>
            </a:pPr>
            <a:endParaRPr lang="es-GT" sz="1200" b="1" noProof="0" dirty="0">
              <a:latin typeface="Arial" panose="020B0604020202020204" pitchFamily="34" charset="0"/>
              <a:cs typeface="Arial" panose="020B0604020202020204" pitchFamily="34" charset="0"/>
            </a:endParaRPr>
          </a:p>
          <a:p>
            <a:pPr marL="171450" lvl="0" indent="-171450" algn="l" rtl="0">
              <a:spcBef>
                <a:spcPts val="360"/>
              </a:spcBef>
              <a:spcAft>
                <a:spcPts val="0"/>
              </a:spcAft>
              <a:buFont typeface="Wingdings" panose="05000000000000000000" pitchFamily="2" charset="2"/>
              <a:buChar char="v"/>
            </a:pPr>
            <a:r>
              <a:rPr lang="es-GT" sz="1200" b="1" i="1" noProof="0" dirty="0">
                <a:latin typeface="Arial" panose="020B0604020202020204" pitchFamily="34" charset="0"/>
                <a:ea typeface="Arial"/>
                <a:cs typeface="Arial" panose="020B0604020202020204" pitchFamily="34" charset="0"/>
                <a:sym typeface="Arial"/>
              </a:rPr>
              <a:t>Tiempo total: 15 minutos (10 minutos para los participantes, 5 minutos para la discusión)</a:t>
            </a:r>
            <a:endParaRPr lang="es-GT" sz="1200" b="1" i="1" noProof="0" dirty="0">
              <a:solidFill>
                <a:schemeClr val="tx1"/>
              </a:solidFill>
              <a:latin typeface="Arial" panose="020B0604020202020204" pitchFamily="34" charset="0"/>
              <a:ea typeface="Arial"/>
              <a:cs typeface="Arial" panose="020B0604020202020204" pitchFamily="34" charset="0"/>
              <a:sym typeface="Arial"/>
            </a:endParaRPr>
          </a:p>
          <a:p>
            <a:pPr marL="171450" lvl="0" indent="-171450" algn="l" rtl="0">
              <a:spcBef>
                <a:spcPts val="360"/>
              </a:spcBef>
              <a:spcAft>
                <a:spcPts val="0"/>
              </a:spcAft>
              <a:buFont typeface="Wingdings" panose="05000000000000000000" pitchFamily="2" charset="2"/>
              <a:buChar char="v"/>
            </a:pPr>
            <a:endParaRPr lang="es-GT" sz="1200" b="1" i="1" noProof="0" dirty="0">
              <a:solidFill>
                <a:schemeClr val="tx1"/>
              </a:solidFill>
              <a:latin typeface="Arial" panose="020B0604020202020204" pitchFamily="34" charset="0"/>
              <a:ea typeface="Times New Roman"/>
              <a:cs typeface="Arial" panose="020B0604020202020204" pitchFamily="34" charset="0"/>
              <a:sym typeface="Arial"/>
            </a:endParaRPr>
          </a:p>
          <a:p>
            <a:pPr marL="171450" lvl="0" indent="-171450" algn="l" rtl="0">
              <a:spcBef>
                <a:spcPts val="360"/>
              </a:spcBef>
              <a:spcAft>
                <a:spcPts val="0"/>
              </a:spcAft>
              <a:buFont typeface="Wingdings" panose="05000000000000000000" pitchFamily="2" charset="2"/>
              <a:buChar char="v"/>
            </a:pPr>
            <a:r>
              <a:rPr lang="es-GT" sz="1200" b="1" i="1" noProof="0" dirty="0">
                <a:solidFill>
                  <a:srgbClr val="000000"/>
                </a:solidFill>
                <a:latin typeface="Arial" panose="020B0604020202020204" pitchFamily="34" charset="0"/>
                <a:ea typeface="Times New Roman"/>
                <a:cs typeface="Arial" panose="020B0604020202020204" pitchFamily="34" charset="0"/>
                <a:sym typeface="Times New Roman"/>
              </a:rPr>
              <a:t>Siga estos pasos para facilitar el ejercicio:</a:t>
            </a:r>
          </a:p>
          <a:p>
            <a:pPr marL="800100" lvl="1" indent="-342900" algn="l" rtl="0">
              <a:spcBef>
                <a:spcPts val="360"/>
              </a:spcBef>
              <a:spcAft>
                <a:spcPts val="0"/>
              </a:spcAft>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Dirija a los participantes al conjunto de datos para el Ejercicio 1.06-2 en su cuaderno de trabajo.</a:t>
            </a:r>
            <a:endParaRPr lang="es-GT" sz="1200" b="1" i="1" noProof="0" dirty="0">
              <a:latin typeface="Arial" panose="020B0604020202020204" pitchFamily="34" charset="0"/>
              <a:ea typeface="+mn-ea"/>
              <a:cs typeface="Arial" panose="020B0604020202020204" pitchFamily="34" charset="0"/>
              <a:sym typeface="Times New Roman"/>
            </a:endParaRPr>
          </a:p>
          <a:p>
            <a:pPr marL="800100" lvl="1" indent="-342900">
              <a:spcBef>
                <a:spcPts val="360"/>
              </a:spcBef>
              <a:buFont typeface="+mj-lt"/>
              <a:buAutoNum type="arabicPeriod"/>
            </a:pPr>
            <a:r>
              <a:rPr lang="es-GT" sz="1200" b="1" i="1" noProof="0" dirty="0">
                <a:latin typeface="Arial"/>
                <a:ea typeface="Times New Roman"/>
                <a:cs typeface="Arial"/>
                <a:sym typeface="Times New Roman"/>
              </a:rPr>
              <a:t>Pídales que </a:t>
            </a:r>
            <a:r>
              <a:rPr lang="es-GT" b="1" i="1" noProof="0" dirty="0">
                <a:latin typeface="Arial"/>
                <a:ea typeface="Times New Roman"/>
                <a:cs typeface="Arial"/>
                <a:sym typeface="Times New Roman"/>
              </a:rPr>
              <a:t>trabajen en parejas y </a:t>
            </a:r>
            <a:r>
              <a:rPr lang="es-GT" sz="1200" b="1" i="1" noProof="0" dirty="0">
                <a:latin typeface="Arial"/>
                <a:ea typeface="Times New Roman"/>
                <a:cs typeface="Arial"/>
                <a:sym typeface="Times New Roman"/>
              </a:rPr>
              <a:t>revisen el conjunto de datos </a:t>
            </a:r>
            <a:r>
              <a:rPr lang="es-GT" b="1" i="1" noProof="0" dirty="0">
                <a:latin typeface="Arial"/>
                <a:ea typeface="Times New Roman"/>
                <a:cs typeface="Arial"/>
                <a:sym typeface="Times New Roman"/>
              </a:rPr>
              <a:t>y </a:t>
            </a:r>
            <a:r>
              <a:rPr lang="es-GT" sz="1200" b="1" i="1" noProof="0" dirty="0">
                <a:latin typeface="Arial"/>
                <a:ea typeface="Times New Roman"/>
                <a:cs typeface="Arial"/>
                <a:sym typeface="Times New Roman"/>
              </a:rPr>
              <a:t>creen el gráfico.</a:t>
            </a:r>
            <a:endParaRPr lang="es-GT" sz="1200" b="1" i="1" noProof="0" dirty="0">
              <a:latin typeface="Arial"/>
              <a:ea typeface="+mn-ea"/>
              <a:cs typeface="Arial"/>
              <a:sym typeface="Times New Roman"/>
            </a:endParaRPr>
          </a:p>
          <a:p>
            <a:pPr marL="800100" lvl="1" indent="-342900" algn="l" rtl="0">
              <a:spcBef>
                <a:spcPts val="360"/>
              </a:spcBef>
              <a:spcAft>
                <a:spcPts val="0"/>
              </a:spcAft>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Concédales 10 minutos. Pídales que comenten la forma del gráfico.</a:t>
            </a:r>
            <a:endParaRPr lang="es-GT" sz="1200" b="1" i="1" noProof="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GT"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defRPr/>
            </a:pPr>
            <a:r>
              <a:rPr lang="es-GT" sz="1200" b="1" u="sng" noProof="0" dirty="0">
                <a:latin typeface="Arial"/>
                <a:ea typeface="Times New Roman"/>
                <a:cs typeface="Arial"/>
                <a:sym typeface="Times New Roman"/>
              </a:rPr>
              <a:t>Diga: </a:t>
            </a:r>
            <a:r>
              <a:rPr lang="es-GT" sz="1200" noProof="0" dirty="0">
                <a:latin typeface="Arial"/>
                <a:ea typeface="Times New Roman"/>
                <a:cs typeface="Arial"/>
                <a:sym typeface="Times New Roman"/>
              </a:rPr>
              <a:t>Trabajen </a:t>
            </a:r>
            <a:r>
              <a:rPr lang="es-GT" noProof="0" dirty="0">
                <a:latin typeface="Arial"/>
                <a:ea typeface="Times New Roman"/>
                <a:cs typeface="Arial"/>
                <a:sym typeface="Times New Roman"/>
              </a:rPr>
              <a:t>en parejas </a:t>
            </a:r>
            <a:r>
              <a:rPr lang="es-GT" sz="1200" noProof="0" dirty="0">
                <a:latin typeface="Arial"/>
                <a:ea typeface="Times New Roman"/>
                <a:cs typeface="Arial"/>
                <a:sym typeface="Times New Roman"/>
              </a:rPr>
              <a:t>en los dos pasos siguientes</a:t>
            </a:r>
            <a:r>
              <a:rPr lang="es-GT" noProof="0" dirty="0">
                <a:latin typeface="Arial"/>
                <a:ea typeface="Times New Roman"/>
                <a:cs typeface="Arial"/>
                <a:sym typeface="Times New Roman"/>
              </a:rPr>
              <a:t>. </a:t>
            </a:r>
            <a:endParaRPr lang="es-GT" sz="1200" noProof="0" dirty="0">
              <a:latin typeface="Arial"/>
              <a:cs typeface="Arial"/>
            </a:endParaRPr>
          </a:p>
          <a:p>
            <a:pPr marL="800100" marR="0" lvl="1" indent="-342900" algn="l" rtl="0">
              <a:lnSpc>
                <a:spcPct val="115000"/>
              </a:lnSpc>
              <a:spcBef>
                <a:spcPts val="1200"/>
              </a:spcBef>
              <a:spcAft>
                <a:spcPts val="0"/>
              </a:spcAft>
              <a:buClr>
                <a:schemeClr val="dk1"/>
              </a:buClr>
              <a:buSzPts val="1800"/>
              <a:buFont typeface="Calibri"/>
              <a:buAutoNum type="arabicPeriod"/>
            </a:pPr>
            <a:r>
              <a:rPr lang="es-GT" sz="1200" noProof="0" dirty="0">
                <a:latin typeface="Arial" panose="020B0604020202020204" pitchFamily="34" charset="0"/>
                <a:ea typeface="Times New Roman"/>
                <a:cs typeface="Arial" panose="020B0604020202020204" pitchFamily="34" charset="0"/>
                <a:sym typeface="Times New Roman"/>
              </a:rPr>
              <a:t>Revisen la tabla de casos de </a:t>
            </a:r>
            <a:r>
              <a:rPr lang="es-GT" dirty="0"/>
              <a:t>ántrax</a:t>
            </a:r>
            <a:r>
              <a:rPr lang="es-GT" sz="1200" noProof="0" dirty="0">
                <a:latin typeface="Arial" panose="020B0604020202020204" pitchFamily="34" charset="0"/>
                <a:ea typeface="Times New Roman"/>
                <a:cs typeface="Arial" panose="020B0604020202020204" pitchFamily="34" charset="0"/>
                <a:sym typeface="Times New Roman"/>
              </a:rPr>
              <a:t> humano y bovino notificados en el Distrito X en 2024.</a:t>
            </a:r>
            <a:endParaRPr lang="es-GT" sz="1200" noProof="0" dirty="0">
              <a:latin typeface="Arial" panose="020B0604020202020204" pitchFamily="34" charset="0"/>
              <a:cs typeface="Arial" panose="020B0604020202020204" pitchFamily="34" charset="0"/>
            </a:endParaRPr>
          </a:p>
          <a:p>
            <a:pPr marL="800100" marR="0" lvl="1" indent="-342900" algn="l" rtl="0">
              <a:lnSpc>
                <a:spcPct val="115000"/>
              </a:lnSpc>
              <a:spcBef>
                <a:spcPts val="1200"/>
              </a:spcBef>
              <a:spcAft>
                <a:spcPts val="0"/>
              </a:spcAft>
              <a:buClr>
                <a:schemeClr val="dk1"/>
              </a:buClr>
              <a:buSzPts val="1800"/>
              <a:buFont typeface="Calibri"/>
              <a:buAutoNum type="arabicPeriod"/>
            </a:pPr>
            <a:r>
              <a:rPr lang="es-GT" sz="1200" noProof="0" dirty="0">
                <a:latin typeface="Arial" panose="020B0604020202020204" pitchFamily="34" charset="0"/>
                <a:ea typeface="Times New Roman"/>
                <a:cs typeface="Arial" panose="020B0604020202020204" pitchFamily="34" charset="0"/>
                <a:sym typeface="Times New Roman"/>
              </a:rPr>
              <a:t>Elabore un gráfico lineal que muestre el número de casos reportados por mes para casos de ántrax humano y animal utilizando el papel cuadriculado proporcionado. Asegúrese de incluir todos las etiquetas y títulos apropiados.</a:t>
            </a:r>
            <a:br>
              <a:rPr lang="es-GT" sz="1200" noProof="0" dirty="0">
                <a:latin typeface="Arial" panose="020B0604020202020204" pitchFamily="34" charset="0"/>
                <a:ea typeface="Times New Roman"/>
                <a:cs typeface="Arial" panose="020B0604020202020204" pitchFamily="34" charset="0"/>
                <a:sym typeface="Times New Roman"/>
              </a:rPr>
            </a:br>
            <a:endParaRPr lang="es-GT"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1200"/>
              </a:spcBef>
              <a:spcAft>
                <a:spcPts val="0"/>
              </a:spcAft>
              <a:buNone/>
            </a:pPr>
            <a:endParaRPr lang="es-ES" noProof="0" dirty="0"/>
          </a:p>
        </p:txBody>
      </p:sp>
      <p:sp>
        <p:nvSpPr>
          <p:cNvPr id="642" name="Google Shape;642;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0" name="Google Shape;650;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v"/>
            </a:pPr>
            <a:r>
              <a:rPr lang="es-ES" sz="1200" b="1" i="1" noProof="0" dirty="0">
                <a:solidFill>
                  <a:srgbClr val="000000"/>
                </a:solidFill>
                <a:latin typeface="Arial" panose="020B0604020202020204" pitchFamily="34" charset="0"/>
                <a:ea typeface="Times New Roman"/>
                <a:cs typeface="Arial" panose="020B0604020202020204" pitchFamily="34" charset="0"/>
                <a:sym typeface="Times New Roman"/>
              </a:rPr>
              <a:t>Pida a los participantes que muestren sus gráficos una vez terminados.</a:t>
            </a:r>
          </a:p>
          <a:p>
            <a:pPr marL="171450" marR="0" lvl="0" indent="-171450" algn="l" rtl="0">
              <a:lnSpc>
                <a:spcPct val="115000"/>
              </a:lnSpc>
              <a:spcBef>
                <a:spcPts val="1800"/>
              </a:spcBef>
              <a:spcAft>
                <a:spcPts val="0"/>
              </a:spcAft>
              <a:buFont typeface="Wingdings" panose="05000000000000000000" pitchFamily="2" charset="2"/>
              <a:buChar char="v"/>
            </a:pPr>
            <a:endParaRPr lang="es-ES" sz="1200" b="1" i="1"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i="0" u="sng" noProof="0" dirty="0">
                <a:solidFill>
                  <a:srgbClr val="000000"/>
                </a:solidFill>
                <a:latin typeface="Arial" panose="020B0604020202020204" pitchFamily="34" charset="0"/>
                <a:ea typeface="Times New Roman"/>
                <a:cs typeface="Arial" panose="020B0604020202020204" pitchFamily="34" charset="0"/>
                <a:sym typeface="Times New Roman"/>
              </a:rPr>
              <a:t>Pregunte </a:t>
            </a:r>
            <a:r>
              <a:rPr lang="es-ES" sz="1200" b="0" i="0" noProof="0" dirty="0">
                <a:solidFill>
                  <a:srgbClr val="000000"/>
                </a:solidFill>
                <a:latin typeface="Arial" panose="020B0604020202020204" pitchFamily="34" charset="0"/>
                <a:ea typeface="Times New Roman"/>
                <a:cs typeface="Arial" panose="020B0604020202020204" pitchFamily="34" charset="0"/>
                <a:sym typeface="Times New Roman"/>
              </a:rPr>
              <a:t>a los participantes si el gráfico de alguien es diferente de éste. Si son diferentes, </a:t>
            </a:r>
            <a:r>
              <a:rPr lang="es-ES" sz="1200" b="1" i="0" u="none" noProof="0" dirty="0">
                <a:solidFill>
                  <a:srgbClr val="000000"/>
                </a:solidFill>
                <a:latin typeface="Arial" panose="020B0604020202020204" pitchFamily="34" charset="0"/>
                <a:ea typeface="Times New Roman"/>
                <a:cs typeface="Arial" panose="020B0604020202020204" pitchFamily="34" charset="0"/>
                <a:sym typeface="Times New Roman"/>
              </a:rPr>
              <a:t>pregunte </a:t>
            </a:r>
            <a:r>
              <a:rPr lang="es-ES" sz="1200" b="0" i="0" noProof="0" dirty="0">
                <a:solidFill>
                  <a:srgbClr val="000000"/>
                </a:solidFill>
                <a:latin typeface="Arial" panose="020B0604020202020204" pitchFamily="34" charset="0"/>
                <a:ea typeface="Times New Roman"/>
                <a:cs typeface="Arial" panose="020B0604020202020204" pitchFamily="34" charset="0"/>
                <a:sym typeface="Times New Roman"/>
              </a:rPr>
              <a:t>cómo</a:t>
            </a:r>
            <a:r>
              <a:rPr lang="es-ES" sz="1200" b="1" noProof="0" dirty="0">
                <a:latin typeface="Arial" panose="020B0604020202020204" pitchFamily="34" charset="0"/>
                <a:ea typeface="Times New Roman"/>
                <a:cs typeface="Arial" panose="020B0604020202020204" pitchFamily="34" charset="0"/>
                <a:sym typeface="Times New Roman"/>
              </a:rPr>
              <a:t>.</a:t>
            </a:r>
          </a:p>
          <a:p>
            <a:pPr marL="171450" marR="0" lvl="0" indent="-171450" algn="l" rtl="0">
              <a:lnSpc>
                <a:spcPct val="115000"/>
              </a:lnSpc>
              <a:spcBef>
                <a:spcPts val="180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0" u="none" noProof="0" dirty="0">
                <a:solidFill>
                  <a:srgbClr val="000000"/>
                </a:solidFill>
                <a:latin typeface="Arial" panose="020B0604020202020204" pitchFamily="34" charset="0"/>
                <a:ea typeface="Times New Roman"/>
                <a:cs typeface="Arial" panose="020B0604020202020204" pitchFamily="34" charset="0"/>
                <a:sym typeface="Times New Roman"/>
              </a:rPr>
              <a:t>Pida a un voluntario que </a:t>
            </a:r>
            <a:r>
              <a:rPr lang="es-ES" sz="1200" b="0" i="1" u="none" noProof="0" dirty="0">
                <a:solidFill>
                  <a:srgbClr val="000000"/>
                </a:solidFill>
                <a:latin typeface="Arial" panose="020B0604020202020204" pitchFamily="34" charset="0"/>
                <a:ea typeface="Times New Roman"/>
                <a:cs typeface="Arial" panose="020B0604020202020204" pitchFamily="34" charset="0"/>
                <a:sym typeface="Times New Roman"/>
              </a:rPr>
              <a:t>describa el patrón de los casos bovinos</a:t>
            </a:r>
            <a:r>
              <a:rPr lang="es-ES" sz="1200" u="none" noProof="0" dirty="0">
                <a:solidFill>
                  <a:srgbClr val="000000"/>
                </a:solidFill>
                <a:latin typeface="Arial" panose="020B0604020202020204" pitchFamily="34" charset="0"/>
                <a:ea typeface="Times New Roman"/>
                <a:cs typeface="Arial" panose="020B0604020202020204" pitchFamily="34" charset="0"/>
                <a:sym typeface="Times New Roman"/>
              </a:rPr>
              <a:t>.</a:t>
            </a:r>
          </a:p>
          <a:p>
            <a:pPr marL="171450" marR="0" lvl="0" indent="-171450" algn="l" rtl="0">
              <a:lnSpc>
                <a:spcPct val="115000"/>
              </a:lnSpc>
              <a:spcBef>
                <a:spcPts val="1800"/>
              </a:spcBef>
              <a:spcAft>
                <a:spcPts val="0"/>
              </a:spcAft>
              <a:buFont typeface="Wingdings" panose="05000000000000000000" pitchFamily="2" charset="2"/>
              <a:buChar char="§"/>
            </a:pPr>
            <a:endParaRPr lang="es-ES" sz="1200" b="0" u="none"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solidFill>
                  <a:srgbClr val="000000"/>
                </a:solidFill>
                <a:latin typeface="Arial" panose="020B0604020202020204" pitchFamily="34" charset="0"/>
                <a:ea typeface="Times New Roman"/>
                <a:cs typeface="Arial" panose="020B0604020202020204" pitchFamily="34" charset="0"/>
                <a:sym typeface="Times New Roman"/>
              </a:rPr>
              <a:t>Acuse recibo la</a:t>
            </a:r>
            <a:r>
              <a:rPr lang="es-ES" sz="1200" b="0" u="none" noProof="0" dirty="0">
                <a:solidFill>
                  <a:srgbClr val="000000"/>
                </a:solidFill>
                <a:latin typeface="Arial" panose="020B0604020202020204" pitchFamily="34" charset="0"/>
                <a:ea typeface="Times New Roman"/>
                <a:cs typeface="Arial" panose="020B0604020202020204" pitchFamily="34" charset="0"/>
                <a:sym typeface="Times New Roman"/>
              </a:rPr>
              <a:t>(s) respuesta(s). </a:t>
            </a:r>
            <a:r>
              <a:rPr lang="es-ES" sz="1200" b="1" noProof="0" dirty="0">
                <a:solidFill>
                  <a:srgbClr val="000000"/>
                </a:solidFill>
                <a:latin typeface="Arial" panose="020B0604020202020204" pitchFamily="34" charset="0"/>
                <a:ea typeface="Times New Roman"/>
                <a:cs typeface="Arial" panose="020B0604020202020204" pitchFamily="34" charset="0"/>
                <a:sym typeface="Times New Roman"/>
              </a:rPr>
              <a:t>Respuesta</a:t>
            </a: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 </a:t>
            </a:r>
            <a:r>
              <a:rPr lang="es-ES" sz="1200" b="0" i="1" noProof="0" dirty="0">
                <a:solidFill>
                  <a:srgbClr val="000000"/>
                </a:solidFill>
                <a:latin typeface="Arial" panose="020B0604020202020204" pitchFamily="34" charset="0"/>
                <a:ea typeface="Times New Roman"/>
                <a:cs typeface="Arial" panose="020B0604020202020204" pitchFamily="34" charset="0"/>
                <a:sym typeface="Times New Roman"/>
              </a:rPr>
              <a:t>Nivel bajo hasta el 8</a:t>
            </a:r>
            <a:r>
              <a:rPr lang="es-ES" sz="1200" b="0" i="1" baseline="30000" noProof="0" dirty="0">
                <a:solidFill>
                  <a:srgbClr val="000000"/>
                </a:solidFill>
                <a:latin typeface="Arial" panose="020B0604020202020204" pitchFamily="34" charset="0"/>
                <a:ea typeface="Times New Roman"/>
                <a:cs typeface="Arial" panose="020B0604020202020204" pitchFamily="34" charset="0"/>
                <a:sym typeface="Times New Roman"/>
              </a:rPr>
              <a:t>mo</a:t>
            </a:r>
            <a:r>
              <a:rPr lang="es-ES" sz="1200" b="0" i="1" noProof="0" dirty="0">
                <a:solidFill>
                  <a:srgbClr val="000000"/>
                </a:solidFill>
                <a:latin typeface="Arial" panose="020B0604020202020204" pitchFamily="34" charset="0"/>
                <a:ea typeface="Times New Roman"/>
                <a:cs typeface="Arial" panose="020B0604020202020204" pitchFamily="34" charset="0"/>
                <a:sym typeface="Times New Roman"/>
              </a:rPr>
              <a:t> mes (agosto). Luego los casos empiezan a aumentar hasta noviembre. El número de casos disminuye en diciembre</a:t>
            </a:r>
            <a:r>
              <a:rPr lang="es-ES" sz="1200" b="1" noProof="0" dirty="0">
                <a:latin typeface="Arial" panose="020B0604020202020204" pitchFamily="34" charset="0"/>
                <a:ea typeface="Times New Roman"/>
                <a:cs typeface="Arial" panose="020B0604020202020204" pitchFamily="34" charset="0"/>
                <a:sym typeface="Times New Roman"/>
              </a:rPr>
              <a:t>. &lt;CLICK&gt;</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b="1"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0" noProof="0" dirty="0">
                <a:solidFill>
                  <a:srgbClr val="000000"/>
                </a:solidFill>
                <a:latin typeface="Arial" panose="020B0604020202020204" pitchFamily="34" charset="0"/>
                <a:ea typeface="Times New Roman"/>
                <a:cs typeface="Arial" panose="020B0604020202020204" pitchFamily="34" charset="0"/>
                <a:sym typeface="Times New Roman"/>
              </a:rPr>
              <a:t>Pida a un voluntario que </a:t>
            </a:r>
            <a:r>
              <a:rPr lang="es-ES" sz="1200" b="0" i="1" noProof="0" dirty="0">
                <a:solidFill>
                  <a:srgbClr val="000000"/>
                </a:solidFill>
                <a:latin typeface="Arial" panose="020B0604020202020204" pitchFamily="34" charset="0"/>
                <a:ea typeface="Times New Roman"/>
                <a:cs typeface="Arial" panose="020B0604020202020204" pitchFamily="34" charset="0"/>
                <a:sym typeface="Times New Roman"/>
              </a:rPr>
              <a:t>describa el patrón de los casos humanos. </a:t>
            </a:r>
          </a:p>
          <a:p>
            <a:pPr marL="171450" marR="0" lvl="0" indent="-171450" algn="l" rtl="0">
              <a:lnSpc>
                <a:spcPct val="115000"/>
              </a:lnSpc>
              <a:spcBef>
                <a:spcPts val="1800"/>
              </a:spcBef>
              <a:spcAft>
                <a:spcPts val="0"/>
              </a:spcAft>
              <a:buFont typeface="Wingdings" panose="05000000000000000000" pitchFamily="2" charset="2"/>
              <a:buChar char="§"/>
            </a:pPr>
            <a:endParaRPr lang="es-ES" sz="1200" b="0" i="1"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solidFill>
                  <a:srgbClr val="000000"/>
                </a:solidFill>
                <a:latin typeface="Arial" panose="020B0604020202020204" pitchFamily="34" charset="0"/>
                <a:ea typeface="Times New Roman"/>
                <a:cs typeface="Arial" panose="020B0604020202020204" pitchFamily="34" charset="0"/>
                <a:sym typeface="Times New Roman"/>
              </a:rPr>
              <a:t>Acuse recibo la</a:t>
            </a:r>
            <a:r>
              <a:rPr lang="es-ES" sz="1200" b="0" u="none" noProof="0" dirty="0">
                <a:solidFill>
                  <a:srgbClr val="000000"/>
                </a:solidFill>
                <a:latin typeface="Arial" panose="020B0604020202020204" pitchFamily="34" charset="0"/>
                <a:ea typeface="Times New Roman"/>
                <a:cs typeface="Arial" panose="020B0604020202020204" pitchFamily="34" charset="0"/>
                <a:sym typeface="Times New Roman"/>
              </a:rPr>
              <a:t>(s) respuesta(s). </a:t>
            </a:r>
            <a:r>
              <a:rPr lang="es-ES" sz="1200" b="1" noProof="0" dirty="0">
                <a:solidFill>
                  <a:srgbClr val="000000"/>
                </a:solidFill>
                <a:latin typeface="Arial" panose="020B0604020202020204" pitchFamily="34" charset="0"/>
                <a:ea typeface="Times New Roman"/>
                <a:cs typeface="Arial" panose="020B0604020202020204" pitchFamily="34" charset="0"/>
                <a:sym typeface="Times New Roman"/>
              </a:rPr>
              <a:t>Respuesta: </a:t>
            </a:r>
            <a:r>
              <a:rPr lang="es-ES" sz="1200" b="0" i="1" noProof="0" dirty="0">
                <a:solidFill>
                  <a:srgbClr val="000000"/>
                </a:solidFill>
                <a:latin typeface="Arial" panose="020B0604020202020204" pitchFamily="34" charset="0"/>
                <a:ea typeface="Times New Roman"/>
                <a:cs typeface="Arial" panose="020B0604020202020204" pitchFamily="34" charset="0"/>
                <a:sym typeface="Times New Roman"/>
              </a:rPr>
              <a:t>Nivel bajo de casos que empieza a aumentar en septiembre – 9</a:t>
            </a:r>
            <a:r>
              <a:rPr lang="es-ES" sz="1200" b="0" i="1" baseline="30000" noProof="0" dirty="0">
                <a:solidFill>
                  <a:srgbClr val="000000"/>
                </a:solidFill>
                <a:latin typeface="Arial" panose="020B0604020202020204" pitchFamily="34" charset="0"/>
                <a:ea typeface="Times New Roman"/>
                <a:cs typeface="Arial" panose="020B0604020202020204" pitchFamily="34" charset="0"/>
                <a:sym typeface="Times New Roman"/>
              </a:rPr>
              <a:t>mo</a:t>
            </a:r>
            <a:r>
              <a:rPr lang="es-ES" sz="1200" b="0" i="1" noProof="0" dirty="0">
                <a:solidFill>
                  <a:srgbClr val="000000"/>
                </a:solidFill>
                <a:latin typeface="Arial" panose="020B0604020202020204" pitchFamily="34" charset="0"/>
                <a:ea typeface="Times New Roman"/>
                <a:cs typeface="Arial" panose="020B0604020202020204" pitchFamily="34" charset="0"/>
                <a:sym typeface="Times New Roman"/>
              </a:rPr>
              <a:t> mes. </a:t>
            </a:r>
            <a:r>
              <a:rPr lang="es-ES" sz="1200" b="1" noProof="0" dirty="0">
                <a:latin typeface="Arial" panose="020B0604020202020204" pitchFamily="34" charset="0"/>
                <a:ea typeface="Times New Roman"/>
                <a:cs typeface="Arial" panose="020B0604020202020204" pitchFamily="34" charset="0"/>
                <a:sym typeface="Times New Roman"/>
              </a:rPr>
              <a:t>&lt;CLICK&gt;</a:t>
            </a:r>
            <a:endParaRPr lang="es-ES" sz="1200" b="1"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1800"/>
              </a:spcBef>
              <a:spcAft>
                <a:spcPts val="0"/>
              </a:spcAft>
              <a:buNone/>
            </a:pPr>
            <a:endParaRPr lang="es-ES" sz="1200" b="1"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solidFill>
                  <a:srgbClr val="000000"/>
                </a:solidFill>
                <a:latin typeface="Arial" panose="020B0604020202020204" pitchFamily="34" charset="0"/>
                <a:ea typeface="Times New Roman"/>
                <a:cs typeface="Arial" panose="020B0604020202020204" pitchFamily="34" charset="0"/>
                <a:sym typeface="Times New Roman"/>
              </a:rPr>
              <a:t>Diga: </a:t>
            </a:r>
            <a:r>
              <a:rPr lang="es-ES" sz="1200" b="0" i="0" noProof="0" dirty="0">
                <a:solidFill>
                  <a:srgbClr val="000000"/>
                </a:solidFill>
                <a:latin typeface="Arial" panose="020B0604020202020204" pitchFamily="34" charset="0"/>
                <a:ea typeface="Times New Roman"/>
                <a:cs typeface="Arial" panose="020B0604020202020204" pitchFamily="34" charset="0"/>
                <a:sym typeface="Times New Roman"/>
              </a:rPr>
              <a:t>¿Cuándo podrían haber notificado los funcionarios veterinarios del distrito a los funcionarios de salud humana que podría estar produciéndose un brote? </a:t>
            </a:r>
          </a:p>
          <a:p>
            <a:pPr marL="171450" marR="0" lvl="0" indent="-171450" algn="l" rtl="0">
              <a:lnSpc>
                <a:spcPct val="115000"/>
              </a:lnSpc>
              <a:spcBef>
                <a:spcPts val="1800"/>
              </a:spcBef>
              <a:spcAft>
                <a:spcPts val="0"/>
              </a:spcAft>
              <a:buFont typeface="Wingdings" panose="05000000000000000000" pitchFamily="2" charset="2"/>
              <a:buChar char="§"/>
            </a:pPr>
            <a:endParaRPr lang="es-ES" sz="1200" b="0" i="0" u="sng"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solidFill>
                  <a:srgbClr val="000000"/>
                </a:solidFill>
                <a:latin typeface="Arial" panose="020B0604020202020204" pitchFamily="34" charset="0"/>
                <a:ea typeface="Times New Roman"/>
                <a:cs typeface="Arial" panose="020B0604020202020204" pitchFamily="34" charset="0"/>
                <a:sym typeface="Times New Roman"/>
              </a:rPr>
              <a:t>Acuse recibo de la</a:t>
            </a:r>
            <a:r>
              <a:rPr lang="es-ES" sz="1200" b="0" u="none" noProof="0" dirty="0">
                <a:solidFill>
                  <a:srgbClr val="000000"/>
                </a:solidFill>
                <a:latin typeface="Arial" panose="020B0604020202020204" pitchFamily="34" charset="0"/>
                <a:ea typeface="Times New Roman"/>
                <a:cs typeface="Arial" panose="020B0604020202020204" pitchFamily="34" charset="0"/>
                <a:sym typeface="Times New Roman"/>
              </a:rPr>
              <a:t>(s) respuesta(s). </a:t>
            </a:r>
            <a:r>
              <a:rPr lang="es-ES" sz="1200" b="1" noProof="0" dirty="0">
                <a:solidFill>
                  <a:srgbClr val="000000"/>
                </a:solidFill>
                <a:latin typeface="Arial" panose="020B0604020202020204" pitchFamily="34" charset="0"/>
                <a:ea typeface="Times New Roman"/>
                <a:cs typeface="Arial" panose="020B0604020202020204" pitchFamily="34" charset="0"/>
                <a:sym typeface="Times New Roman"/>
              </a:rPr>
              <a:t>Respuesta: </a:t>
            </a:r>
            <a:r>
              <a:rPr lang="es-ES" sz="1200" b="0" i="1" noProof="0" dirty="0">
                <a:solidFill>
                  <a:srgbClr val="000000"/>
                </a:solidFill>
                <a:latin typeface="Arial" panose="020B0604020202020204" pitchFamily="34" charset="0"/>
                <a:ea typeface="Times New Roman"/>
                <a:cs typeface="Arial" panose="020B0604020202020204" pitchFamily="34" charset="0"/>
                <a:sym typeface="Times New Roman"/>
              </a:rPr>
              <a:t>De agosto a septiembre.</a:t>
            </a:r>
          </a:p>
          <a:p>
            <a:pPr marL="171450" marR="0" lvl="0" indent="-171450" algn="l" rtl="0">
              <a:lnSpc>
                <a:spcPct val="115000"/>
              </a:lnSpc>
              <a:spcBef>
                <a:spcPts val="1800"/>
              </a:spcBef>
              <a:spcAft>
                <a:spcPts val="0"/>
              </a:spcAft>
              <a:buFont typeface="Wingdings" panose="05000000000000000000" pitchFamily="2" charset="2"/>
              <a:buChar char="§"/>
            </a:pPr>
            <a:endParaRPr lang="es-ES" sz="1200" b="0" i="1"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solidFill>
                  <a:srgbClr val="000000"/>
                </a:solidFill>
                <a:latin typeface="Arial" panose="020B0604020202020204" pitchFamily="34" charset="0"/>
                <a:ea typeface="Times New Roman"/>
                <a:cs typeface="Arial" panose="020B0604020202020204" pitchFamily="34" charset="0"/>
                <a:sym typeface="Times New Roman"/>
              </a:rPr>
              <a:t>Pregunte: </a:t>
            </a:r>
            <a:r>
              <a:rPr lang="es-ES" sz="1200" b="0" i="0" noProof="0" dirty="0">
                <a:solidFill>
                  <a:srgbClr val="000000"/>
                </a:solidFill>
                <a:latin typeface="Arial" panose="020B0604020202020204" pitchFamily="34" charset="0"/>
                <a:ea typeface="Times New Roman"/>
                <a:cs typeface="Arial" panose="020B0604020202020204" pitchFamily="34" charset="0"/>
                <a:sym typeface="Times New Roman"/>
              </a:rPr>
              <a:t>¿Qué factores podrían hacer que disminuyeran los casos de bovinos?</a:t>
            </a:r>
          </a:p>
          <a:p>
            <a:pPr marL="171450" marR="0" lvl="0" indent="-171450" algn="l" rtl="0">
              <a:lnSpc>
                <a:spcPct val="115000"/>
              </a:lnSpc>
              <a:spcBef>
                <a:spcPts val="1800"/>
              </a:spcBef>
              <a:spcAft>
                <a:spcPts val="0"/>
              </a:spcAft>
              <a:buFont typeface="Wingdings" panose="05000000000000000000" pitchFamily="2" charset="2"/>
              <a:buChar char="§"/>
            </a:pPr>
            <a:endParaRPr lang="es-ES" sz="1200" b="0" i="0"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solidFill>
                  <a:srgbClr val="000000"/>
                </a:solidFill>
                <a:latin typeface="Arial" panose="020B0604020202020204" pitchFamily="34" charset="0"/>
                <a:ea typeface="Times New Roman"/>
                <a:cs typeface="Arial" panose="020B0604020202020204" pitchFamily="34" charset="0"/>
                <a:sym typeface="Times New Roman"/>
              </a:rPr>
              <a:t>Acuse recibo de la</a:t>
            </a:r>
            <a:r>
              <a:rPr lang="es-ES" sz="1200" b="0" u="none" noProof="0" dirty="0">
                <a:solidFill>
                  <a:srgbClr val="000000"/>
                </a:solidFill>
                <a:latin typeface="Arial" panose="020B0604020202020204" pitchFamily="34" charset="0"/>
                <a:ea typeface="Times New Roman"/>
                <a:cs typeface="Arial" panose="020B0604020202020204" pitchFamily="34" charset="0"/>
                <a:sym typeface="Times New Roman"/>
              </a:rPr>
              <a:t>(s) respuesta(s).  </a:t>
            </a:r>
            <a:r>
              <a:rPr lang="es-ES" sz="1200" b="1" i="0" u="none" noProof="0" dirty="0">
                <a:solidFill>
                  <a:srgbClr val="000000"/>
                </a:solidFill>
                <a:latin typeface="Arial" panose="020B0604020202020204" pitchFamily="34" charset="0"/>
                <a:ea typeface="Times New Roman"/>
                <a:cs typeface="Arial" panose="020B0604020202020204" pitchFamily="34" charset="0"/>
                <a:sym typeface="Times New Roman"/>
              </a:rPr>
              <a:t>Posibles </a:t>
            </a:r>
            <a:r>
              <a:rPr lang="es-ES" sz="1200" b="1" noProof="0" dirty="0">
                <a:solidFill>
                  <a:srgbClr val="000000"/>
                </a:solidFill>
                <a:latin typeface="Arial" panose="020B0604020202020204" pitchFamily="34" charset="0"/>
                <a:ea typeface="Times New Roman"/>
                <a:cs typeface="Arial" panose="020B0604020202020204" pitchFamily="34" charset="0"/>
                <a:sym typeface="Times New Roman"/>
              </a:rPr>
              <a:t>respuestas: </a:t>
            </a:r>
            <a:r>
              <a:rPr lang="es-ES" sz="1200" b="0" i="1" noProof="0" dirty="0">
                <a:solidFill>
                  <a:srgbClr val="000000"/>
                </a:solidFill>
                <a:latin typeface="Arial" panose="020B0604020202020204" pitchFamily="34" charset="0"/>
                <a:ea typeface="Times New Roman"/>
                <a:cs typeface="Arial" panose="020B0604020202020204" pitchFamily="34" charset="0"/>
                <a:sym typeface="Times New Roman"/>
              </a:rPr>
              <a:t>Cambio de las condiciones climáticas o del suelo, se ha procedido a la eliminación adecuada de los cadáveres, se ha iniciado la campaña de vacunación, etc.</a:t>
            </a:r>
            <a:endParaRPr lang="es-ES" sz="1200" b="0" i="1"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600"/>
              </a:spcBef>
              <a:spcAft>
                <a:spcPts val="0"/>
              </a:spcAft>
              <a:buNone/>
            </a:pPr>
            <a:endParaRPr lang="es-ES" noProof="0" dirty="0"/>
          </a:p>
        </p:txBody>
      </p:sp>
      <p:sp>
        <p:nvSpPr>
          <p:cNvPr id="651" name="Google Shape;651;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0" name="Google Shape;660;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v"/>
            </a:pPr>
            <a:endParaRPr lang="es-GT"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v"/>
            </a:pPr>
            <a:r>
              <a:rPr lang="es-GT" sz="1200" b="1" i="1" noProof="0" dirty="0">
                <a:latin typeface="Arial" panose="020B0604020202020204" pitchFamily="34" charset="0"/>
                <a:ea typeface="Times New Roman"/>
                <a:cs typeface="Arial" panose="020B0604020202020204" pitchFamily="34" charset="0"/>
                <a:sym typeface="Times New Roman"/>
              </a:rPr>
              <a:t>Esta diapositiva resume los puntos principales sobre los gráficos lineales.  Comente brevemente cada uno de los puntos. A continuación, pregunte a los participantes si tienen alguna duda sobre los gráficos lineales antes de continuar.</a:t>
            </a:r>
            <a:endParaRPr lang="es-GT" sz="1200" b="1" i="1" noProof="0" dirty="0">
              <a:latin typeface="Arial" panose="020B0604020202020204" pitchFamily="34" charset="0"/>
              <a:cs typeface="Arial" panose="020B0604020202020204" pitchFamily="34" charset="0"/>
            </a:endParaRPr>
          </a:p>
        </p:txBody>
      </p:sp>
      <p:sp>
        <p:nvSpPr>
          <p:cNvPr id="661" name="Google Shape;661;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8" name="Google Shape;668;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Al igual que los gráficos lineales, los histogramas se utilizan normalmente para representar datos continuos, como el tiempo. A menudo se utilizan para mostrar el curso temporal de un brote epidémico. Cuando se utiliza un histograma para mostrar el número de casos a lo largo del tiempo durante un brote, se denomina "curva epidémica" o "curva Epi".  Los histogramas también pueden utilizarse para mostrar la distribución de variables cuantitativas como la edad, el peso o la altura.  </a:t>
            </a:r>
            <a:r>
              <a:rPr lang="es-GT" sz="1200" b="0" noProof="0" dirty="0">
                <a:latin typeface="Arial" panose="020B0604020202020204" pitchFamily="34" charset="0"/>
                <a:ea typeface="Times New Roman"/>
                <a:cs typeface="Arial" panose="020B0604020202020204" pitchFamily="34" charset="0"/>
                <a:sym typeface="Times New Roman"/>
              </a:rPr>
              <a:t>Los histogramas, "curvas epidémicas", se utilizan habitualmente para mostrar datos en brotes epidémicos</a:t>
            </a:r>
          </a:p>
          <a:p>
            <a:pPr marL="0" marR="0" lvl="0" indent="0" algn="l" rtl="0">
              <a:lnSpc>
                <a:spcPct val="115000"/>
              </a:lnSpc>
              <a:spcBef>
                <a:spcPts val="18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Las características del histograma incluyen:</a:t>
            </a:r>
            <a:endParaRPr lang="es-GT" sz="1200" noProof="0" dirty="0">
              <a:latin typeface="Arial" panose="020B0604020202020204" pitchFamily="34" charset="0"/>
              <a:cs typeface="Arial" panose="020B0604020202020204" pitchFamily="34" charset="0"/>
            </a:endParaRPr>
          </a:p>
          <a:p>
            <a:pPr marL="800100" marR="0" lvl="1" indent="-342900" algn="l" rtl="0">
              <a:lnSpc>
                <a:spcPct val="115000"/>
              </a:lnSpc>
              <a:spcBef>
                <a:spcPts val="600"/>
              </a:spcBef>
              <a:spcAft>
                <a:spcPts val="0"/>
              </a:spcAft>
              <a:buClr>
                <a:schemeClr val="dk1"/>
              </a:buClr>
              <a:buSzPts val="1800"/>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El eje X suele mostrar el tiempo (por ejemplo: fecha de inicio o diagnóstico).</a:t>
            </a:r>
            <a:endParaRPr lang="es-GT" sz="1200" noProof="0" dirty="0">
              <a:latin typeface="Arial" panose="020B0604020202020204" pitchFamily="34" charset="0"/>
              <a:cs typeface="Arial" panose="020B0604020202020204" pitchFamily="34" charset="0"/>
            </a:endParaRPr>
          </a:p>
          <a:p>
            <a:pPr marL="800100" marR="0" lvl="1" indent="-342900" algn="l" rtl="0">
              <a:lnSpc>
                <a:spcPct val="115000"/>
              </a:lnSpc>
              <a:spcBef>
                <a:spcPts val="0"/>
              </a:spcBef>
              <a:spcAft>
                <a:spcPts val="0"/>
              </a:spcAft>
              <a:buClr>
                <a:schemeClr val="dk1"/>
              </a:buClr>
              <a:buSzPts val="1800"/>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No debe haber espacios entre las columnas adyacentes. Las columnas deben tocarse una con la otra.</a:t>
            </a:r>
            <a:endParaRPr lang="es-GT" sz="1200" noProof="0" dirty="0">
              <a:latin typeface="Arial" panose="020B0604020202020204" pitchFamily="34" charset="0"/>
              <a:cs typeface="Arial" panose="020B0604020202020204" pitchFamily="34" charset="0"/>
            </a:endParaRPr>
          </a:p>
          <a:p>
            <a:pPr marL="800100" marR="0" lvl="1" indent="-342900" algn="l" rtl="0">
              <a:lnSpc>
                <a:spcPct val="115000"/>
              </a:lnSpc>
              <a:spcBef>
                <a:spcPts val="0"/>
              </a:spcBef>
              <a:spcAft>
                <a:spcPts val="0"/>
              </a:spcAft>
              <a:buClr>
                <a:schemeClr val="dk1"/>
              </a:buClr>
              <a:buSzPts val="1800"/>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Los intervalos a lo largo del eje X deben ser iguales. </a:t>
            </a:r>
            <a:endParaRPr lang="es-GT" sz="1200" noProof="0" dirty="0">
              <a:latin typeface="Arial" panose="020B0604020202020204" pitchFamily="34" charset="0"/>
              <a:cs typeface="Arial" panose="020B0604020202020204" pitchFamily="34" charset="0"/>
            </a:endParaRPr>
          </a:p>
          <a:p>
            <a:pPr marL="800100" marR="0" lvl="1" indent="-342900" algn="l" rtl="0">
              <a:lnSpc>
                <a:spcPct val="115000"/>
              </a:lnSpc>
              <a:spcBef>
                <a:spcPts val="0"/>
              </a:spcBef>
              <a:spcAft>
                <a:spcPts val="0"/>
              </a:spcAft>
              <a:buClr>
                <a:schemeClr val="dk1"/>
              </a:buClr>
              <a:buSzPts val="1800"/>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El eje Y suele representar la frecuencia (normalmente, el número de casos).</a:t>
            </a:r>
            <a:endParaRPr lang="es-GT" sz="1200" noProof="0" dirty="0">
              <a:latin typeface="Arial" panose="020B0604020202020204" pitchFamily="34" charset="0"/>
              <a:cs typeface="Arial" panose="020B0604020202020204" pitchFamily="34" charset="0"/>
            </a:endParaRPr>
          </a:p>
          <a:p>
            <a:pPr marL="800100" marR="0" lvl="1" indent="-342900" algn="l" rtl="0">
              <a:lnSpc>
                <a:spcPct val="115000"/>
              </a:lnSpc>
              <a:spcBef>
                <a:spcPts val="0"/>
              </a:spcBef>
              <a:spcAft>
                <a:spcPts val="0"/>
              </a:spcAft>
              <a:buClr>
                <a:schemeClr val="dk1"/>
              </a:buClr>
              <a:buSzPts val="1800"/>
              <a:buFont typeface="Courier New" panose="02070309020205020404" pitchFamily="49" charset="0"/>
              <a:buChar char="o"/>
            </a:pPr>
            <a:r>
              <a:rPr lang="es-GT" sz="1200" noProof="0" dirty="0">
                <a:latin typeface="Arial" panose="020B0604020202020204" pitchFamily="34" charset="0"/>
                <a:ea typeface="Times New Roman"/>
                <a:cs typeface="Arial" panose="020B0604020202020204" pitchFamily="34" charset="0"/>
                <a:sym typeface="Times New Roman"/>
              </a:rPr>
              <a:t>Si las columnas tienen el mismo ancho (lo que recomendamos encarecidamente), la altura de la columna es proporcional al número de observaciones en ese intervalo.</a:t>
            </a:r>
            <a:endParaRPr lang="es-GT"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br>
              <a:rPr lang="es-GT" sz="1200" noProof="0" dirty="0">
                <a:latin typeface="Arial" panose="020B0604020202020204" pitchFamily="34" charset="0"/>
                <a:ea typeface="Times New Roman"/>
                <a:cs typeface="Arial" panose="020B0604020202020204" pitchFamily="34" charset="0"/>
                <a:sym typeface="Times New Roman"/>
              </a:rPr>
            </a:br>
            <a:r>
              <a:rPr lang="es-GT" sz="1200" noProof="0" dirty="0">
                <a:latin typeface="Arial" panose="020B0604020202020204" pitchFamily="34" charset="0"/>
                <a:ea typeface="Times New Roman"/>
                <a:cs typeface="Arial" panose="020B0604020202020204" pitchFamily="34" charset="0"/>
                <a:sym typeface="Times New Roman"/>
              </a:rPr>
              <a:t> </a:t>
            </a:r>
          </a:p>
          <a:p>
            <a:pPr marL="0" lvl="0" indent="0" algn="l" rtl="0">
              <a:spcBef>
                <a:spcPts val="600"/>
              </a:spcBef>
              <a:spcAft>
                <a:spcPts val="0"/>
              </a:spcAft>
              <a:buNone/>
            </a:pPr>
            <a:endParaRPr lang="es-ES" noProof="0" dirty="0"/>
          </a:p>
        </p:txBody>
      </p:sp>
      <p:sp>
        <p:nvSpPr>
          <p:cNvPr id="669" name="Google Shape;669;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GT" sz="1200" b="1" noProof="0" dirty="0">
                <a:latin typeface="Arial" panose="020B0604020202020204" pitchFamily="34" charset="0"/>
                <a:ea typeface="Arial"/>
                <a:cs typeface="Arial" panose="020B0604020202020204" pitchFamily="34" charset="0"/>
                <a:sym typeface="Arial"/>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spcBef>
                <a:spcPts val="18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rPr>
              <a:t>Repase </a:t>
            </a:r>
            <a:r>
              <a:rPr lang="es-GT" sz="1200" noProof="0" dirty="0">
                <a:latin typeface="Arial" panose="020B0604020202020204" pitchFamily="34" charset="0"/>
                <a:cs typeface="Arial" panose="020B0604020202020204" pitchFamily="34" charset="0"/>
              </a:rPr>
              <a:t>y discuta cada una de las respuestas. </a:t>
            </a:r>
          </a:p>
          <a:p>
            <a:pPr marL="171450" marR="0" lvl="0" indent="-171450" algn="l" rtl="0">
              <a:lnSpc>
                <a:spcPct val="115000"/>
              </a:lnSpc>
              <a:spcBef>
                <a:spcPts val="600"/>
              </a:spcBef>
              <a:spcAft>
                <a:spcPts val="0"/>
              </a:spcAft>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a:t>
            </a:r>
            <a:r>
              <a:rPr lang="es-GT" sz="1200" noProof="0" dirty="0">
                <a:latin typeface="Arial" panose="020B0604020202020204" pitchFamily="34" charset="0"/>
                <a:ea typeface="Times New Roman"/>
                <a:cs typeface="Arial" panose="020B0604020202020204" pitchFamily="34" charset="0"/>
                <a:sym typeface="Times New Roman"/>
              </a:rPr>
              <a:t>: tenemos que observar los datos antes de analizarlos, para hacernos una idea del número de registros y de la distribución general de los datos (</a:t>
            </a:r>
            <a:r>
              <a:rPr lang="es-GT" sz="1200" b="1" noProof="0" dirty="0">
                <a:latin typeface="Arial" panose="020B0604020202020204" pitchFamily="34" charset="0"/>
                <a:ea typeface="Times New Roman"/>
                <a:cs typeface="Arial" panose="020B0604020202020204" pitchFamily="34" charset="0"/>
                <a:sym typeface="Times New Roman"/>
              </a:rPr>
              <a:t>por ejemplo: </a:t>
            </a:r>
            <a:r>
              <a:rPr lang="es-GT" sz="1200" i="1" noProof="0" dirty="0">
                <a:latin typeface="Arial" panose="020B0604020202020204" pitchFamily="34" charset="0"/>
                <a:ea typeface="Times New Roman"/>
                <a:cs typeface="Arial" panose="020B0604020202020204" pitchFamily="34" charset="0"/>
                <a:sym typeface="Times New Roman"/>
              </a:rPr>
              <a:t>¿mayoría de niños o mayoría de adultos? ¿Cuántos registros están relativamente completos y cuántos están mal registrados?)  </a:t>
            </a:r>
            <a:r>
              <a:rPr lang="es-GT" sz="1200" noProof="0" dirty="0">
                <a:latin typeface="Arial" panose="020B0604020202020204" pitchFamily="34" charset="0"/>
                <a:ea typeface="Times New Roman"/>
                <a:cs typeface="Arial" panose="020B0604020202020204" pitchFamily="34" charset="0"/>
                <a:sym typeface="Times New Roman"/>
              </a:rPr>
              <a:t>En otras palabras, tenemos que familiarizarnos con los datos antes de iniciar el análisis.  Los datos organizados también nos permiten buscar errores fácilmente, como hemos hecho al hablar de la calidad de los datos. También resumimos los datos para identificar patrones, tendencias, relaciones, excepciones y valores atípicos en los datos, lo que nos ayudará a facilitar el análisis. Por último, resumimos los datos para comunicar la información a otras personas de forma más eficaz y eficiente</a:t>
            </a:r>
            <a:r>
              <a:rPr lang="es-GT" sz="1200" noProof="0" dirty="0">
                <a:latin typeface="Arial" panose="020B0604020202020204" pitchFamily="34" charset="0"/>
                <a:ea typeface="Arial"/>
                <a:cs typeface="Arial" panose="020B0604020202020204" pitchFamily="34" charset="0"/>
                <a:sym typeface="Arial"/>
              </a:rPr>
              <a:t>.</a:t>
            </a:r>
            <a:endParaRPr lang="es-GT"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600"/>
              </a:spcBef>
              <a:spcAft>
                <a:spcPts val="0"/>
              </a:spcAft>
              <a:buNone/>
            </a:pPr>
            <a:endParaRPr lang="es-ES" noProof="0" dirty="0"/>
          </a:p>
        </p:txBody>
      </p:sp>
      <p:sp>
        <p:nvSpPr>
          <p:cNvPr id="173" name="Google Shape;17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Este histograma muestra el número de casos de difteria entre los refugiados Rohingya de Myanmar reasentados en Bangladesh durante noviembre y diciembre de 2017. El eje X del gráfico muestra las semanas de 2017, empezando el 3 de noviembre, que corresponde a la semana epidemiológica 43.</a:t>
            </a:r>
            <a:endParaRPr lang="es-GT" sz="1200" b="0" u="none"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0" u="none"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0" i="0" noProof="0" dirty="0">
                <a:latin typeface="Arial" panose="020B0604020202020204" pitchFamily="34" charset="0"/>
                <a:ea typeface="Times New Roman"/>
                <a:cs typeface="Arial" panose="020B0604020202020204" pitchFamily="34" charset="0"/>
                <a:sym typeface="Times New Roman"/>
              </a:rPr>
              <a:t>¿Puede alguien describir el patrón?</a:t>
            </a:r>
          </a:p>
          <a:p>
            <a:pPr marL="171450" marR="0" lvl="0" indent="-171450" algn="l" rtl="0">
              <a:lnSpc>
                <a:spcPct val="115000"/>
              </a:lnSpc>
              <a:spcBef>
                <a:spcPts val="1800"/>
              </a:spcBef>
              <a:spcAft>
                <a:spcPts val="0"/>
              </a:spcAft>
              <a:buFont typeface="Wingdings" panose="05000000000000000000" pitchFamily="2" charset="2"/>
              <a:buChar char="§"/>
            </a:pPr>
            <a:endParaRPr lang="es-GT" sz="1200" b="0" i="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i="0" u="sng" noProof="0" dirty="0">
                <a:latin typeface="Arial" panose="020B0604020202020204" pitchFamily="34" charset="0"/>
                <a:cs typeface="Arial" panose="020B0604020202020204" pitchFamily="34" charset="0"/>
                <a:sym typeface="Times New Roman"/>
              </a:rPr>
              <a:t>Acuse recibo la</a:t>
            </a:r>
            <a:r>
              <a:rPr lang="es-GT" sz="1200" b="0" i="0" noProof="0" dirty="0">
                <a:latin typeface="Arial" panose="020B0604020202020204" pitchFamily="34" charset="0"/>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Posibles respuestas: </a:t>
            </a:r>
            <a:r>
              <a:rPr lang="es-GT" sz="1200" b="1" i="1" noProof="0" dirty="0">
                <a:latin typeface="Arial" panose="020B0604020202020204" pitchFamily="34" charset="0"/>
                <a:ea typeface="Times New Roman"/>
                <a:cs typeface="Arial" panose="020B0604020202020204" pitchFamily="34" charset="0"/>
                <a:sym typeface="Times New Roman"/>
              </a:rPr>
              <a:t>1. </a:t>
            </a:r>
            <a:r>
              <a:rPr lang="es-GT" sz="1200" b="0" i="1" noProof="0" dirty="0">
                <a:latin typeface="Arial" panose="020B0604020202020204" pitchFamily="34" charset="0"/>
                <a:ea typeface="Times New Roman"/>
                <a:cs typeface="Arial" panose="020B0604020202020204" pitchFamily="34" charset="0"/>
                <a:sym typeface="Times New Roman"/>
              </a:rPr>
              <a:t>Se produjeron muy pocos casos durante las 3 ó 4 primeras semanas de noviembre (semanas epidemiológicas 43-46). Después, durante las semanas 46-47, el número de casos de difteria empezó a aumentar rápidamente. </a:t>
            </a:r>
            <a:r>
              <a:rPr lang="es-GT" sz="1200" b="1" i="1" noProof="0" dirty="0">
                <a:latin typeface="Arial" panose="020B0604020202020204" pitchFamily="34" charset="0"/>
                <a:ea typeface="Times New Roman"/>
                <a:cs typeface="Arial" panose="020B0604020202020204" pitchFamily="34" charset="0"/>
                <a:sym typeface="Times New Roman"/>
              </a:rPr>
              <a:t>2. </a:t>
            </a:r>
            <a:r>
              <a:rPr lang="es-GT" sz="1200" b="0" i="1" noProof="0" dirty="0">
                <a:latin typeface="Arial" panose="020B0604020202020204" pitchFamily="34" charset="0"/>
                <a:ea typeface="Times New Roman"/>
                <a:cs typeface="Arial" panose="020B0604020202020204" pitchFamily="34" charset="0"/>
                <a:sym typeface="Times New Roman"/>
              </a:rPr>
              <a:t>Durante varios días de las semanas 47 y 48, el número de casos aumentó a más de 100 por día. Esto se conoce como el "pico" en el número de casos. </a:t>
            </a:r>
            <a:r>
              <a:rPr lang="es-GT" sz="1200" b="1" i="1" noProof="0" dirty="0">
                <a:latin typeface="Arial" panose="020B0604020202020204" pitchFamily="34" charset="0"/>
                <a:ea typeface="Times New Roman"/>
                <a:cs typeface="Arial" panose="020B0604020202020204" pitchFamily="34" charset="0"/>
                <a:sym typeface="Times New Roman"/>
              </a:rPr>
              <a:t>3. </a:t>
            </a:r>
            <a:r>
              <a:rPr lang="es-GT" sz="1200" b="0" i="1" noProof="0" dirty="0">
                <a:latin typeface="Arial" panose="020B0604020202020204" pitchFamily="34" charset="0"/>
                <a:ea typeface="Times New Roman"/>
                <a:cs typeface="Arial" panose="020B0604020202020204" pitchFamily="34" charset="0"/>
                <a:sym typeface="Times New Roman"/>
              </a:rPr>
              <a:t>Después de la semana 48, el número de casos disminuyó. Se recomendaría continuar la vigilancia a finales de diciembre de 2017 y principios de 2018 para confirmar que el brote ha terminado.</a:t>
            </a:r>
            <a:endParaRPr lang="es-GT" sz="1200" b="0" i="1"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lang="es-ES" noProof="0" dirty="0"/>
          </a:p>
        </p:txBody>
      </p:sp>
      <p:sp>
        <p:nvSpPr>
          <p:cNvPr id="677" name="Google Shape;677;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p5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6" name="Google Shape;686;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b="0" u="none" noProof="0" dirty="0">
              <a:latin typeface="Arial" panose="020B0604020202020204" pitchFamily="34" charset="0"/>
              <a:ea typeface="+mn-ea"/>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Esta diapositiva resume los pasos para crear un histograma. </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1800"/>
              </a:spcBef>
              <a:spcAft>
                <a:spcPts val="0"/>
              </a:spcAft>
              <a:buFont typeface="Wingdings" panose="05000000000000000000" pitchFamily="2" charset="2"/>
              <a:buChar cha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b="1" noProof="0" dirty="0">
                <a:latin typeface="Arial" panose="020B0604020202020204" pitchFamily="34" charset="0"/>
                <a:ea typeface="Times New Roman"/>
                <a:cs typeface="Arial" panose="020B0604020202020204" pitchFamily="34" charset="0"/>
                <a:sym typeface="Times New Roman"/>
              </a:rPr>
              <a:t>Paso 1: </a:t>
            </a:r>
            <a:r>
              <a:rPr lang="es-GT" sz="1200" noProof="0" dirty="0">
                <a:latin typeface="Arial" panose="020B0604020202020204" pitchFamily="34" charset="0"/>
                <a:ea typeface="Times New Roman"/>
                <a:cs typeface="Arial" panose="020B0604020202020204" pitchFamily="34" charset="0"/>
                <a:sym typeface="Times New Roman"/>
              </a:rPr>
              <a:t>Divida el rango de datos cuantitativos en intervalos de igual grosor secuenciales y no superpuestos. Este paso es importante si se trata de peso, altura, recuento de CD4+, etc. Para los datos de vigilancia o brotes por tiempo, a menudo sólo utilizamos el intervalo de tiempo del reporte, como semana, mes o año</a:t>
            </a:r>
            <a:r>
              <a:rPr lang="es-GT" sz="1200" b="1" noProof="0" dirty="0">
                <a:latin typeface="Arial" panose="020B0604020202020204" pitchFamily="34" charset="0"/>
                <a:ea typeface="Times New Roman"/>
                <a:cs typeface="Arial" panose="020B0604020202020204" pitchFamily="34" charset="0"/>
                <a:sym typeface="Times New Roman"/>
              </a:rPr>
              <a:t>.&lt;CLICK&gt; Paso 2: </a:t>
            </a:r>
            <a:r>
              <a:rPr lang="es-GT" sz="1200" noProof="0" dirty="0">
                <a:latin typeface="Arial" panose="020B0604020202020204" pitchFamily="34" charset="0"/>
                <a:ea typeface="Times New Roman"/>
                <a:cs typeface="Arial" panose="020B0604020202020204" pitchFamily="34" charset="0"/>
                <a:sym typeface="Times New Roman"/>
              </a:rPr>
              <a:t>Asigne una columna a cada intervalo, sin espacio entre columnas</a:t>
            </a:r>
            <a:r>
              <a:rPr lang="es-GT" sz="1200" b="1" noProof="0" dirty="0">
                <a:latin typeface="Arial" panose="020B0604020202020204" pitchFamily="34" charset="0"/>
                <a:ea typeface="Times New Roman"/>
                <a:cs typeface="Arial" panose="020B0604020202020204" pitchFamily="34" charset="0"/>
                <a:sym typeface="Times New Roman"/>
              </a:rPr>
              <a:t>.&lt;CLICK&gt; Paso 3: </a:t>
            </a:r>
            <a:r>
              <a:rPr lang="es-GT" sz="1200" noProof="0" dirty="0">
                <a:latin typeface="Arial" panose="020B0604020202020204" pitchFamily="34" charset="0"/>
                <a:ea typeface="Times New Roman"/>
                <a:cs typeface="Arial" panose="020B0604020202020204" pitchFamily="34" charset="0"/>
                <a:sym typeface="Times New Roman"/>
              </a:rPr>
              <a:t>Cuente el número de registros que caen en cada intervalo</a:t>
            </a:r>
            <a:r>
              <a:rPr lang="es-GT" sz="1200" b="1" noProof="0" dirty="0">
                <a:latin typeface="Arial" panose="020B0604020202020204" pitchFamily="34" charset="0"/>
                <a:ea typeface="Times New Roman"/>
                <a:cs typeface="Arial" panose="020B0604020202020204" pitchFamily="34" charset="0"/>
                <a:sym typeface="Times New Roman"/>
              </a:rPr>
              <a:t>.&lt;CLICK&gt; Paso 4: </a:t>
            </a:r>
            <a:r>
              <a:rPr lang="es-GT" sz="1200" noProof="0" dirty="0">
                <a:latin typeface="Arial" panose="020B0604020202020204" pitchFamily="34" charset="0"/>
                <a:ea typeface="Times New Roman"/>
                <a:cs typeface="Arial" panose="020B0604020202020204" pitchFamily="34" charset="0"/>
                <a:sym typeface="Times New Roman"/>
              </a:rPr>
              <a:t>Haga que la altura de la columna sea igual a la frecuencia para cada intervalo.</a:t>
            </a:r>
            <a:r>
              <a:rPr lang="es-GT" sz="1200" b="1" noProof="0" dirty="0">
                <a:latin typeface="Arial" panose="020B0604020202020204" pitchFamily="34" charset="0"/>
                <a:ea typeface="Times New Roman"/>
                <a:cs typeface="Arial" panose="020B0604020202020204" pitchFamily="34" charset="0"/>
                <a:sym typeface="Times New Roman"/>
              </a:rPr>
              <a:t>&lt;CLICK&gt; Paso 5: </a:t>
            </a:r>
            <a:r>
              <a:rPr lang="es-GT" sz="1200" noProof="0" dirty="0">
                <a:latin typeface="Arial" panose="020B0604020202020204" pitchFamily="34" charset="0"/>
                <a:ea typeface="Times New Roman"/>
                <a:cs typeface="Arial" panose="020B0604020202020204" pitchFamily="34" charset="0"/>
                <a:sym typeface="Times New Roman"/>
              </a:rPr>
              <a:t>Incluya etiquetas para cada eje con unidades y un título descriptivo.</a:t>
            </a:r>
          </a:p>
          <a:p>
            <a:pPr marL="0" lvl="0" indent="0" algn="l" rtl="0">
              <a:spcBef>
                <a:spcPts val="600"/>
              </a:spcBef>
              <a:spcAft>
                <a:spcPts val="0"/>
              </a:spcAft>
              <a:buNone/>
            </a:pPr>
            <a:endParaRPr lang="es-ES" noProof="0" dirty="0"/>
          </a:p>
        </p:txBody>
      </p:sp>
      <p:sp>
        <p:nvSpPr>
          <p:cNvPr id="687" name="Google Shape;687;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5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4" name="Google Shape;704;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a:t>
            </a:r>
            <a:r>
              <a:rPr lang="es-GT" sz="1200" noProof="0" dirty="0">
                <a:latin typeface="Arial" panose="020B0604020202020204" pitchFamily="34" charset="0"/>
                <a:ea typeface="Times New Roman"/>
                <a:cs typeface="Arial" panose="020B0604020202020204" pitchFamily="34" charset="0"/>
                <a:sym typeface="Times New Roman"/>
              </a:rPr>
              <a:t>: Repasemos los pasos para crear un histograma para grupos de edad de 5 años. Observe que los grupos de edad tienen el mismo ancho, 5 años. </a:t>
            </a:r>
            <a:r>
              <a:rPr lang="es-GT" sz="1200" b="1" noProof="0" dirty="0">
                <a:latin typeface="Arial" panose="020B0604020202020204" pitchFamily="34" charset="0"/>
                <a:ea typeface="Times New Roman"/>
                <a:cs typeface="Arial" panose="020B0604020202020204" pitchFamily="34" charset="0"/>
                <a:sym typeface="Times New Roman"/>
              </a:rPr>
              <a:t>El paso 1 </a:t>
            </a:r>
            <a:r>
              <a:rPr lang="es-GT" sz="1200" noProof="0" dirty="0">
                <a:latin typeface="Arial" panose="020B0604020202020204" pitchFamily="34" charset="0"/>
                <a:ea typeface="Times New Roman"/>
                <a:cs typeface="Arial" panose="020B0604020202020204" pitchFamily="34" charset="0"/>
                <a:sym typeface="Times New Roman"/>
              </a:rPr>
              <a:t>es dividir el rango de datos cuantitativos en intervalos de igual amplitud, secuenciales y no traslapados.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¡Este paso ya lo hemos hecho!</a:t>
            </a:r>
            <a:endParaRPr lang="es-GT" sz="1200" noProof="0" dirty="0">
              <a:latin typeface="Arial" panose="020B0604020202020204" pitchFamily="34" charset="0"/>
              <a:cs typeface="Arial" panose="020B0604020202020204" pitchFamily="34" charset="0"/>
            </a:endParaRPr>
          </a:p>
          <a:p>
            <a:pPr marL="0" lvl="0" indent="0" algn="l" rtl="0">
              <a:spcBef>
                <a:spcPts val="600"/>
              </a:spcBef>
              <a:spcAft>
                <a:spcPts val="0"/>
              </a:spcAft>
              <a:buNone/>
            </a:pPr>
            <a:endParaRPr lang="es-ES" noProof="0" dirty="0"/>
          </a:p>
        </p:txBody>
      </p:sp>
      <p:sp>
        <p:nvSpPr>
          <p:cNvPr id="705" name="Google Shape;705;p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5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7" name="Google Shape;727;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b="0" u="none"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
            </a:pPr>
            <a:endParaRPr lang="es-ES" sz="1200" b="1" u="sng" noProof="0" dirty="0">
              <a:latin typeface="Arial" panose="020B0604020202020204" pitchFamily="34" charset="0"/>
              <a:ea typeface="Times New Roman"/>
              <a:cs typeface="Arial" panose="020B0604020202020204" pitchFamily="34" charset="0"/>
            </a:endParaRPr>
          </a:p>
          <a:p>
            <a:pPr marL="171450" marR="0" lvl="0" indent="-171450" algn="l">
              <a:lnSpc>
                <a:spcPct val="114999"/>
              </a:lnSpc>
              <a:spcBef>
                <a:spcPts val="18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b="1" noProof="0" dirty="0">
                <a:latin typeface="Arial" panose="020B0604020202020204" pitchFamily="34" charset="0"/>
                <a:ea typeface="Times New Roman"/>
                <a:cs typeface="Arial" panose="020B0604020202020204" pitchFamily="34" charset="0"/>
                <a:sym typeface="Times New Roman"/>
              </a:rPr>
              <a:t>El paso 2 </a:t>
            </a:r>
            <a:r>
              <a:rPr lang="es-ES" sz="1200" noProof="0" dirty="0">
                <a:latin typeface="Arial" panose="020B0604020202020204" pitchFamily="34" charset="0"/>
                <a:ea typeface="Times New Roman"/>
                <a:cs typeface="Arial" panose="020B0604020202020204" pitchFamily="34" charset="0"/>
                <a:sym typeface="Times New Roman"/>
              </a:rPr>
              <a:t>es asignar una columna a cada intervalo, sin espacio entre columnas</a:t>
            </a:r>
            <a:r>
              <a:rPr lang="es-ES" sz="1200" b="0" noProof="0" dirty="0">
                <a:latin typeface="Arial" panose="020B0604020202020204" pitchFamily="34" charset="0"/>
                <a:ea typeface="Times New Roman"/>
                <a:cs typeface="Arial" panose="020B0604020202020204" pitchFamily="34" charset="0"/>
                <a:sym typeface="Times New Roman"/>
              </a:rPr>
              <a:t>..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noProof="0" dirty="0">
                <a:latin typeface="Arial" panose="020B0604020202020204" pitchFamily="34" charset="0"/>
                <a:ea typeface="Times New Roman"/>
                <a:cs typeface="Arial" panose="020B0604020202020204" pitchFamily="34" charset="0"/>
                <a:sym typeface="Times New Roman"/>
              </a:rPr>
              <a:t>¡Listo!</a:t>
            </a:r>
            <a:endParaRPr lang="es-ES" sz="1200" noProof="0" dirty="0">
              <a:latin typeface="Arial" panose="020B0604020202020204" pitchFamily="34" charset="0"/>
              <a:cs typeface="Arial" panose="020B0604020202020204" pitchFamily="34" charset="0"/>
            </a:endParaRPr>
          </a:p>
          <a:p>
            <a:pPr marL="0" lvl="0" indent="0" algn="l" rtl="0">
              <a:spcBef>
                <a:spcPts val="600"/>
              </a:spcBef>
              <a:spcAft>
                <a:spcPts val="0"/>
              </a:spcAft>
              <a:buNone/>
            </a:pPr>
            <a:endParaRPr lang="es-ES" noProof="0" dirty="0"/>
          </a:p>
        </p:txBody>
      </p:sp>
      <p:sp>
        <p:nvSpPr>
          <p:cNvPr id="728" name="Google Shape;728;p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p5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8" name="Google Shape;748;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b="1" noProof="0" dirty="0">
                <a:latin typeface="Arial" panose="020B0604020202020204" pitchFamily="34" charset="0"/>
                <a:ea typeface="Times New Roman"/>
                <a:cs typeface="Arial" panose="020B0604020202020204" pitchFamily="34" charset="0"/>
                <a:sym typeface="Times New Roman"/>
              </a:rPr>
              <a:t>El paso 3 </a:t>
            </a:r>
            <a:r>
              <a:rPr lang="es-GT" sz="1200" noProof="0" dirty="0">
                <a:latin typeface="Arial" panose="020B0604020202020204" pitchFamily="34" charset="0"/>
                <a:ea typeface="Times New Roman"/>
                <a:cs typeface="Arial" panose="020B0604020202020204" pitchFamily="34" charset="0"/>
                <a:sym typeface="Times New Roman"/>
              </a:rPr>
              <a:t>consiste en contar el número de registros que caen en cada intervalo y completar el eje Y. </a:t>
            </a:r>
            <a:r>
              <a:rPr lang="es-GT" sz="1200" b="1" noProof="0" dirty="0">
                <a:latin typeface="Arial" panose="020B0604020202020204" pitchFamily="34" charset="0"/>
                <a:ea typeface="Times New Roman"/>
                <a:cs typeface="Arial" panose="020B0604020202020204" pitchFamily="34" charset="0"/>
                <a:sym typeface="Times New Roman"/>
              </a:rPr>
              <a:t>&lt;CLICK&gt; </a:t>
            </a: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Pregunta: </a:t>
            </a:r>
            <a:r>
              <a:rPr lang="es-GT" sz="1200" b="0" i="0" noProof="0" dirty="0">
                <a:latin typeface="Arial" panose="020B0604020202020204" pitchFamily="34" charset="0"/>
                <a:ea typeface="Times New Roman"/>
                <a:cs typeface="Arial" panose="020B0604020202020204" pitchFamily="34" charset="0"/>
                <a:sym typeface="Times New Roman"/>
              </a:rPr>
              <a:t>¿Qué valor pondrían en la parte superior del eje Y?</a:t>
            </a:r>
          </a:p>
          <a:p>
            <a:pPr marL="171450" marR="0" lvl="0" indent="-171450" algn="l" rtl="0">
              <a:lnSpc>
                <a:spcPct val="115000"/>
              </a:lnSpc>
              <a:spcBef>
                <a:spcPts val="1800"/>
              </a:spcBef>
              <a:spcAft>
                <a:spcPts val="0"/>
              </a:spcAft>
              <a:buFont typeface="Wingdings" panose="05000000000000000000" pitchFamily="2" charset="2"/>
              <a:buChar char="§"/>
            </a:pPr>
            <a:endParaRPr lang="es-GT"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i="0" u="sng" noProof="0" dirty="0">
                <a:latin typeface="Arial" panose="020B0604020202020204" pitchFamily="34" charset="0"/>
                <a:ea typeface="Times New Roman"/>
                <a:cs typeface="Arial" panose="020B0604020202020204" pitchFamily="34" charset="0"/>
                <a:sym typeface="Times New Roman"/>
              </a:rPr>
              <a:t>Acuse recibo la</a:t>
            </a:r>
            <a:r>
              <a:rPr lang="es-GT" sz="1200" b="0" i="0" noProof="0" dirty="0">
                <a:latin typeface="Arial" panose="020B0604020202020204" pitchFamily="34" charset="0"/>
                <a:ea typeface="Times New Roman"/>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El valor más grande es 35, así que redondear a 40 parece razonable.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¡Hecho!</a:t>
            </a:r>
            <a:endParaRPr lang="es-GT" sz="1200" noProof="0" dirty="0">
              <a:latin typeface="Arial" panose="020B0604020202020204" pitchFamily="34" charset="0"/>
              <a:cs typeface="Arial" panose="020B0604020202020204" pitchFamily="34" charset="0"/>
            </a:endParaRPr>
          </a:p>
          <a:p>
            <a:pPr marL="0" lvl="0" indent="0" algn="l" rtl="0">
              <a:spcBef>
                <a:spcPts val="600"/>
              </a:spcBef>
              <a:spcAft>
                <a:spcPts val="0"/>
              </a:spcAft>
              <a:buNone/>
            </a:pPr>
            <a:endParaRPr lang="es-ES" noProof="0" dirty="0"/>
          </a:p>
        </p:txBody>
      </p:sp>
      <p:sp>
        <p:nvSpPr>
          <p:cNvPr id="749" name="Google Shape;749;p5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p5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5" name="Google Shape;765;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b="1" noProof="0" dirty="0">
                <a:latin typeface="Arial" panose="020B0604020202020204" pitchFamily="34" charset="0"/>
                <a:ea typeface="Times New Roman"/>
                <a:cs typeface="Arial" panose="020B0604020202020204" pitchFamily="34" charset="0"/>
                <a:sym typeface="Times New Roman"/>
              </a:rPr>
              <a:t>El paso 4 </a:t>
            </a:r>
            <a:r>
              <a:rPr lang="es-GT" sz="1200" noProof="0" dirty="0">
                <a:latin typeface="Arial" panose="020B0604020202020204" pitchFamily="34" charset="0"/>
                <a:ea typeface="Times New Roman"/>
                <a:cs typeface="Arial" panose="020B0604020202020204" pitchFamily="34" charset="0"/>
                <a:sym typeface="Times New Roman"/>
              </a:rPr>
              <a:t>consiste en representar gráficamente los datos haciendo que la altura de cada columna sea igual a la frecuencia de cada intervalo. A veces se ven gráficos con los números reales encima de las columnas, pero normalmente mostramos gráficos para dar una impresión general de tendencias y patrones, no números específicos. Si desea proporcionar números específicos, hágalo en una tabla.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¡Así que eliminaremos los números! </a:t>
            </a:r>
          </a:p>
          <a:p>
            <a:pPr marL="0" lvl="0" indent="0" algn="l" rtl="0">
              <a:spcBef>
                <a:spcPts val="600"/>
              </a:spcBef>
              <a:spcAft>
                <a:spcPts val="0"/>
              </a:spcAft>
              <a:buNone/>
            </a:pPr>
            <a:endParaRPr lang="es-ES" noProof="0" dirty="0"/>
          </a:p>
        </p:txBody>
      </p:sp>
      <p:sp>
        <p:nvSpPr>
          <p:cNvPr id="766" name="Google Shape;766;p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5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0" name="Google Shape;790;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Font typeface="Wingdings" panose="05000000000000000000" pitchFamily="2" charset="2"/>
              <a:buNone/>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Por último, </a:t>
            </a:r>
            <a:r>
              <a:rPr lang="es-GT" sz="1200" b="1" noProof="0" dirty="0">
                <a:latin typeface="Arial" panose="020B0604020202020204" pitchFamily="34" charset="0"/>
                <a:ea typeface="Times New Roman"/>
                <a:cs typeface="Arial" panose="020B0604020202020204" pitchFamily="34" charset="0"/>
                <a:sym typeface="Times New Roman"/>
              </a:rPr>
              <a:t>el paso 5 </a:t>
            </a:r>
            <a:r>
              <a:rPr lang="es-GT" sz="1200" noProof="0" dirty="0">
                <a:latin typeface="Arial" panose="020B0604020202020204" pitchFamily="34" charset="0"/>
                <a:ea typeface="Times New Roman"/>
                <a:cs typeface="Arial" panose="020B0604020202020204" pitchFamily="34" charset="0"/>
                <a:sym typeface="Times New Roman"/>
              </a:rPr>
              <a:t>nos recuerda que debemos incluir un título descriptivo y etiquetas para cada eje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con unidades.</a:t>
            </a:r>
          </a:p>
          <a:p>
            <a:pPr marL="0" lvl="0" indent="0" algn="l" rtl="0">
              <a:spcBef>
                <a:spcPts val="600"/>
              </a:spcBef>
              <a:spcAft>
                <a:spcPts val="0"/>
              </a:spcAft>
              <a:buNone/>
            </a:pPr>
            <a:endParaRPr lang="es-ES" noProof="0" dirty="0"/>
          </a:p>
        </p:txBody>
      </p:sp>
      <p:sp>
        <p:nvSpPr>
          <p:cNvPr id="791" name="Google Shape;791;p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7" name="Google Shape;817;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noProof="0" dirty="0">
                <a:latin typeface="Arial" panose="020B0604020202020204" pitchFamily="34" charset="0"/>
                <a:cs typeface="Arial" panose="020B0604020202020204" pitchFamily="34" charset="0"/>
              </a:rPr>
              <a:t>Pida a los participantes que se dirijan a su guía de ejercicios para participantes y completen el ejercicio titulado </a:t>
            </a:r>
            <a:r>
              <a:rPr lang="es-ES" b="1" noProof="0" dirty="0">
                <a:latin typeface="Arial" panose="020B0604020202020204" pitchFamily="34" charset="0"/>
                <a:cs typeface="Arial" panose="020B0604020202020204" pitchFamily="34" charset="0"/>
              </a:rPr>
              <a:t>Crear un histograma</a:t>
            </a:r>
            <a:r>
              <a:rPr lang="es-ES" noProof="0" dirty="0">
                <a:latin typeface="Arial" panose="020B0604020202020204" pitchFamily="34" charset="0"/>
                <a:cs typeface="Arial" panose="020B0604020202020204" pitchFamily="34" charset="0"/>
              </a:rPr>
              <a:t>.</a:t>
            </a:r>
          </a:p>
        </p:txBody>
      </p:sp>
      <p:sp>
        <p:nvSpPr>
          <p:cNvPr id="818" name="Google Shape;818;p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7" name="Google Shape;827;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marL="0" marR="0" lvl="0" indent="0" algn="l" rtl="0">
              <a:spcBef>
                <a:spcPts val="0"/>
              </a:spcBef>
              <a:spcAft>
                <a:spcPts val="0"/>
              </a:spcAft>
              <a:buNone/>
            </a:pPr>
            <a:endParaRPr lang="es-GT" sz="1200" noProof="0" dirty="0">
              <a:latin typeface="Arial" panose="020B0604020202020204" pitchFamily="34" charset="0"/>
              <a:cs typeface="Arial" panose="020B0604020202020204" pitchFamily="34" charset="0"/>
            </a:endParaRPr>
          </a:p>
          <a:p>
            <a:pPr marL="0" marR="0" lvl="0" indent="0" algn="l" rtl="0">
              <a:spcBef>
                <a:spcPts val="1800"/>
              </a:spcBef>
              <a:spcAft>
                <a:spcPts val="0"/>
              </a:spcAft>
              <a:buNone/>
            </a:pPr>
            <a:r>
              <a:rPr lang="es-GT" sz="1200" b="1" noProof="0" dirty="0">
                <a:latin typeface="Arial" panose="020B0604020202020204" pitchFamily="34" charset="0"/>
                <a:ea typeface="Arial"/>
                <a:cs typeface="Arial" panose="020B0604020202020204" pitchFamily="34" charset="0"/>
                <a:sym typeface="Arial"/>
              </a:rPr>
              <a:t>Ejercicio: Crear un histograma</a:t>
            </a:r>
          </a:p>
          <a:p>
            <a:pPr marL="0" lvl="0" indent="0" algn="l" rtl="0">
              <a:spcBef>
                <a:spcPts val="360"/>
              </a:spcBef>
              <a:spcAft>
                <a:spcPts val="0"/>
              </a:spcAft>
              <a:buNone/>
            </a:pPr>
            <a:endParaRPr lang="es-GT" sz="1200" b="1" noProof="0" dirty="0">
              <a:latin typeface="Arial" panose="020B0604020202020204" pitchFamily="34" charset="0"/>
              <a:cs typeface="Arial" panose="020B0604020202020204" pitchFamily="34" charset="0"/>
            </a:endParaRPr>
          </a:p>
          <a:p>
            <a:pPr marL="171450" lvl="0" indent="-171450" algn="l" rtl="0">
              <a:spcBef>
                <a:spcPts val="360"/>
              </a:spcBef>
              <a:spcAft>
                <a:spcPts val="0"/>
              </a:spcAft>
              <a:buFont typeface="Wingdings" panose="05000000000000000000" pitchFamily="2" charset="2"/>
              <a:buChar char="v"/>
            </a:pPr>
            <a:r>
              <a:rPr lang="es-GT" sz="1200" b="1" i="1" noProof="0" dirty="0">
                <a:latin typeface="Arial" panose="020B0604020202020204" pitchFamily="34" charset="0"/>
                <a:ea typeface="Arial"/>
                <a:cs typeface="Arial" panose="020B0604020202020204" pitchFamily="34" charset="0"/>
                <a:sym typeface="Arial"/>
              </a:rPr>
              <a:t>Tiempo total: 15 minutos (10 minutos para los participantes, 5 minutos para la </a:t>
            </a:r>
            <a:r>
              <a:rPr lang="es-GT" sz="1200" b="1" i="1" noProof="0" dirty="0" err="1">
                <a:latin typeface="Arial" panose="020B0604020202020204" pitchFamily="34" charset="0"/>
                <a:ea typeface="Arial"/>
                <a:cs typeface="Arial" panose="020B0604020202020204" pitchFamily="34" charset="0"/>
                <a:sym typeface="Arial"/>
              </a:rPr>
              <a:t>discusián</a:t>
            </a:r>
            <a:r>
              <a:rPr lang="es-GT" sz="1200" b="1" i="1" noProof="0" dirty="0">
                <a:latin typeface="Arial" panose="020B0604020202020204" pitchFamily="34" charset="0"/>
                <a:ea typeface="Arial"/>
                <a:cs typeface="Arial" panose="020B0604020202020204" pitchFamily="34" charset="0"/>
                <a:sym typeface="Arial"/>
              </a:rPr>
              <a:t>)</a:t>
            </a:r>
            <a:endParaRPr lang="es-GT" sz="1200" b="1" i="1" noProof="0" dirty="0">
              <a:solidFill>
                <a:schemeClr val="tx1"/>
              </a:solidFill>
              <a:latin typeface="Arial" panose="020B0604020202020204" pitchFamily="34" charset="0"/>
              <a:ea typeface="Arial"/>
              <a:cs typeface="Arial" panose="020B0604020202020204" pitchFamily="34" charset="0"/>
              <a:sym typeface="Arial"/>
            </a:endParaRPr>
          </a:p>
          <a:p>
            <a:pPr marL="0" lvl="0" indent="0" algn="l" rtl="0">
              <a:spcBef>
                <a:spcPts val="360"/>
              </a:spcBef>
              <a:spcAft>
                <a:spcPts val="0"/>
              </a:spcAft>
              <a:buFont typeface="Wingdings" panose="05000000000000000000" pitchFamily="2" charset="2"/>
              <a:buNone/>
            </a:pPr>
            <a:endParaRPr lang="es-GT" sz="1200" b="1" i="1" noProof="0" dirty="0">
              <a:solidFill>
                <a:schemeClr val="tx1"/>
              </a:solidFill>
              <a:latin typeface="Arial" panose="020B0604020202020204" pitchFamily="34" charset="0"/>
              <a:ea typeface="Times New Roman"/>
              <a:cs typeface="Arial" panose="020B0604020202020204" pitchFamily="34" charset="0"/>
              <a:sym typeface="Arial"/>
            </a:endParaRPr>
          </a:p>
          <a:p>
            <a:pPr marL="171450" lvl="0" indent="-171450" algn="l" rtl="0">
              <a:spcBef>
                <a:spcPts val="360"/>
              </a:spcBef>
              <a:spcAft>
                <a:spcPts val="0"/>
              </a:spcAft>
              <a:buFont typeface="Wingdings" panose="05000000000000000000" pitchFamily="2" charset="2"/>
              <a:buChar char="v"/>
            </a:pPr>
            <a:r>
              <a:rPr lang="es-GT" sz="1200" b="1" i="1" noProof="0" dirty="0">
                <a:solidFill>
                  <a:srgbClr val="000000"/>
                </a:solidFill>
                <a:latin typeface="Arial" panose="020B0604020202020204" pitchFamily="34" charset="0"/>
                <a:ea typeface="Times New Roman"/>
                <a:cs typeface="Arial" panose="020B0604020202020204" pitchFamily="34" charset="0"/>
                <a:sym typeface="Times New Roman"/>
              </a:rPr>
              <a:t>Siga estos pasos para facilitar el ejercicio:</a:t>
            </a:r>
            <a:endParaRPr lang="es-GT" sz="1200" b="1" i="1" noProof="0" dirty="0">
              <a:solidFill>
                <a:srgbClr val="000000"/>
              </a:solidFill>
              <a:latin typeface="Arial" panose="020B0604020202020204" pitchFamily="34" charset="0"/>
              <a:ea typeface="+mn-ea"/>
              <a:cs typeface="Arial" panose="020B0604020202020204" pitchFamily="34" charset="0"/>
              <a:sym typeface="Times New Roman"/>
            </a:endParaRPr>
          </a:p>
          <a:p>
            <a:pPr marL="800100" lvl="1" indent="-342900" algn="l" rtl="0">
              <a:spcBef>
                <a:spcPts val="360"/>
              </a:spcBef>
              <a:spcAft>
                <a:spcPts val="0"/>
              </a:spcAft>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Divida la clase en dos grupos.</a:t>
            </a:r>
          </a:p>
          <a:p>
            <a:pPr marL="800100" lvl="1" indent="-342900" algn="l" rtl="0">
              <a:spcBef>
                <a:spcPts val="360"/>
              </a:spcBef>
              <a:spcAft>
                <a:spcPts val="0"/>
              </a:spcAft>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Indique al Grupo 1 que revise los datos por </a:t>
            </a:r>
            <a:r>
              <a:rPr lang="es-GT" sz="1200" b="1" i="1" u="sng" noProof="0" dirty="0">
                <a:latin typeface="Arial" panose="020B0604020202020204" pitchFamily="34" charset="0"/>
                <a:ea typeface="Times New Roman"/>
                <a:cs typeface="Arial" panose="020B0604020202020204" pitchFamily="34" charset="0"/>
                <a:sym typeface="Times New Roman"/>
              </a:rPr>
              <a:t>semana </a:t>
            </a:r>
            <a:r>
              <a:rPr lang="es-GT" sz="1200" b="1" i="1" noProof="0" dirty="0">
                <a:latin typeface="Arial" panose="020B0604020202020204" pitchFamily="34" charset="0"/>
                <a:ea typeface="Times New Roman"/>
                <a:cs typeface="Arial" panose="020B0604020202020204" pitchFamily="34" charset="0"/>
                <a:sym typeface="Times New Roman"/>
              </a:rPr>
              <a:t>y cree un histograma adecuado.</a:t>
            </a:r>
          </a:p>
          <a:p>
            <a:pPr marL="800100" lvl="1" indent="-342900" algn="l" rtl="0">
              <a:spcBef>
                <a:spcPts val="360"/>
              </a:spcBef>
              <a:spcAft>
                <a:spcPts val="0"/>
              </a:spcAft>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Indique al Grupo 2 que revise los datos por </a:t>
            </a:r>
            <a:r>
              <a:rPr lang="es-GT" sz="1200" b="1" i="1" u="sng" noProof="0" dirty="0">
                <a:latin typeface="Arial" panose="020B0604020202020204" pitchFamily="34" charset="0"/>
                <a:ea typeface="Times New Roman"/>
                <a:cs typeface="Arial" panose="020B0604020202020204" pitchFamily="34" charset="0"/>
                <a:sym typeface="Times New Roman"/>
              </a:rPr>
              <a:t>mes </a:t>
            </a:r>
            <a:r>
              <a:rPr lang="es-GT" sz="1200" b="1" i="1" noProof="0" dirty="0">
                <a:latin typeface="Arial" panose="020B0604020202020204" pitchFamily="34" charset="0"/>
                <a:ea typeface="Times New Roman"/>
                <a:cs typeface="Arial" panose="020B0604020202020204" pitchFamily="34" charset="0"/>
                <a:sym typeface="Times New Roman"/>
              </a:rPr>
              <a:t>y cree un histograma adecuado.</a:t>
            </a:r>
          </a:p>
          <a:p>
            <a:pPr marL="800100" lvl="1" indent="-342900" algn="l" rtl="0">
              <a:spcBef>
                <a:spcPts val="360"/>
              </a:spcBef>
              <a:spcAft>
                <a:spcPts val="0"/>
              </a:spcAft>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Pida a los participantes que trabajen en parejas.</a:t>
            </a:r>
          </a:p>
          <a:p>
            <a:pPr marL="800100" lvl="1" indent="-342900" algn="l" rtl="0">
              <a:spcBef>
                <a:spcPts val="360"/>
              </a:spcBef>
              <a:spcAft>
                <a:spcPts val="0"/>
              </a:spcAft>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Deja 10 minutos para dibujar los histogramas. </a:t>
            </a:r>
          </a:p>
          <a:p>
            <a:pPr marL="800100" lvl="1" indent="-342900" algn="l" rtl="0">
              <a:spcBef>
                <a:spcPts val="360"/>
              </a:spcBef>
              <a:spcAft>
                <a:spcPts val="0"/>
              </a:spcAft>
              <a:buFont typeface="+mj-lt"/>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Utilice los últimos 5 minutos para describir y comparar los histogramas por </a:t>
            </a:r>
            <a:r>
              <a:rPr lang="es-GT" sz="1200" b="1" i="1" u="sng" noProof="0" dirty="0">
                <a:latin typeface="Arial" panose="020B0604020202020204" pitchFamily="34" charset="0"/>
                <a:ea typeface="Times New Roman"/>
                <a:cs typeface="Arial" panose="020B0604020202020204" pitchFamily="34" charset="0"/>
                <a:sym typeface="Times New Roman"/>
              </a:rPr>
              <a:t>día</a:t>
            </a:r>
            <a:r>
              <a:rPr lang="es-GT" sz="1200" b="1" i="1" noProof="0" dirty="0">
                <a:latin typeface="Arial" panose="020B0604020202020204" pitchFamily="34" charset="0"/>
                <a:ea typeface="Times New Roman"/>
                <a:cs typeface="Arial" panose="020B0604020202020204" pitchFamily="34" charset="0"/>
                <a:sym typeface="Times New Roman"/>
              </a:rPr>
              <a:t>, </a:t>
            </a:r>
            <a:r>
              <a:rPr lang="es-GT" sz="1200" b="1" i="1" u="sng" noProof="0" dirty="0">
                <a:latin typeface="Arial" panose="020B0604020202020204" pitchFamily="34" charset="0"/>
                <a:ea typeface="Times New Roman"/>
                <a:cs typeface="Arial" panose="020B0604020202020204" pitchFamily="34" charset="0"/>
                <a:sym typeface="Times New Roman"/>
              </a:rPr>
              <a:t>semana </a:t>
            </a:r>
            <a:r>
              <a:rPr lang="es-GT" sz="1200" b="1" i="1" noProof="0" dirty="0">
                <a:latin typeface="Arial" panose="020B0604020202020204" pitchFamily="34" charset="0"/>
                <a:ea typeface="Times New Roman"/>
                <a:cs typeface="Arial" panose="020B0604020202020204" pitchFamily="34" charset="0"/>
                <a:sym typeface="Times New Roman"/>
              </a:rPr>
              <a:t>y </a:t>
            </a:r>
            <a:r>
              <a:rPr lang="es-GT" sz="1200" b="1" i="1" u="sng" noProof="0" dirty="0">
                <a:latin typeface="Arial" panose="020B0604020202020204" pitchFamily="34" charset="0"/>
                <a:ea typeface="Times New Roman"/>
                <a:cs typeface="Arial" panose="020B0604020202020204" pitchFamily="34" charset="0"/>
                <a:sym typeface="Times New Roman"/>
              </a:rPr>
              <a:t>mes</a:t>
            </a:r>
            <a:r>
              <a:rPr lang="es-GT" sz="1200" b="1" i="1" noProof="0" dirty="0">
                <a:latin typeface="Arial" panose="020B0604020202020204" pitchFamily="34" charset="0"/>
                <a:ea typeface="Times New Roman"/>
                <a:cs typeface="Arial" panose="020B0604020202020204" pitchFamily="34" charset="0"/>
                <a:sym typeface="Times New Roman"/>
              </a:rPr>
              <a:t>.</a:t>
            </a:r>
          </a:p>
          <a:p>
            <a:pPr marL="0" lvl="0" indent="0" algn="l" rtl="0">
              <a:spcBef>
                <a:spcPts val="0"/>
              </a:spcBef>
              <a:spcAft>
                <a:spcPts val="0"/>
              </a:spcAft>
              <a:buNone/>
            </a:pPr>
            <a:endParaRPr dirty="0"/>
          </a:p>
        </p:txBody>
      </p:sp>
      <p:sp>
        <p:nvSpPr>
          <p:cNvPr id="828" name="Google Shape;828;p5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p5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6" name="Google Shape;836;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sz="1200"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Vamos a comparar los datos de los histogramas con intervalos de 3 tiempos diferentes.</a:t>
            </a:r>
            <a:endParaRPr lang="es-ES" sz="1200" b="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endParaRPr lang="es-ES" sz="1200" b="0" noProof="0" dirty="0">
              <a:latin typeface="Arial" panose="020B0604020202020204" pitchFamily="34" charset="0"/>
              <a:ea typeface="Arial"/>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ES" sz="1200" b="1" i="0" u="sng" noProof="0" dirty="0">
                <a:latin typeface="Arial" panose="020B0604020202020204" pitchFamily="34" charset="0"/>
                <a:ea typeface="Arial"/>
                <a:cs typeface="Arial" panose="020B0604020202020204" pitchFamily="34" charset="0"/>
                <a:sym typeface="Arial"/>
              </a:rPr>
              <a:t>Pida a </a:t>
            </a:r>
            <a:r>
              <a:rPr lang="es-ES" sz="1200" b="0" i="0" noProof="0" dirty="0">
                <a:latin typeface="Arial" panose="020B0604020202020204" pitchFamily="34" charset="0"/>
                <a:ea typeface="Arial"/>
                <a:cs typeface="Arial" panose="020B0604020202020204" pitchFamily="34" charset="0"/>
                <a:sym typeface="Arial"/>
              </a:rPr>
              <a:t>un voluntario que </a:t>
            </a:r>
            <a:r>
              <a:rPr lang="es-ES" sz="1200" b="0" i="0" noProof="0" dirty="0">
                <a:latin typeface="Arial" panose="020B0604020202020204" pitchFamily="34" charset="0"/>
                <a:ea typeface="Times New Roman"/>
                <a:cs typeface="Arial" panose="020B0604020202020204" pitchFamily="34" charset="0"/>
                <a:sym typeface="Times New Roman"/>
              </a:rPr>
              <a:t>describa el patrón que ve en el gráfico con datos diarios.</a:t>
            </a:r>
          </a:p>
          <a:p>
            <a:pPr marL="171450" lvl="0" indent="-171450" algn="l" rtl="0">
              <a:spcBef>
                <a:spcPts val="0"/>
              </a:spcBef>
              <a:spcAft>
                <a:spcPts val="0"/>
              </a:spcAft>
              <a:buFont typeface="Wingdings" panose="05000000000000000000" pitchFamily="2" charset="2"/>
              <a:buChar char="§"/>
            </a:pPr>
            <a:endParaRPr lang="es-ES" sz="1200" b="0" i="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Acuse recibo la </a:t>
            </a:r>
            <a:r>
              <a:rPr lang="es-ES" sz="1200" b="0" i="0" noProof="0" dirty="0">
                <a:latin typeface="Arial" panose="020B0604020202020204" pitchFamily="34" charset="0"/>
                <a:ea typeface="Times New Roman"/>
                <a:cs typeface="Arial" panose="020B0604020202020204" pitchFamily="34" charset="0"/>
                <a:sym typeface="Times New Roman"/>
              </a:rPr>
              <a:t>respuesta.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Unos pocos casos dispersos hasta marzo (semana 11), luego más casos hasta un mayor aumento en mayo (semanas 18-20), luego otro pico a finales de julio-agosto (semanas 30-31). </a:t>
            </a:r>
            <a:r>
              <a:rPr lang="es-ES" sz="1200" b="1" noProof="0" dirty="0">
                <a:latin typeface="Arial" panose="020B0604020202020204" pitchFamily="34" charset="0"/>
                <a:ea typeface="Times New Roman"/>
                <a:cs typeface="Arial" panose="020B0604020202020204" pitchFamily="34" charset="0"/>
                <a:sym typeface="Times New Roman"/>
              </a:rPr>
              <a:t>&lt;CLICK&gt; </a:t>
            </a:r>
          </a:p>
          <a:p>
            <a:pPr marL="171450" lvl="0" indent="-171450" algn="l" rtl="0">
              <a:spcBef>
                <a:spcPts val="0"/>
              </a:spcBef>
              <a:spcAft>
                <a:spcPts val="0"/>
              </a:spcAft>
              <a:buFont typeface="Wingdings" panose="05000000000000000000" pitchFamily="2" charset="2"/>
              <a:buChar char="§"/>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b="0" i="0" noProof="0" dirty="0">
                <a:latin typeface="Arial" panose="020B0604020202020204" pitchFamily="34" charset="0"/>
                <a:ea typeface="Times New Roman"/>
                <a:cs typeface="Arial" panose="020B0604020202020204" pitchFamily="34" charset="0"/>
                <a:sym typeface="Times New Roman"/>
              </a:rPr>
              <a:t>Veamos los datos por semanas. ¿Vemos el mismo patrón? </a:t>
            </a:r>
            <a:r>
              <a:rPr lang="es-ES" sz="1200" b="1" noProof="0" dirty="0">
                <a:latin typeface="Arial" panose="020B0604020202020204" pitchFamily="34" charset="0"/>
                <a:ea typeface="Times New Roman"/>
                <a:cs typeface="Arial" panose="020B0604020202020204" pitchFamily="34" charset="0"/>
                <a:sym typeface="Times New Roman"/>
              </a:rPr>
              <a:t>Conteste: </a:t>
            </a:r>
            <a:r>
              <a:rPr lang="es-ES" sz="1200" b="0" i="1" noProof="0" dirty="0">
                <a:latin typeface="Arial" panose="020B0604020202020204" pitchFamily="34" charset="0"/>
                <a:ea typeface="Times New Roman"/>
                <a:cs typeface="Arial" panose="020B0604020202020204" pitchFamily="34" charset="0"/>
                <a:sym typeface="Times New Roman"/>
              </a:rPr>
              <a:t>Los picos se siguen viendo en mayo y julio-agosto. </a:t>
            </a:r>
            <a:r>
              <a:rPr lang="es-ES" sz="1200" b="1" noProof="0" dirty="0">
                <a:latin typeface="Arial" panose="020B0604020202020204" pitchFamily="34" charset="0"/>
                <a:ea typeface="Times New Roman"/>
                <a:cs typeface="Arial" panose="020B0604020202020204" pitchFamily="34" charset="0"/>
                <a:sym typeface="Times New Roman"/>
              </a:rPr>
              <a:t>&lt;CLICK&gt; </a:t>
            </a:r>
            <a:endParaRPr lang="es-ES" sz="1200" b="0" noProof="0" dirty="0">
              <a:latin typeface="Arial" panose="020B0604020202020204" pitchFamily="34" charset="0"/>
              <a:ea typeface="+mn-ea"/>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endParaRPr lang="es-ES" sz="1200" b="0" noProof="0" dirty="0">
              <a:latin typeface="Arial" panose="020B0604020202020204" pitchFamily="34" charset="0"/>
              <a:ea typeface="+mn-ea"/>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b="0" i="0" noProof="0" dirty="0">
                <a:latin typeface="Arial" panose="020B0604020202020204" pitchFamily="34" charset="0"/>
                <a:ea typeface="Times New Roman"/>
                <a:cs typeface="Arial" panose="020B0604020202020204" pitchFamily="34" charset="0"/>
                <a:sym typeface="Times New Roman"/>
              </a:rPr>
              <a:t>Veamos los datos mensuales. ¿El patrón sigue siendo el mismo? </a:t>
            </a:r>
            <a:r>
              <a:rPr lang="es-ES" sz="1200" b="1" noProof="0" dirty="0">
                <a:latin typeface="Arial" panose="020B0604020202020204" pitchFamily="34" charset="0"/>
                <a:ea typeface="Times New Roman"/>
                <a:cs typeface="Arial" panose="020B0604020202020204" pitchFamily="34" charset="0"/>
                <a:sym typeface="Times New Roman"/>
              </a:rPr>
              <a:t>Conteste: </a:t>
            </a:r>
            <a:r>
              <a:rPr lang="es-ES" sz="1200" b="0" i="1" noProof="0" dirty="0">
                <a:latin typeface="Arial" panose="020B0604020202020204" pitchFamily="34" charset="0"/>
                <a:ea typeface="Times New Roman"/>
                <a:cs typeface="Arial" panose="020B0604020202020204" pitchFamily="34" charset="0"/>
                <a:sym typeface="Times New Roman"/>
              </a:rPr>
              <a:t>Todavía podemos ver el pico de mayo, pero el pico de finales de julio, principios de agosto no es evidente en el gráfico por meses.</a:t>
            </a:r>
          </a:p>
          <a:p>
            <a:pPr marL="171450" lvl="0" indent="-171450" algn="l" rtl="0">
              <a:spcBef>
                <a:spcPts val="0"/>
              </a:spcBef>
              <a:spcAft>
                <a:spcPts val="0"/>
              </a:spcAft>
              <a:buFont typeface="Wingdings" panose="05000000000000000000" pitchFamily="2" charset="2"/>
              <a:buChar char="§"/>
            </a:pPr>
            <a:endParaRPr lang="es-ES" sz="1200" b="0" i="1" noProof="0" dirty="0">
              <a:latin typeface="Arial" panose="020B0604020202020204" pitchFamily="34" charset="0"/>
              <a:ea typeface="Arial"/>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Pregunta: </a:t>
            </a:r>
            <a:r>
              <a:rPr lang="es-ES" sz="1200" b="0" i="0" noProof="0" dirty="0">
                <a:latin typeface="Arial" panose="020B0604020202020204" pitchFamily="34" charset="0"/>
                <a:ea typeface="Times New Roman"/>
                <a:cs typeface="Arial" panose="020B0604020202020204" pitchFamily="34" charset="0"/>
                <a:sym typeface="Times New Roman"/>
              </a:rPr>
              <a:t>De estos tres, ¿cuál les parece más adecuado para los datos? (</a:t>
            </a:r>
            <a:r>
              <a:rPr lang="es-ES" sz="1200" b="1" i="1" noProof="0" dirty="0">
                <a:latin typeface="Arial" panose="020B0604020202020204" pitchFamily="34" charset="0"/>
                <a:ea typeface="Times New Roman"/>
                <a:cs typeface="Arial" panose="020B0604020202020204" pitchFamily="34" charset="0"/>
                <a:sym typeface="Times New Roman"/>
              </a:rPr>
              <a:t>Pida </a:t>
            </a:r>
            <a:r>
              <a:rPr lang="es-ES" sz="1200" b="0" i="1" noProof="0" dirty="0">
                <a:latin typeface="Arial" panose="020B0604020202020204" pitchFamily="34" charset="0"/>
                <a:ea typeface="Times New Roman"/>
                <a:cs typeface="Arial" panose="020B0604020202020204" pitchFamily="34" charset="0"/>
                <a:sym typeface="Times New Roman"/>
              </a:rPr>
              <a:t>a la clase que vote</a:t>
            </a:r>
            <a:r>
              <a:rPr lang="es-ES" sz="1200" b="0" i="0" noProof="0" dirty="0">
                <a:latin typeface="Arial" panose="020B0604020202020204" pitchFamily="34" charset="0"/>
                <a:ea typeface="Times New Roman"/>
                <a:cs typeface="Arial" panose="020B0604020202020204" pitchFamily="34" charset="0"/>
                <a:sym typeface="Times New Roman"/>
              </a:rPr>
              <a:t>)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Probablemente el gráfico semanal es la mejor combinación de poder ver patrones y eliminar el ruido que se ve en el gráfico diario.</a:t>
            </a:r>
          </a:p>
          <a:p>
            <a:pPr marL="171450" lvl="0" indent="-171450" algn="l" rtl="0">
              <a:spcBef>
                <a:spcPts val="0"/>
              </a:spcBef>
              <a:spcAft>
                <a:spcPts val="0"/>
              </a:spcAft>
              <a:buFont typeface="Wingdings" panose="05000000000000000000" pitchFamily="2" charset="2"/>
              <a:buChar char="§"/>
            </a:pPr>
            <a:endParaRPr lang="es-ES" sz="1200" b="0" i="1" noProof="0" dirty="0">
              <a:latin typeface="Arial" panose="020B0604020202020204" pitchFamily="34" charset="0"/>
              <a:ea typeface="Arial"/>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b="0" i="0" noProof="0" dirty="0">
                <a:latin typeface="Arial" panose="020B0604020202020204" pitchFamily="34" charset="0"/>
                <a:ea typeface="Times New Roman"/>
                <a:cs typeface="Arial" panose="020B0604020202020204" pitchFamily="34" charset="0"/>
                <a:sym typeface="Times New Roman"/>
              </a:rPr>
              <a:t>¿Creen que este intervalo de tiempo (</a:t>
            </a:r>
            <a:r>
              <a:rPr lang="es-ES" sz="1200" b="0" i="1" noProof="0" dirty="0">
                <a:latin typeface="Arial" panose="020B0604020202020204" pitchFamily="34" charset="0"/>
                <a:ea typeface="Times New Roman"/>
                <a:cs typeface="Arial" panose="020B0604020202020204" pitchFamily="34" charset="0"/>
                <a:sym typeface="Times New Roman"/>
              </a:rPr>
              <a:t>por ejemplo, semanal</a:t>
            </a:r>
            <a:r>
              <a:rPr lang="es-ES" sz="1200" b="0" i="0" noProof="0" dirty="0">
                <a:latin typeface="Arial" panose="020B0604020202020204" pitchFamily="34" charset="0"/>
                <a:ea typeface="Times New Roman"/>
                <a:cs typeface="Arial" panose="020B0604020202020204" pitchFamily="34" charset="0"/>
                <a:sym typeface="Times New Roman"/>
              </a:rPr>
              <a:t>) funcionaría mejor en todas las circunstancias? ¿Cuándo podrían utilizar otras escalas de tiempo en el eje x?</a:t>
            </a:r>
          </a:p>
          <a:p>
            <a:pPr marL="171450" lvl="0" indent="-171450" algn="l" rtl="0">
              <a:spcBef>
                <a:spcPts val="0"/>
              </a:spcBef>
              <a:spcAft>
                <a:spcPts val="0"/>
              </a:spcAft>
              <a:buFont typeface="Wingdings" panose="05000000000000000000" pitchFamily="2" charset="2"/>
              <a:buChar char="§"/>
            </a:pPr>
            <a:endParaRPr lang="es-ES" sz="1200" b="0" i="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Acuse recibo la</a:t>
            </a:r>
            <a:r>
              <a:rPr lang="es-ES" sz="1200" b="0" i="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No. Las circunstancias y los datos deben dictar cuál es el mejor gráfico. Para un brote de origen alimentario, puede ser mejor un gráfico diario o incluso por hora. Para el VIH, un gráfico mensual o incluso trimestral podría ser suficiente.</a:t>
            </a:r>
          </a:p>
          <a:p>
            <a:pPr marL="0" lvl="0" indent="0" algn="l" rtl="0">
              <a:spcBef>
                <a:spcPts val="600"/>
              </a:spcBef>
              <a:spcAft>
                <a:spcPts val="0"/>
              </a:spcAft>
              <a:buNone/>
            </a:pPr>
            <a:endParaRPr lang="es-ES" noProof="0" dirty="0"/>
          </a:p>
        </p:txBody>
      </p:sp>
      <p:sp>
        <p:nvSpPr>
          <p:cNvPr id="837" name="Google Shape;837;p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Times New Roman"/>
              <a:buNone/>
            </a:pPr>
            <a:r>
              <a:rPr lang="es-ES" sz="1200" b="1" noProof="0" dirty="0">
                <a:latin typeface="Arial" panose="020B0604020202020204" pitchFamily="34" charset="0"/>
                <a:ea typeface="Times New Roman"/>
                <a:cs typeface="Arial" panose="020B0604020202020204" pitchFamily="34" charset="0"/>
                <a:sym typeface="Times New Roman"/>
              </a:rPr>
              <a:t>Notas para el instructor:</a:t>
            </a:r>
            <a:endParaRPr lang="es-ES" noProof="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latin typeface="Arial" panose="020B0604020202020204" pitchFamily="34" charset="0"/>
                <a:ea typeface="Times New Roman"/>
                <a:cs typeface="Arial" panose="020B0604020202020204" pitchFamily="34" charset="0"/>
                <a:sym typeface="Times New Roman"/>
              </a:rPr>
              <a:t>Después de elaborar los reportes, organizar y presentar los datos en tablas, gráficos y mapas es una parte esencial del análisis. Pero también ayudarán en las fases de interpretación y comunicación.</a:t>
            </a:r>
          </a:p>
          <a:p>
            <a:pPr marL="0" lvl="0" indent="0" algn="l" rtl="0">
              <a:spcBef>
                <a:spcPts val="0"/>
              </a:spcBef>
              <a:spcAft>
                <a:spcPts val="0"/>
              </a:spcAft>
              <a:buNone/>
            </a:pPr>
            <a:endParaRPr lang="es-ES" noProof="0" dirty="0"/>
          </a:p>
        </p:txBody>
      </p:sp>
      <p:sp>
        <p:nvSpPr>
          <p:cNvPr id="180" name="Google Shape;18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7" name="Google Shape;847;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sz="1200"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Pasemos a los gráficos de barras. Los gráficos de barras permiten comparar fácilmente la magnitud relativa de diferentes valores de una variable cualitativa, como el sexo, el distrito o la ocupación.  Como verán enseguida, un gráfico de barras puede ser vertical con columnas u horizontal con barras.  Cada columna o barra tiene la misma amplitud, y las columnas o barras tienen espacios o vacíos entre ellas.  Discutiremos tres tipos diferentes de gráfico de barras: simple, agrupado y apilado.  El tipo que deberemos utilizar depende de los datos que tengamos y de lo que queramos destacar.</a:t>
            </a:r>
          </a:p>
          <a:p>
            <a:pPr marL="0" lvl="0" indent="0" algn="l" rtl="0">
              <a:spcBef>
                <a:spcPts val="600"/>
              </a:spcBef>
              <a:spcAft>
                <a:spcPts val="0"/>
              </a:spcAft>
              <a:buNone/>
            </a:pPr>
            <a:endParaRPr lang="es-ES" noProof="0" dirty="0"/>
          </a:p>
        </p:txBody>
      </p:sp>
      <p:sp>
        <p:nvSpPr>
          <p:cNvPr id="848" name="Google Shape;848;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p6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6" name="Google Shape;856;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sz="1200"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Este es un ejemplo de gráfico de barras simple.  Muestra la respuesta a una sola pregunta que se hizo a adultos seropositivos para VIH en Gombe, Nigeria: "¿A quién reveló por primera vez su estado seropositivo?".  Las respuestas podrían haberse presentado en una distribución de frecuencias, pero el gráfico de barras muestra la misma información de forma gráfica.  Las columnas están ordenadas en el orden en que se preguntaron en el cuestionario. A veces, las columnas y los datos se presentan alfabéticamente.</a:t>
            </a:r>
            <a:endParaRPr lang="es-GT" sz="1200" b="0" noProof="0" dirty="0">
              <a:latin typeface="Arial" panose="020B0604020202020204" pitchFamily="34" charset="0"/>
              <a:ea typeface="+mn-ea"/>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endParaRPr lang="es-GT" sz="1200" b="0" noProof="0" dirty="0">
              <a:latin typeface="Arial" panose="020B0604020202020204" pitchFamily="34" charset="0"/>
              <a:ea typeface="+mn-ea"/>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Pregunta: </a:t>
            </a:r>
            <a:r>
              <a:rPr lang="es-GT" sz="1200" b="0" i="0" noProof="0" dirty="0">
                <a:latin typeface="Arial" panose="020B0604020202020204" pitchFamily="34" charset="0"/>
                <a:ea typeface="Times New Roman"/>
                <a:cs typeface="Arial" panose="020B0604020202020204" pitchFamily="34" charset="0"/>
                <a:sym typeface="Times New Roman"/>
              </a:rPr>
              <a:t>¿Puedes sugerir una forma diferente (</a:t>
            </a:r>
            <a:r>
              <a:rPr lang="es-GT" sz="1200" b="0" i="1" noProof="0" dirty="0">
                <a:latin typeface="Arial" panose="020B0604020202020204" pitchFamily="34" charset="0"/>
                <a:ea typeface="Times New Roman"/>
                <a:cs typeface="Arial" panose="020B0604020202020204" pitchFamily="34" charset="0"/>
                <a:sym typeface="Times New Roman"/>
              </a:rPr>
              <a:t>mejor) </a:t>
            </a:r>
            <a:r>
              <a:rPr lang="es-GT" sz="1200" b="0" i="0" noProof="0" dirty="0">
                <a:latin typeface="Arial" panose="020B0604020202020204" pitchFamily="34" charset="0"/>
                <a:ea typeface="Times New Roman"/>
                <a:cs typeface="Arial" panose="020B0604020202020204" pitchFamily="34" charset="0"/>
                <a:sym typeface="Times New Roman"/>
              </a:rPr>
              <a:t>de mostrar los datos?</a:t>
            </a:r>
          </a:p>
          <a:p>
            <a:pPr marL="171450" lvl="0" indent="-171450" algn="l" rtl="0">
              <a:spcBef>
                <a:spcPts val="0"/>
              </a:spcBef>
              <a:spcAft>
                <a:spcPts val="0"/>
              </a:spcAft>
              <a:buFont typeface="Wingdings" panose="05000000000000000000" pitchFamily="2" charset="2"/>
              <a:buChar char="§"/>
            </a:pPr>
            <a:endParaRPr lang="es-GT" sz="1200" b="0" i="0" noProof="0" dirty="0">
              <a:latin typeface="Arial" panose="020B0604020202020204" pitchFamily="34" charset="0"/>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i="0" u="sng" noProof="0" dirty="0">
                <a:latin typeface="Arial" panose="020B0604020202020204" pitchFamily="34" charset="0"/>
                <a:cs typeface="Arial" panose="020B0604020202020204" pitchFamily="34" charset="0"/>
                <a:sym typeface="Times New Roman"/>
              </a:rPr>
              <a:t>Acuse recibo la</a:t>
            </a:r>
            <a:r>
              <a:rPr lang="es-GT" sz="1200" b="0" i="0" noProof="0" dirty="0">
                <a:latin typeface="Arial" panose="020B0604020202020204" pitchFamily="34" charset="0"/>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Conteste: </a:t>
            </a:r>
            <a:r>
              <a:rPr lang="es-GT" sz="1200" b="0" i="1" noProof="0" dirty="0">
                <a:latin typeface="Arial" panose="020B0604020202020204" pitchFamily="34" charset="0"/>
                <a:ea typeface="Times New Roman"/>
                <a:cs typeface="Arial" panose="020B0604020202020204" pitchFamily="34" charset="0"/>
                <a:sym typeface="Times New Roman"/>
              </a:rPr>
              <a:t>Casi siempre es mejor mostrar de más importante a menos importante, de mayor a menor.</a:t>
            </a:r>
            <a:endParaRPr lang="es-GT" sz="1200" b="0" i="1"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lang="es-ES" noProof="0" dirty="0"/>
          </a:p>
        </p:txBody>
      </p:sp>
      <p:sp>
        <p:nvSpPr>
          <p:cNvPr id="857" name="Google Shape;857;p6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6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5" name="Google Shape;865;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sz="1200"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Aquí están los mismos datos, con las columnas ordenadas de mayor a menor; es más fácil ver las opciones por orden de importancia.</a:t>
            </a:r>
            <a:endParaRPr lang="es-ES" sz="1200"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lang="es-ES" noProof="0" dirty="0"/>
          </a:p>
        </p:txBody>
      </p:sp>
      <p:sp>
        <p:nvSpPr>
          <p:cNvPr id="866" name="Google Shape;866;p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p6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4" name="Google Shape;874;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Este gráfico de barras es un poco más complejo porque los encuestados podían dar más de una respuesta a la pregunta: "En su opinión, ¿cuáles son las principales razones por las que los pacientes con tuberculosis dejan de tomar su medicamento?".  Las columnas no suman 100%, porque los encuestados podrían responder afirmativamente a alguna o a todas las razones posibles. </a:t>
            </a:r>
            <a:endParaRPr lang="es-GT" sz="1200"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dirty="0"/>
          </a:p>
        </p:txBody>
      </p:sp>
      <p:sp>
        <p:nvSpPr>
          <p:cNvPr id="875" name="Google Shape;875;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p:cNvGrpSpPr/>
        <p:nvPr/>
      </p:nvGrpSpPr>
      <p:grpSpPr>
        <a:xfrm>
          <a:off x="0" y="0"/>
          <a:ext cx="0" cy="0"/>
          <a:chOff x="0" y="0"/>
          <a:chExt cx="0" cy="0"/>
        </a:xfrm>
      </p:grpSpPr>
      <p:sp>
        <p:nvSpPr>
          <p:cNvPr id="882" name="Google Shape;882;p6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3" name="Google Shape;883;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sz="1200"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Esta diapositiva muestra los mismos datos que la diapositiva anterior, pero utiliza un gráfico de barras horizontal en lugar de uno vertical. Cualquiera de los dos está bien.</a:t>
            </a:r>
            <a:endParaRPr lang="es-GT" sz="1200" b="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endParaRPr lang="es-GT" sz="1200" b="0" noProof="0" dirty="0">
              <a:latin typeface="Arial" panose="020B0604020202020204" pitchFamily="34" charset="0"/>
              <a:ea typeface="Arial"/>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0" i="0" noProof="0" dirty="0">
                <a:latin typeface="Arial" panose="020B0604020202020204" pitchFamily="34" charset="0"/>
                <a:ea typeface="Times New Roman"/>
                <a:cs typeface="Arial" panose="020B0604020202020204" pitchFamily="34" charset="0"/>
                <a:sym typeface="Times New Roman"/>
              </a:rPr>
              <a:t>¿Ven alguna ventaja de la orientación vertical u horizontal en comparación de una con otra?</a:t>
            </a:r>
          </a:p>
          <a:p>
            <a:pPr marL="171450" lvl="0" indent="-171450" algn="l" rtl="0">
              <a:spcBef>
                <a:spcPts val="0"/>
              </a:spcBef>
              <a:spcAft>
                <a:spcPts val="0"/>
              </a:spcAft>
              <a:buFont typeface="Wingdings" panose="05000000000000000000" pitchFamily="2" charset="2"/>
              <a:buChar char="§"/>
            </a:pPr>
            <a:endParaRPr lang="es-GT" sz="1200" b="0" i="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i="0" u="sng" noProof="0" dirty="0">
                <a:latin typeface="Arial" panose="020B0604020202020204" pitchFamily="34" charset="0"/>
                <a:ea typeface="Times New Roman"/>
                <a:cs typeface="Arial" panose="020B0604020202020204" pitchFamily="34" charset="0"/>
                <a:sym typeface="Times New Roman"/>
              </a:rPr>
              <a:t>Acuse recibo la</a:t>
            </a:r>
            <a:r>
              <a:rPr lang="es-GT" sz="1200" b="0" i="0" noProof="0" dirty="0">
                <a:latin typeface="Arial" panose="020B0604020202020204" pitchFamily="34" charset="0"/>
                <a:ea typeface="Times New Roman"/>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Una ventaja del gráfico de barras horizontales es que se puede utilizar un tipo de letra más grande para los rótulos largos de las categorías, ya que los rótulos están en una sola línea. Esto facilita su lectura. Por lo demás, los datos y la interpretación son los mismos.</a:t>
            </a:r>
          </a:p>
          <a:p>
            <a:pPr marL="171450" lvl="0" indent="-171450" algn="l" rtl="0">
              <a:spcBef>
                <a:spcPts val="0"/>
              </a:spcBef>
              <a:spcAft>
                <a:spcPts val="0"/>
              </a:spcAft>
              <a:buFont typeface="Wingdings" panose="05000000000000000000" pitchFamily="2" charset="2"/>
              <a:buChar char="§"/>
            </a:pPr>
            <a:endParaRPr lang="es-GT" sz="1200" b="0" i="1"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Independientemente del gráfico que prefiera, tenga en cuenta que los gráficos muestran los resultados de más común a menos común.</a:t>
            </a:r>
          </a:p>
          <a:p>
            <a:pPr marL="0" lvl="0" indent="0" algn="l" rtl="0">
              <a:spcBef>
                <a:spcPts val="600"/>
              </a:spcBef>
              <a:spcAft>
                <a:spcPts val="0"/>
              </a:spcAft>
              <a:buNone/>
            </a:pPr>
            <a:endParaRPr lang="es-ES" noProof="0" dirty="0"/>
          </a:p>
        </p:txBody>
      </p:sp>
      <p:sp>
        <p:nvSpPr>
          <p:cNvPr id="884" name="Google Shape;884;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p6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2" name="Google Shape;892;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sz="1200"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Este es un ejemplo de gráfico de barras agrupadas.  Muestra los datos en función de dos variables a la vez: en este ejemplo, la edad y el sexo. El ojo ve fácilmente qué columna de cada par es más alta, con más mujeres que hombres en cada grupo de edad excepto en el grupo de 36-47 meses. El ojo también puede trazar la tendencia entre los hombres comparando las columnas azules, y por separado el ojo puede trazar la tendencia entre las mujeres comparando las columnas naranja, pero hacerlo es un poco más difícil porque están separadas entre sí.  </a:t>
            </a:r>
          </a:p>
          <a:p>
            <a:pPr marL="0" marR="0" lvl="0" indent="0" algn="l" rtl="0">
              <a:lnSpc>
                <a:spcPct val="115000"/>
              </a:lnSpc>
              <a:spcBef>
                <a:spcPts val="18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Otro punto sobre un gráfico de barras agrupadas es que no se pueden sumar fácilmente las dos columnas para determinar el número total de niños en cada grupo de edad.</a:t>
            </a:r>
          </a:p>
          <a:p>
            <a:pPr marL="0" lvl="0" indent="0" algn="l" rtl="0">
              <a:spcBef>
                <a:spcPts val="600"/>
              </a:spcBef>
              <a:spcAft>
                <a:spcPts val="0"/>
              </a:spcAft>
              <a:buNone/>
            </a:pPr>
            <a:endParaRPr dirty="0"/>
          </a:p>
        </p:txBody>
      </p:sp>
      <p:sp>
        <p:nvSpPr>
          <p:cNvPr id="893" name="Google Shape;893;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9"/>
        <p:cNvGrpSpPr/>
        <p:nvPr/>
      </p:nvGrpSpPr>
      <p:grpSpPr>
        <a:xfrm>
          <a:off x="0" y="0"/>
          <a:ext cx="0" cy="0"/>
          <a:chOff x="0" y="0"/>
          <a:chExt cx="0" cy="0"/>
        </a:xfrm>
      </p:grpSpPr>
      <p:sp>
        <p:nvSpPr>
          <p:cNvPr id="900" name="Google Shape;900;p6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1" name="Google Shape;901;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sz="1200"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Estos son los mismos datos que se muestran en la diapositiva anterior, pero ahora se muestran en un gráfico de barras apiladas. Ver el número total de niños en cada grupo de edad es más fácil de observar y comparar.  Además, la tendencia entre los varones (</a:t>
            </a:r>
            <a:r>
              <a:rPr lang="es-ES" sz="1200" i="1" noProof="0" dirty="0">
                <a:latin typeface="Arial" panose="020B0604020202020204" pitchFamily="34" charset="0"/>
                <a:ea typeface="Times New Roman"/>
                <a:cs typeface="Arial" panose="020B0604020202020204" pitchFamily="34" charset="0"/>
                <a:sym typeface="Times New Roman"/>
              </a:rPr>
              <a:t>barras azules</a:t>
            </a:r>
            <a:r>
              <a:rPr lang="es-ES" sz="1200" noProof="0" dirty="0">
                <a:latin typeface="Arial" panose="020B0604020202020204" pitchFamily="34" charset="0"/>
                <a:ea typeface="Times New Roman"/>
                <a:cs typeface="Arial" panose="020B0604020202020204" pitchFamily="34" charset="0"/>
                <a:sym typeface="Times New Roman"/>
              </a:rPr>
              <a:t>) también es fácil de ver porque se sitúa en la línea de base.  La comparación entre las mujeres es más difícil porque las barras color naranja no se asientan sobre una línea de base.</a:t>
            </a:r>
          </a:p>
          <a:p>
            <a:pPr marL="171450" lvl="0" indent="-171450" algn="l" rtl="0">
              <a:spcBef>
                <a:spcPts val="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Ambos gráficos son correctos. La persona que elabora el gráfico debe decidir qué puntos son los más importantes y seleccionar el gráfico que mejor los ilustra. </a:t>
            </a:r>
          </a:p>
          <a:p>
            <a:pPr marL="0" lvl="0" indent="0" algn="l" rtl="0">
              <a:spcBef>
                <a:spcPts val="600"/>
              </a:spcBef>
              <a:spcAft>
                <a:spcPts val="0"/>
              </a:spcAft>
              <a:buNone/>
            </a:pPr>
            <a:endParaRPr lang="es-ES" noProof="0" dirty="0"/>
          </a:p>
        </p:txBody>
      </p:sp>
      <p:sp>
        <p:nvSpPr>
          <p:cNvPr id="902" name="Google Shape;902;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8"/>
        <p:cNvGrpSpPr/>
        <p:nvPr/>
      </p:nvGrpSpPr>
      <p:grpSpPr>
        <a:xfrm>
          <a:off x="0" y="0"/>
          <a:ext cx="0" cy="0"/>
          <a:chOff x="0" y="0"/>
          <a:chExt cx="0" cy="0"/>
        </a:xfrm>
      </p:grpSpPr>
      <p:sp>
        <p:nvSpPr>
          <p:cNvPr id="909" name="Google Shape;909;p6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0" name="Google Shape;910;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sz="1200"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Antes de empezar el ejercicio sobre la creación de un gráfico de barras, repasemos los pasos. </a:t>
            </a:r>
            <a:r>
              <a:rPr lang="es-GT" sz="1200" b="1" noProof="0" dirty="0">
                <a:latin typeface="Arial" panose="020B0604020202020204" pitchFamily="34" charset="0"/>
                <a:ea typeface="Times New Roman"/>
                <a:cs typeface="Arial" panose="020B0604020202020204" pitchFamily="34" charset="0"/>
                <a:sym typeface="Times New Roman"/>
              </a:rPr>
              <a:t>&lt;CLICK&gt; Paso 1: Decidir </a:t>
            </a:r>
            <a:r>
              <a:rPr lang="es-GT" sz="1200" noProof="0" dirty="0">
                <a:latin typeface="Arial" panose="020B0604020202020204" pitchFamily="34" charset="0"/>
                <a:ea typeface="Times New Roman"/>
                <a:cs typeface="Arial" panose="020B0604020202020204" pitchFamily="34" charset="0"/>
                <a:sym typeface="Times New Roman"/>
              </a:rPr>
              <a:t>qué tipo de gráfico de barras puede ser el más apropiado para los datos.  A continuación, decidir qué orientación (vertical u horizontal) es la más apropiada para los datos y las etiquetas.  Ésta es sólo una decisión preliminar, y puede probar diferentes orientaciones y ver cuál prefiere. </a:t>
            </a:r>
            <a:r>
              <a:rPr lang="es-GT" sz="1200" b="1" noProof="0" dirty="0">
                <a:latin typeface="Arial" panose="020B0604020202020204" pitchFamily="34" charset="0"/>
                <a:ea typeface="Times New Roman"/>
                <a:cs typeface="Arial" panose="020B0604020202020204" pitchFamily="34" charset="0"/>
                <a:sym typeface="Times New Roman"/>
              </a:rPr>
              <a:t>&lt;CLICK&gt; Paso 2: </a:t>
            </a:r>
            <a:r>
              <a:rPr lang="es-GT" sz="1200" noProof="0" dirty="0">
                <a:latin typeface="Arial" panose="020B0604020202020204" pitchFamily="34" charset="0"/>
                <a:ea typeface="Times New Roman"/>
                <a:cs typeface="Arial" panose="020B0604020202020204" pitchFamily="34" charset="0"/>
                <a:sym typeface="Times New Roman"/>
              </a:rPr>
              <a:t>Asignar una columna o barra a cada valor, con un espacio entre columnas. </a:t>
            </a:r>
            <a:r>
              <a:rPr lang="es-GT" sz="1200" b="1" noProof="0" dirty="0">
                <a:latin typeface="Arial" panose="020B0604020202020204" pitchFamily="34" charset="0"/>
                <a:ea typeface="Times New Roman"/>
                <a:cs typeface="Arial" panose="020B0604020202020204" pitchFamily="34" charset="0"/>
                <a:sym typeface="Times New Roman"/>
              </a:rPr>
              <a:t>&lt;CLICK&gt; Paso 3: </a:t>
            </a:r>
            <a:r>
              <a:rPr lang="es-GT" sz="1200" noProof="0" dirty="0">
                <a:latin typeface="Arial" panose="020B0604020202020204" pitchFamily="34" charset="0"/>
                <a:ea typeface="Times New Roman"/>
                <a:cs typeface="Arial" panose="020B0604020202020204" pitchFamily="34" charset="0"/>
                <a:sym typeface="Times New Roman"/>
              </a:rPr>
              <a:t>Contar el número de registros con cada valor. </a:t>
            </a:r>
            <a:r>
              <a:rPr lang="es-GT" sz="1200" b="1" noProof="0" dirty="0">
                <a:latin typeface="Arial" panose="020B0604020202020204" pitchFamily="34" charset="0"/>
                <a:ea typeface="Times New Roman"/>
                <a:cs typeface="Arial" panose="020B0604020202020204" pitchFamily="34" charset="0"/>
                <a:sym typeface="Times New Roman"/>
              </a:rPr>
              <a:t>&lt;CLICK&gt; Paso 4: </a:t>
            </a:r>
            <a:r>
              <a:rPr lang="es-GT" sz="1200" noProof="0" dirty="0">
                <a:latin typeface="Arial" panose="020B0604020202020204" pitchFamily="34" charset="0"/>
                <a:ea typeface="Times New Roman"/>
                <a:cs typeface="Arial" panose="020B0604020202020204" pitchFamily="34" charset="0"/>
                <a:sym typeface="Times New Roman"/>
              </a:rPr>
              <a:t>Hacer que la altura de la columna o la longitud de la barra sea igual a la frecuencia para cada valor. </a:t>
            </a:r>
            <a:r>
              <a:rPr lang="es-GT" sz="1200" b="1" noProof="0" dirty="0">
                <a:latin typeface="Arial" panose="020B0604020202020204" pitchFamily="34" charset="0"/>
                <a:ea typeface="Times New Roman"/>
                <a:cs typeface="Arial" panose="020B0604020202020204" pitchFamily="34" charset="0"/>
                <a:sym typeface="Times New Roman"/>
              </a:rPr>
              <a:t>&lt;CLICK&gt; Paso 5: </a:t>
            </a:r>
            <a:r>
              <a:rPr lang="es-GT" sz="1200" noProof="0" dirty="0">
                <a:latin typeface="Arial" panose="020B0604020202020204" pitchFamily="34" charset="0"/>
                <a:ea typeface="Times New Roman"/>
                <a:cs typeface="Arial" panose="020B0604020202020204" pitchFamily="34" charset="0"/>
                <a:sym typeface="Times New Roman"/>
              </a:rPr>
              <a:t>Incluir etiquetas de eje con unidades y un título descriptivo.</a:t>
            </a:r>
          </a:p>
          <a:p>
            <a:pPr marL="0" lvl="0" indent="0" algn="l" rtl="0">
              <a:spcBef>
                <a:spcPts val="600"/>
              </a:spcBef>
              <a:spcAft>
                <a:spcPts val="0"/>
              </a:spcAft>
              <a:buNone/>
            </a:pPr>
            <a:endParaRPr lang="es-ES" noProof="0" dirty="0"/>
          </a:p>
        </p:txBody>
      </p:sp>
      <p:sp>
        <p:nvSpPr>
          <p:cNvPr id="911" name="Google Shape;911;p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6"/>
        <p:cNvGrpSpPr/>
        <p:nvPr/>
      </p:nvGrpSpPr>
      <p:grpSpPr>
        <a:xfrm>
          <a:off x="0" y="0"/>
          <a:ext cx="0" cy="0"/>
          <a:chOff x="0" y="0"/>
          <a:chExt cx="0" cy="0"/>
        </a:xfrm>
      </p:grpSpPr>
      <p:sp>
        <p:nvSpPr>
          <p:cNvPr id="927" name="Google Shape;927;p6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8" name="Google Shape;928;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sz="1200"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Entonces, ¿cuándo utilizarían un histograma y cuándo un gráfico de barras? Empecemos con el histograma</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lvl="0" indent="-171450" algn="l" rtl="0">
              <a:spcBef>
                <a:spcPts val="0"/>
              </a:spcBef>
              <a:spcAft>
                <a:spcPts val="0"/>
              </a:spcAft>
              <a:buFont typeface="Wingdings" panose="05000000000000000000" pitchFamily="2" charset="2"/>
              <a:buChar char="§"/>
            </a:pPr>
            <a:endParaRPr lang="es-GT" sz="1200" b="1" noProof="0" dirty="0">
              <a:latin typeface="Arial" panose="020B0604020202020204" pitchFamily="34" charset="0"/>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Un histograma se utiliza para variables cuantitativas (peso, presión arterial sistólica, número de embarazos anteriores, etc.)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Se utiliza para mostrar la distribución de frecuencias de esas variables. Para muchas variables cuantitativas, es necesario agrupar los datos en categorías o intervalos. Para los fines de FETP-</a:t>
            </a:r>
            <a:r>
              <a:rPr lang="es-GT" sz="1200" noProof="0" dirty="0" err="1">
                <a:latin typeface="Arial" panose="020B0604020202020204" pitchFamily="34" charset="0"/>
                <a:ea typeface="Times New Roman"/>
                <a:cs typeface="Arial" panose="020B0604020202020204" pitchFamily="34" charset="0"/>
                <a:sym typeface="Times New Roman"/>
              </a:rPr>
              <a:t>Frontline</a:t>
            </a:r>
            <a:r>
              <a:rPr lang="es-GT" sz="1200" noProof="0" dirty="0">
                <a:latin typeface="Arial" panose="020B0604020202020204" pitchFamily="34" charset="0"/>
                <a:ea typeface="Times New Roman"/>
                <a:cs typeface="Arial" panose="020B0604020202020204" pitchFamily="34" charset="0"/>
                <a:sym typeface="Times New Roman"/>
              </a:rPr>
              <a:t>, esas categorías deben tener la misma amplitud, por ejemplo, intervalos de edad de 5 años. </a:t>
            </a:r>
            <a:r>
              <a:rPr lang="es-GT" sz="1200" b="1" noProof="0" dirty="0">
                <a:latin typeface="Arial" panose="020B0604020202020204" pitchFamily="34" charset="0"/>
                <a:ea typeface="Times New Roman"/>
                <a:cs typeface="Arial" panose="020B0604020202020204" pitchFamily="34" charset="0"/>
                <a:sym typeface="Times New Roman"/>
              </a:rPr>
              <a:t>&lt;CLICK&gt; </a:t>
            </a:r>
            <a:r>
              <a:rPr lang="es-GT" sz="1200" noProof="0" dirty="0">
                <a:latin typeface="Arial" panose="020B0604020202020204" pitchFamily="34" charset="0"/>
                <a:ea typeface="Times New Roman"/>
                <a:cs typeface="Arial" panose="020B0604020202020204" pitchFamily="34" charset="0"/>
                <a:sym typeface="Times New Roman"/>
              </a:rPr>
              <a:t>En epidemiología de campo, también utilizamos histogramas para mostrar la aparición de enfermedades a lo largo del tiempo, en particular utilizado para crear curvas epidémicas</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lvl="0" indent="-171450" algn="l" rtl="0">
              <a:spcBef>
                <a:spcPts val="0"/>
              </a:spcBef>
              <a:spcAft>
                <a:spcPts val="0"/>
              </a:spcAft>
              <a:buFont typeface="Wingdings" panose="05000000000000000000" pitchFamily="2" charset="2"/>
              <a:buChar char="§"/>
            </a:pPr>
            <a:endParaRPr lang="es-GT" sz="1200" b="1" noProof="0" dirty="0">
              <a:latin typeface="Arial" panose="020B0604020202020204" pitchFamily="34" charset="0"/>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Los gráficos de barras, en cambio, se utilizan para variables cualitativas como el sexo, la presencia o ausencia de síntomas, etc. Con un gráfico de barras, se comparan diferentes categorías de esa variable. </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lvl="0" indent="-171450" algn="l" rtl="0">
              <a:spcBef>
                <a:spcPts val="0"/>
              </a:spcBef>
              <a:spcAft>
                <a:spcPts val="0"/>
              </a:spcAft>
              <a:buFont typeface="Wingdings" panose="05000000000000000000" pitchFamily="2" charset="2"/>
              <a:buChar char="§"/>
            </a:pPr>
            <a:endParaRPr lang="es-GT" sz="1200" b="1" noProof="0" dirty="0">
              <a:latin typeface="Arial" panose="020B0604020202020204" pitchFamily="34" charset="0"/>
              <a:ea typeface="Arial"/>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Pregunta: </a:t>
            </a:r>
            <a:r>
              <a:rPr lang="es-GT" sz="1200" b="0" i="0" noProof="0" dirty="0">
                <a:latin typeface="Arial" panose="020B0604020202020204" pitchFamily="34" charset="0"/>
                <a:ea typeface="Times New Roman"/>
                <a:cs typeface="Arial" panose="020B0604020202020204" pitchFamily="34" charset="0"/>
                <a:sym typeface="Times New Roman"/>
              </a:rPr>
              <a:t>¿Se puede cambiar el orden de las columnas de un histograma?</a:t>
            </a:r>
          </a:p>
          <a:p>
            <a:pPr marL="0" lvl="0" indent="0" algn="l" rtl="0">
              <a:spcBef>
                <a:spcPts val="0"/>
              </a:spcBef>
              <a:spcAft>
                <a:spcPts val="0"/>
              </a:spcAft>
              <a:buFont typeface="Wingdings" panose="05000000000000000000" pitchFamily="2" charset="2"/>
              <a:buNone/>
            </a:pPr>
            <a:endParaRPr lang="es-GT" sz="1200" b="0" i="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i="0" u="sng" noProof="0" dirty="0">
                <a:latin typeface="Arial" panose="020B0604020202020204" pitchFamily="34" charset="0"/>
                <a:ea typeface="Times New Roman"/>
                <a:cs typeface="Arial" panose="020B0604020202020204" pitchFamily="34" charset="0"/>
                <a:sym typeface="Times New Roman"/>
              </a:rPr>
              <a:t>Acuse recibo la</a:t>
            </a:r>
            <a:r>
              <a:rPr lang="es-GT" sz="1200" b="0" i="0" noProof="0" dirty="0">
                <a:latin typeface="Arial" panose="020B0604020202020204" pitchFamily="34" charset="0"/>
                <a:ea typeface="Times New Roman"/>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&lt;CLICK&gt; Respuesta: </a:t>
            </a:r>
            <a:r>
              <a:rPr lang="es-GT" sz="1200" b="0" i="1" noProof="0" dirty="0">
                <a:latin typeface="Arial" panose="020B0604020202020204" pitchFamily="34" charset="0"/>
                <a:ea typeface="Times New Roman"/>
                <a:cs typeface="Arial" panose="020B0604020202020204" pitchFamily="34" charset="0"/>
                <a:sym typeface="Times New Roman"/>
              </a:rPr>
              <a:t>Por supuesto que no, porque las variables cuantitativas tienen un orden inherente</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lvl="0" indent="-171450" algn="l" rtl="0">
              <a:spcBef>
                <a:spcPts val="0"/>
              </a:spcBef>
              <a:spcAft>
                <a:spcPts val="0"/>
              </a:spcAft>
              <a:buFont typeface="Wingdings" panose="05000000000000000000" pitchFamily="2" charset="2"/>
              <a:buChar char="§"/>
            </a:pPr>
            <a:endParaRPr lang="es-GT" sz="1200" b="1" noProof="0" dirty="0">
              <a:latin typeface="Arial" panose="020B0604020202020204" pitchFamily="34" charset="0"/>
              <a:ea typeface="Arial"/>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Pregunta: </a:t>
            </a:r>
            <a:r>
              <a:rPr lang="es-GT" sz="1200" b="0" i="0" noProof="0" dirty="0">
                <a:latin typeface="Arial" panose="020B0604020202020204" pitchFamily="34" charset="0"/>
                <a:ea typeface="Times New Roman"/>
                <a:cs typeface="Arial" panose="020B0604020202020204" pitchFamily="34" charset="0"/>
                <a:sym typeface="Times New Roman"/>
              </a:rPr>
              <a:t>En un gráfico de barras, ¿puedes cambiar el orden de las columnas?</a:t>
            </a:r>
          </a:p>
          <a:p>
            <a:pPr marL="171450" lvl="0" indent="-171450" algn="l" rtl="0">
              <a:spcBef>
                <a:spcPts val="0"/>
              </a:spcBef>
              <a:spcAft>
                <a:spcPts val="0"/>
              </a:spcAft>
              <a:buFont typeface="Wingdings" panose="05000000000000000000" pitchFamily="2" charset="2"/>
              <a:buChar char="§"/>
            </a:pPr>
            <a:endParaRPr lang="es-GT" sz="1200" b="0" i="0" noProof="0" dirty="0">
              <a:latin typeface="Arial" panose="020B0604020202020204" pitchFamily="34" charset="0"/>
              <a:ea typeface="Times New Roman"/>
              <a:cs typeface="Arial" panose="020B0604020202020204" pitchFamily="34" charset="0"/>
              <a:sym typeface="Times New Roman"/>
            </a:endParaRPr>
          </a:p>
          <a:p>
            <a:pPr marL="171450" lvl="0" indent="-171450" algn="l" rtl="0">
              <a:spcBef>
                <a:spcPts val="0"/>
              </a:spcBef>
              <a:spcAft>
                <a:spcPts val="0"/>
              </a:spcAft>
              <a:buFont typeface="Wingdings" panose="05000000000000000000" pitchFamily="2" charset="2"/>
              <a:buChar char="§"/>
            </a:pPr>
            <a:r>
              <a:rPr lang="es-GT" sz="1200" b="1" i="0" u="sng" noProof="0" dirty="0">
                <a:latin typeface="Arial" panose="020B0604020202020204" pitchFamily="34" charset="0"/>
                <a:ea typeface="Times New Roman"/>
                <a:cs typeface="Arial" panose="020B0604020202020204" pitchFamily="34" charset="0"/>
                <a:sym typeface="Times New Roman"/>
              </a:rPr>
              <a:t>Acuse recibo la</a:t>
            </a:r>
            <a:r>
              <a:rPr lang="es-GT" sz="1200" b="0" i="0" noProof="0" dirty="0">
                <a:latin typeface="Arial" panose="020B0604020202020204" pitchFamily="34" charset="0"/>
                <a:ea typeface="Times New Roman"/>
                <a:cs typeface="Arial" panose="020B0604020202020204" pitchFamily="34" charset="0"/>
                <a:sym typeface="Times New Roman"/>
              </a:rPr>
              <a:t>(s) </a:t>
            </a:r>
            <a:r>
              <a:rPr lang="es-GT" sz="1200" b="1" noProof="0" dirty="0">
                <a:latin typeface="Arial" panose="020B0604020202020204" pitchFamily="34" charset="0"/>
                <a:ea typeface="Times New Roman"/>
                <a:cs typeface="Arial" panose="020B0604020202020204" pitchFamily="34" charset="0"/>
                <a:sym typeface="Times New Roman"/>
              </a:rPr>
              <a:t>respuesta(s) &lt;CLICK&gt; Respuesta: </a:t>
            </a:r>
            <a:r>
              <a:rPr lang="es-GT" sz="1200" b="0" i="1" noProof="0" dirty="0">
                <a:latin typeface="Arial" panose="020B0604020202020204" pitchFamily="34" charset="0"/>
                <a:ea typeface="Times New Roman"/>
                <a:cs typeface="Arial" panose="020B0604020202020204" pitchFamily="34" charset="0"/>
                <a:sym typeface="Times New Roman"/>
              </a:rPr>
              <a:t>Sí, de hecho recomendamos que las columnas se ordenen de mayor a menor “variable" que se está midiendo. Por ejemplo: las categorías sin un orden natural, como los distritos, deben enumerarse de mayor a menor. Las variables cualitativas no tienen un orden inherente.</a:t>
            </a:r>
          </a:p>
          <a:p>
            <a:pPr marL="0" marR="0" lvl="0" indent="0" algn="l" rtl="0">
              <a:lnSpc>
                <a:spcPct val="115000"/>
              </a:lnSpc>
              <a:spcBef>
                <a:spcPts val="1800"/>
              </a:spcBef>
              <a:spcAft>
                <a:spcPts val="0"/>
              </a:spcAft>
              <a:buNone/>
            </a:pPr>
            <a:br>
              <a:rPr lang="es-ES" sz="1200" noProof="0" dirty="0">
                <a:latin typeface="Arial" panose="020B0604020202020204" pitchFamily="34" charset="0"/>
                <a:ea typeface="Times New Roman"/>
                <a:cs typeface="Arial" panose="020B0604020202020204" pitchFamily="34" charset="0"/>
                <a:sym typeface="Times New Roman"/>
              </a:rPr>
            </a:br>
            <a:endParaRPr lang="es-ES"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600"/>
              </a:spcBef>
              <a:spcAft>
                <a:spcPts val="0"/>
              </a:spcAft>
              <a:buNone/>
            </a:pPr>
            <a:endParaRPr lang="es-ES" noProof="0" dirty="0"/>
          </a:p>
        </p:txBody>
      </p:sp>
      <p:sp>
        <p:nvSpPr>
          <p:cNvPr id="929" name="Google Shape;929;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9"/>
        <p:cNvGrpSpPr/>
        <p:nvPr/>
      </p:nvGrpSpPr>
      <p:grpSpPr>
        <a:xfrm>
          <a:off x="0" y="0"/>
          <a:ext cx="0" cy="0"/>
          <a:chOff x="0" y="0"/>
          <a:chExt cx="0" cy="0"/>
        </a:xfrm>
      </p:grpSpPr>
      <p:sp>
        <p:nvSpPr>
          <p:cNvPr id="940" name="Google Shape;940;p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1" name="Google Shape;941;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GT"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a los participantes que consulten en su "Cuaderno de ejercicios del participante" el </a:t>
            </a:r>
            <a:r>
              <a:rPr lang="es-GT" sz="1200" b="1" i="0" u="none"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ejercicio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titulado: </a:t>
            </a:r>
            <a:r>
              <a:rPr lang="es-GT" sz="1200" b="1" i="0" u="none" noProof="0" dirty="0">
                <a:effectLst/>
                <a:latin typeface="Arial" panose="020B0604020202020204" pitchFamily="34" charset="0"/>
                <a:ea typeface="Times New Roman" panose="02020603050405020304" pitchFamily="18" charset="0"/>
                <a:cs typeface="Arial" panose="020B0604020202020204" pitchFamily="34" charset="0"/>
              </a:rPr>
              <a:t>Crear un gráfico de barras.</a:t>
            </a:r>
          </a:p>
          <a:p>
            <a:pPr marL="171450" lvl="0" indent="-171450" algn="l" rtl="0">
              <a:spcBef>
                <a:spcPts val="0"/>
              </a:spcBef>
              <a:spcAft>
                <a:spcPts val="0"/>
              </a:spcAft>
              <a:buFont typeface="Wingdings" panose="05000000000000000000" pitchFamily="2" charset="2"/>
              <a:buChar char="§"/>
            </a:pPr>
            <a:endParaRPr lang="es-GT" sz="1200" b="1" i="1"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GT" sz="1200" b="1" i="1" noProof="0" dirty="0">
                <a:latin typeface="Arial" panose="020B0604020202020204" pitchFamily="34" charset="0"/>
                <a:ea typeface="Arial"/>
                <a:cs typeface="Arial" panose="020B0604020202020204" pitchFamily="34" charset="0"/>
                <a:sym typeface="Arial"/>
              </a:rPr>
              <a:t> Duración total: 30 minutos (15 minutos para los participantes, 15 minutos para la discusión).</a:t>
            </a:r>
            <a:endParaRPr lang="es-GT" i="1"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lang="es-ES" noProof="0" dirty="0"/>
          </a:p>
        </p:txBody>
      </p:sp>
      <p:sp>
        <p:nvSpPr>
          <p:cNvPr id="942" name="Google Shape;942;p6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GT" b="1" noProof="0" dirty="0">
                <a:latin typeface="Arial" panose="020B0604020202020204" pitchFamily="34" charset="0"/>
                <a:cs typeface="Arial" panose="020B0604020202020204" pitchFamily="34" charset="0"/>
              </a:rPr>
              <a:t>Notas para el instructor:</a:t>
            </a:r>
            <a:endParaRPr lang="es-GT"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noProof="0" dirty="0">
                <a:latin typeface="Arial" panose="020B0604020202020204" pitchFamily="34" charset="0"/>
                <a:cs typeface="Arial" panose="020B0604020202020204" pitchFamily="34" charset="0"/>
              </a:rPr>
              <a:t>Este conjunto de datos muestra tres casos de pacientes con una enfermedad. </a:t>
            </a:r>
          </a:p>
          <a:p>
            <a:pPr marL="171450" lvl="0" indent="-171450" algn="l" rtl="0">
              <a:spcBef>
                <a:spcPts val="0"/>
              </a:spcBef>
              <a:spcAft>
                <a:spcPts val="0"/>
              </a:spcAft>
              <a:buFont typeface="Wingdings" panose="05000000000000000000" pitchFamily="2" charset="2"/>
              <a:buChar char="§"/>
            </a:pPr>
            <a:endParaRPr lang="es-GT"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GT" b="1" i="0" u="sng" noProof="0" dirty="0">
                <a:latin typeface="Arial" panose="020B0604020202020204" pitchFamily="34" charset="0"/>
                <a:cs typeface="Arial" panose="020B0604020202020204" pitchFamily="34" charset="0"/>
              </a:rPr>
              <a:t>Pregunte: </a:t>
            </a:r>
            <a:r>
              <a:rPr lang="es-GT" b="0" i="0" noProof="0" dirty="0">
                <a:latin typeface="Arial" panose="020B0604020202020204" pitchFamily="34" charset="0"/>
                <a:cs typeface="Arial" panose="020B0604020202020204" pitchFamily="34" charset="0"/>
              </a:rPr>
              <a:t>¿Pueden observar el conjunto de datos y hacerse una idea de la distribución por edad y sexo de estos casos? </a:t>
            </a:r>
            <a:endParaRPr lang="es-GT" noProof="0" dirty="0">
              <a:latin typeface="Arial" panose="020B0604020202020204" pitchFamily="34" charset="0"/>
              <a:cs typeface="Arial" panose="020B0604020202020204" pitchFamily="34" charset="0"/>
            </a:endParaRPr>
          </a:p>
          <a:p>
            <a:pPr marL="247650" lvl="0" indent="-171450" algn="l" rtl="0">
              <a:spcBef>
                <a:spcPts val="0"/>
              </a:spcBef>
              <a:spcAft>
                <a:spcPts val="0"/>
              </a:spcAft>
              <a:buClr>
                <a:schemeClr val="dk1"/>
              </a:buClr>
              <a:buSzPts val="1200"/>
              <a:buFont typeface="Wingdings" panose="05000000000000000000" pitchFamily="2" charset="2"/>
              <a:buChar char="§"/>
            </a:pPr>
            <a:endParaRPr lang="es-GT" b="0" i="0"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Permita </a:t>
            </a:r>
            <a:r>
              <a:rPr lang="es-GT" noProof="0" dirty="0">
                <a:latin typeface="Arial" panose="020B0604020202020204" pitchFamily="34" charset="0"/>
                <a:cs typeface="Arial" panose="020B0604020202020204" pitchFamily="34" charset="0"/>
              </a:rPr>
              <a:t>que 2-3 participantes compartan sus respuestas. </a:t>
            </a:r>
          </a:p>
          <a:p>
            <a:pPr marL="2476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GT"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Acuse recibo de </a:t>
            </a:r>
            <a:r>
              <a:rPr lang="es-GT" sz="1200" b="0" noProof="0" dirty="0">
                <a:latin typeface="Arial" panose="020B0604020202020204" pitchFamily="34" charset="0"/>
                <a:ea typeface="Times New Roman"/>
                <a:cs typeface="Arial" panose="020B0604020202020204" pitchFamily="34" charset="0"/>
                <a:sym typeface="Times New Roman"/>
              </a:rPr>
              <a:t>las respuestas.  </a:t>
            </a:r>
            <a:r>
              <a:rPr lang="es-GT" b="1" noProof="0" dirty="0">
                <a:latin typeface="Arial" panose="020B0604020202020204" pitchFamily="34" charset="0"/>
                <a:cs typeface="Arial" panose="020B0604020202020204" pitchFamily="34" charset="0"/>
              </a:rPr>
              <a:t>Conteste: </a:t>
            </a:r>
            <a:r>
              <a:rPr lang="es-GT" b="0" i="1" noProof="0" dirty="0">
                <a:latin typeface="Arial" panose="020B0604020202020204" pitchFamily="34" charset="0"/>
                <a:cs typeface="Arial" panose="020B0604020202020204" pitchFamily="34" charset="0"/>
              </a:rPr>
              <a:t>Sí, debe ser capaz de procesar la información de tres casos (rango de edad de 9 a 39 años, 2 hombres, 1 mujer).</a:t>
            </a:r>
            <a:endParaRPr lang="es-GT"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p>
        </p:txBody>
      </p:sp>
      <p:sp>
        <p:nvSpPr>
          <p:cNvPr id="186" name="Google Shape;18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9"/>
        <p:cNvGrpSpPr/>
        <p:nvPr/>
      </p:nvGrpSpPr>
      <p:grpSpPr>
        <a:xfrm>
          <a:off x="0" y="0"/>
          <a:ext cx="0" cy="0"/>
          <a:chOff x="0" y="0"/>
          <a:chExt cx="0" cy="0"/>
        </a:xfrm>
      </p:grpSpPr>
      <p:sp>
        <p:nvSpPr>
          <p:cNvPr id="950" name="Google Shape;950;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1" name="Google Shape;951;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1800"/>
              </a:spcBef>
              <a:spcAft>
                <a:spcPts val="0"/>
              </a:spcAft>
              <a:buClrTx/>
              <a:buSzTx/>
              <a:buFontTx/>
              <a:buNone/>
              <a:tabLst/>
              <a:defRPr/>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0" marR="0" lvl="0" indent="0" algn="l" rtl="0">
              <a:spcBef>
                <a:spcPts val="1800"/>
              </a:spcBef>
              <a:spcAft>
                <a:spcPts val="0"/>
              </a:spcAft>
              <a:buNone/>
            </a:pPr>
            <a:r>
              <a:rPr lang="es-GT" sz="1200" b="1" noProof="0" dirty="0">
                <a:latin typeface="Arial" panose="020B0604020202020204" pitchFamily="34" charset="0"/>
                <a:ea typeface="Arial"/>
                <a:cs typeface="Arial" panose="020B0604020202020204" pitchFamily="34" charset="0"/>
                <a:sym typeface="Arial"/>
              </a:rPr>
              <a:t>Ejercicio: Crear un gráfico de barras agrupadas</a:t>
            </a:r>
          </a:p>
          <a:p>
            <a:pPr marL="0" marR="0" lvl="0" indent="0" algn="l" rtl="0">
              <a:spcBef>
                <a:spcPts val="1800"/>
              </a:spcBef>
              <a:spcAft>
                <a:spcPts val="0"/>
              </a:spcAft>
              <a:buNone/>
            </a:pPr>
            <a:endParaRPr lang="es-GT" sz="1200" i="1" noProof="0" dirty="0">
              <a:latin typeface="Arial" panose="020B0604020202020204" pitchFamily="34" charset="0"/>
              <a:cs typeface="Arial" panose="020B0604020202020204" pitchFamily="34" charset="0"/>
            </a:endParaRPr>
          </a:p>
          <a:p>
            <a:pPr marL="285750" marR="0" lvl="0" indent="-285750" algn="l" rtl="0">
              <a:spcBef>
                <a:spcPts val="1800"/>
              </a:spcBef>
              <a:spcAft>
                <a:spcPts val="0"/>
              </a:spcAft>
              <a:buFont typeface="Wingdings" panose="05000000000000000000" pitchFamily="2" charset="2"/>
              <a:buChar char="v"/>
            </a:pPr>
            <a:r>
              <a:rPr lang="es-GT" sz="1200" b="1" i="1" noProof="0" dirty="0">
                <a:latin typeface="Arial" panose="020B0604020202020204" pitchFamily="34" charset="0"/>
                <a:ea typeface="Arial"/>
                <a:cs typeface="Arial" panose="020B0604020202020204" pitchFamily="34" charset="0"/>
                <a:sym typeface="Arial"/>
              </a:rPr>
              <a:t>Duración total: 30 minutos (15 minutos para los participantes, 15 minutos para la discusión)</a:t>
            </a:r>
            <a:endParaRPr lang="es-GT" sz="1200" i="1"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GT" sz="1200" b="1" i="1"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285750" marR="0" lvl="0" indent="-285750" algn="l" rtl="0">
              <a:lnSpc>
                <a:spcPct val="115000"/>
              </a:lnSpc>
              <a:spcBef>
                <a:spcPts val="1800"/>
              </a:spcBef>
              <a:spcAft>
                <a:spcPts val="0"/>
              </a:spcAft>
              <a:buFont typeface="Wingdings" panose="05000000000000000000" pitchFamily="2" charset="2"/>
              <a:buChar char="v"/>
            </a:pPr>
            <a:r>
              <a:rPr lang="es-GT" sz="1200" b="1" i="1" noProof="0" dirty="0">
                <a:solidFill>
                  <a:srgbClr val="000000"/>
                </a:solidFill>
                <a:latin typeface="Arial" panose="020B0604020202020204" pitchFamily="34" charset="0"/>
                <a:ea typeface="Times New Roman"/>
                <a:cs typeface="Arial" panose="020B0604020202020204" pitchFamily="34" charset="0"/>
                <a:sym typeface="Times New Roman"/>
              </a:rPr>
              <a:t>Siga estos pasos para facilitar el ejercicio:</a:t>
            </a:r>
            <a:endParaRPr lang="es-GT" sz="1200" b="1" i="1" noProof="0" dirty="0">
              <a:latin typeface="Arial" panose="020B0604020202020204" pitchFamily="34" charset="0"/>
              <a:ea typeface="Times New Roman"/>
              <a:cs typeface="Arial" panose="020B0604020202020204" pitchFamily="34" charset="0"/>
              <a:sym typeface="Times New Roman"/>
            </a:endParaRPr>
          </a:p>
          <a:p>
            <a:pPr marL="800100" marR="0" lvl="1" indent="-342900" algn="l" rtl="0">
              <a:lnSpc>
                <a:spcPct val="115000"/>
              </a:lnSpc>
              <a:spcBef>
                <a:spcPts val="600"/>
              </a:spcBef>
              <a:spcAft>
                <a:spcPts val="0"/>
              </a:spcAft>
              <a:buClr>
                <a:schemeClr val="dk1"/>
              </a:buClr>
              <a:buSzPts val="1800"/>
              <a:buFont typeface="Calibri"/>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Pida a los participantes que trabajen en parejas.</a:t>
            </a:r>
            <a:endParaRPr lang="es-GT" sz="1200" b="1" i="1" noProof="0" dirty="0">
              <a:latin typeface="Arial" panose="020B0604020202020204" pitchFamily="34" charset="0"/>
              <a:cs typeface="Arial" panose="020B0604020202020204" pitchFamily="34" charset="0"/>
            </a:endParaRPr>
          </a:p>
          <a:p>
            <a:pPr marL="800100" marR="0" lvl="1" indent="-342900" algn="l" rtl="0">
              <a:lnSpc>
                <a:spcPct val="115000"/>
              </a:lnSpc>
              <a:spcBef>
                <a:spcPts val="0"/>
              </a:spcBef>
              <a:spcAft>
                <a:spcPts val="0"/>
              </a:spcAft>
              <a:buClr>
                <a:schemeClr val="dk1"/>
              </a:buClr>
              <a:buSzPts val="1800"/>
              <a:buFont typeface="Calibri"/>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Sugiera a los participantes que repasen la tabla de edad por sexo antes de crear un gráfico.</a:t>
            </a:r>
            <a:endParaRPr lang="es-GT" sz="1200" b="1" i="1" noProof="0" dirty="0">
              <a:latin typeface="Arial" panose="020B0604020202020204" pitchFamily="34" charset="0"/>
              <a:cs typeface="Arial" panose="020B0604020202020204" pitchFamily="34" charset="0"/>
            </a:endParaRPr>
          </a:p>
          <a:p>
            <a:pPr marL="800100" marR="0" lvl="1" indent="-342900" algn="l" rtl="0">
              <a:lnSpc>
                <a:spcPct val="115000"/>
              </a:lnSpc>
              <a:spcBef>
                <a:spcPts val="0"/>
              </a:spcBef>
              <a:spcAft>
                <a:spcPts val="0"/>
              </a:spcAft>
              <a:buClr>
                <a:schemeClr val="dk1"/>
              </a:buClr>
              <a:buSzPts val="1800"/>
              <a:buFont typeface="Calibri"/>
              <a:buAutoNum type="arabicPeriod"/>
            </a:pPr>
            <a:r>
              <a:rPr lang="es-GT" sz="1200" b="1" i="1" noProof="0" dirty="0">
                <a:latin typeface="Arial" panose="020B0604020202020204" pitchFamily="34" charset="0"/>
                <a:ea typeface="Times New Roman"/>
                <a:cs typeface="Arial" panose="020B0604020202020204" pitchFamily="34" charset="0"/>
                <a:sym typeface="Times New Roman"/>
              </a:rPr>
              <a:t>Los participantes pueden utilizar el papel cuadriculado de su cuaderno de trabajo para crear su gráfico.</a:t>
            </a:r>
            <a:endParaRPr lang="es-GT" sz="1200" b="1" i="1"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GT" i="1" noProof="0" dirty="0"/>
          </a:p>
          <a:p>
            <a:pPr marL="0" lvl="0" indent="0" algn="l" rtl="0">
              <a:spcBef>
                <a:spcPts val="0"/>
              </a:spcBef>
              <a:spcAft>
                <a:spcPts val="0"/>
              </a:spcAft>
              <a:buNone/>
            </a:pPr>
            <a:endParaRPr lang="es-GT" i="1" noProof="0" dirty="0"/>
          </a:p>
          <a:p>
            <a:pPr marL="0" lvl="0" indent="0" algn="l" rtl="0">
              <a:spcBef>
                <a:spcPts val="0"/>
              </a:spcBef>
              <a:spcAft>
                <a:spcPts val="0"/>
              </a:spcAft>
              <a:buNone/>
            </a:pPr>
            <a:endParaRPr lang="es-ES" noProof="0" dirty="0"/>
          </a:p>
        </p:txBody>
      </p:sp>
      <p:sp>
        <p:nvSpPr>
          <p:cNvPr id="952" name="Google Shape;952;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8"/>
        <p:cNvGrpSpPr/>
        <p:nvPr/>
      </p:nvGrpSpPr>
      <p:grpSpPr>
        <a:xfrm>
          <a:off x="0" y="0"/>
          <a:ext cx="0" cy="0"/>
          <a:chOff x="0" y="0"/>
          <a:chExt cx="0" cy="0"/>
        </a:xfrm>
      </p:grpSpPr>
      <p:sp>
        <p:nvSpPr>
          <p:cNvPr id="959" name="Google Shape;959;p7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0" name="Google Shape;960;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Se trata de un gráfico de barras agrupadas que muestra las categorías por grupo de edad y sexo.</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Pida a un voluntario que describa su proceso para completar con éxito el gráfico de barras.</a:t>
            </a:r>
            <a:endParaRPr lang="es-ES" sz="1200" b="0" i="0" noProof="0" dirty="0">
              <a:latin typeface="Arial" panose="020B0604020202020204" pitchFamily="34" charset="0"/>
              <a:ea typeface="+mn-ea"/>
              <a:cs typeface="Arial" panose="020B0604020202020204" pitchFamily="34" charset="0"/>
              <a:sym typeface="Times New Roman"/>
            </a:endParaRPr>
          </a:p>
          <a:p>
            <a:pPr marL="628650" marR="0" lvl="1" indent="-171450" algn="l" rtl="0">
              <a:lnSpc>
                <a:spcPct val="115000"/>
              </a:lnSpc>
              <a:spcBef>
                <a:spcPts val="1800"/>
              </a:spcBef>
              <a:spcAft>
                <a:spcPts val="0"/>
              </a:spcAft>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Alguien podría preguntarse si es necesario incluir el grupo de 30 años o más, ya que no se diagnosticó difteria a ninguna persona de 30 años o más. Se trata de una pregunta razonable, y cualquiera de las dos opciones (no mostrar ningún caso en el grupo de 30 años o más o eliminarlo por completo) es aceptable.  La primera opción, mostrada aquí, parece ilustrar que los investigadores buscaron difteria en este grupo de edad y no encontraron ninguno.  Sin embargo, la segunda opción (no incluir en absoluto la categoría de mayores de 30 años) es más limpia y acentúa en dónde están los datos</a:t>
            </a:r>
            <a:r>
              <a:rPr lang="es-ES" sz="1200" i="1" noProof="0" dirty="0">
                <a:latin typeface="Arial" panose="020B0604020202020204" pitchFamily="34" charset="0"/>
                <a:ea typeface="Times New Roman"/>
                <a:cs typeface="Arial" panose="020B0604020202020204" pitchFamily="34" charset="0"/>
                <a:sym typeface="Times New Roman"/>
              </a:rPr>
              <a:t>.</a:t>
            </a:r>
            <a:endParaRPr lang="es-ES"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600"/>
              </a:spcBef>
              <a:spcAft>
                <a:spcPts val="0"/>
              </a:spcAft>
              <a:buNone/>
            </a:pPr>
            <a:endParaRPr lang="es-ES" noProof="0" dirty="0"/>
          </a:p>
        </p:txBody>
      </p:sp>
      <p:sp>
        <p:nvSpPr>
          <p:cNvPr id="961" name="Google Shape;961;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9" name="Google Shape;969;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El siguiente método para organizar y mostrar datos descriptivos es un mapa. </a:t>
            </a:r>
            <a:endParaRPr lang="es-GT" sz="1200" noProof="0" dirty="0">
              <a:latin typeface="Arial" panose="020B0604020202020204" pitchFamily="34" charset="0"/>
              <a:cs typeface="Arial" panose="020B0604020202020204" pitchFamily="34" charset="0"/>
            </a:endParaRPr>
          </a:p>
          <a:p>
            <a:pPr marL="0" marR="0" lvl="0" indent="0" algn="l" rtl="0">
              <a:lnSpc>
                <a:spcPct val="115000"/>
              </a:lnSpc>
              <a:spcBef>
                <a:spcPts val="1800"/>
              </a:spcBef>
              <a:spcAft>
                <a:spcPts val="0"/>
              </a:spcAft>
              <a:buNone/>
            </a:pPr>
            <a:endParaRPr sz="1200" dirty="0">
              <a:latin typeface="Arial" panose="020B0604020202020204" pitchFamily="34" charset="0"/>
              <a:ea typeface="Times New Roman"/>
              <a:cs typeface="Arial" panose="020B0604020202020204" pitchFamily="34" charset="0"/>
              <a:sym typeface="Times New Roman"/>
            </a:endParaRPr>
          </a:p>
          <a:p>
            <a:pPr marL="0" lvl="0" indent="0" algn="l" rtl="0">
              <a:spcBef>
                <a:spcPts val="600"/>
              </a:spcBef>
              <a:spcAft>
                <a:spcPts val="0"/>
              </a:spcAft>
              <a:buNone/>
            </a:pPr>
            <a:endParaRPr dirty="0"/>
          </a:p>
        </p:txBody>
      </p:sp>
      <p:sp>
        <p:nvSpPr>
          <p:cNvPr id="970" name="Google Shape;970;p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3"/>
        <p:cNvGrpSpPr/>
        <p:nvPr/>
      </p:nvGrpSpPr>
      <p:grpSpPr>
        <a:xfrm>
          <a:off x="0" y="0"/>
          <a:ext cx="0" cy="0"/>
          <a:chOff x="0" y="0"/>
          <a:chExt cx="0" cy="0"/>
        </a:xfrm>
      </p:grpSpPr>
      <p:sp>
        <p:nvSpPr>
          <p:cNvPr id="974" name="Google Shape;974;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5" name="Google Shape;975;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ES" b="1" i="0" u="sng" noProof="0" dirty="0">
                <a:latin typeface="Arial" panose="020B0604020202020204" pitchFamily="34" charset="0"/>
                <a:cs typeface="Arial" panose="020B0604020202020204" pitchFamily="34" charset="0"/>
              </a:rPr>
              <a:t>Haga </a:t>
            </a:r>
            <a:r>
              <a:rPr lang="es-ES" noProof="0" dirty="0">
                <a:latin typeface="Arial" panose="020B0604020202020204" pitchFamily="34" charset="0"/>
                <a:cs typeface="Arial" panose="020B0604020202020204" pitchFamily="34" charset="0"/>
              </a:rPr>
              <a:t>una pregunta en la diapositiva y solicite algunas respuestas de los participantes</a:t>
            </a:r>
            <a:r>
              <a:rPr lang="es-ES" b="1" noProof="0" dirty="0">
                <a:latin typeface="Arial" panose="020B0604020202020204" pitchFamily="34" charset="0"/>
                <a:cs typeface="Arial" panose="020B0604020202020204" pitchFamily="34" charset="0"/>
              </a:rPr>
              <a:t>.&lt;CLICK&gt; </a:t>
            </a:r>
            <a:r>
              <a:rPr lang="es-ES" noProof="0" dirty="0">
                <a:latin typeface="Arial" panose="020B0604020202020204" pitchFamily="34" charset="0"/>
                <a:cs typeface="Arial" panose="020B0604020202020204" pitchFamily="34" charset="0"/>
              </a:rPr>
              <a:t>para avanzar a la diapositiva con la respuesta.</a:t>
            </a:r>
          </a:p>
        </p:txBody>
      </p:sp>
      <p:sp>
        <p:nvSpPr>
          <p:cNvPr id="976" name="Google Shape;976;p7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1"/>
        <p:cNvGrpSpPr/>
        <p:nvPr/>
      </p:nvGrpSpPr>
      <p:grpSpPr>
        <a:xfrm>
          <a:off x="0" y="0"/>
          <a:ext cx="0" cy="0"/>
          <a:chOff x="0" y="0"/>
          <a:chExt cx="0" cy="0"/>
        </a:xfrm>
      </p:grpSpPr>
      <p:sp>
        <p:nvSpPr>
          <p:cNvPr id="982" name="Google Shape;982;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3" name="Google Shape;983;p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para el instructor: </a:t>
            </a:r>
            <a:endParaRPr lang="es-ES"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Discuta </a:t>
            </a:r>
            <a:r>
              <a:rPr lang="es-ES" i="1" noProof="0" dirty="0">
                <a:latin typeface="Arial" panose="020B0604020202020204" pitchFamily="34" charset="0"/>
                <a:cs typeface="Arial" panose="020B0604020202020204" pitchFamily="34" charset="0"/>
              </a:rPr>
              <a:t>brevemente </a:t>
            </a:r>
            <a:r>
              <a:rPr lang="es-ES" noProof="0" dirty="0">
                <a:latin typeface="Arial" panose="020B0604020202020204" pitchFamily="34" charset="0"/>
                <a:cs typeface="Arial" panose="020B0604020202020204" pitchFamily="34" charset="0"/>
              </a:rPr>
              <a:t>la respuesta comparándola con las respuestas dadas por los participantes.</a:t>
            </a:r>
          </a:p>
          <a:p>
            <a:pPr marL="0" lvl="0" indent="0" algn="l" rtl="0">
              <a:spcBef>
                <a:spcPts val="0"/>
              </a:spcBef>
              <a:spcAft>
                <a:spcPts val="0"/>
              </a:spcAft>
              <a:buNone/>
            </a:pPr>
            <a:endParaRPr lang="es-ES" noProof="0" dirty="0"/>
          </a:p>
        </p:txBody>
      </p:sp>
      <p:sp>
        <p:nvSpPr>
          <p:cNvPr id="984" name="Google Shape;984;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8"/>
        <p:cNvGrpSpPr/>
        <p:nvPr/>
      </p:nvGrpSpPr>
      <p:grpSpPr>
        <a:xfrm>
          <a:off x="0" y="0"/>
          <a:ext cx="0" cy="0"/>
          <a:chOff x="0" y="0"/>
          <a:chExt cx="0" cy="0"/>
        </a:xfrm>
      </p:grpSpPr>
      <p:sp>
        <p:nvSpPr>
          <p:cNvPr id="989" name="Google Shape;989;p7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0" name="Google Shape;990;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Los mapas se utilizan para describir o mostrar la distribución geográfica de enfermedades, la ubicación de poblaciones, clínicas, laboratorios, granjas, ranchos, lugares de exposición, etc.  Aunque existen muchos tipos diferentes de mapas, los dos más comunes son: los mapas de puntos y los mapas de áreas.  En los mapas de puntos, se utilizan símbolos como círculos, “X” u otros iconos para representar casos de enfermedad u otros eventos.  El tamaño de los círculos utilizados en los mapas de puntos puede ser proporcional al número de personas enfermas, lo que constituye una estimación de la carga de enfermedad.  En los mapas de área, el sombreado o coloreado del área, como distritos, provincias o países, se utiliza para representar las variaciones en los recuentos o tasas de enfermedad.</a:t>
            </a:r>
          </a:p>
          <a:p>
            <a:pPr marL="0" lvl="0" indent="0" algn="l" rtl="0">
              <a:spcBef>
                <a:spcPts val="1200"/>
              </a:spcBef>
              <a:spcAft>
                <a:spcPts val="0"/>
              </a:spcAft>
              <a:buNone/>
            </a:pPr>
            <a:endParaRPr lang="es-ES" noProof="0" dirty="0"/>
          </a:p>
        </p:txBody>
      </p:sp>
      <p:sp>
        <p:nvSpPr>
          <p:cNvPr id="991" name="Google Shape;991;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p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8" name="Google Shape;998;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Este es probablemente el mapa más famoso de la salud pública.  Se trata de un mapa creado por John Snow, médico y anestesista de la Reina de Inglaterra que también era epidemiólogo autodidacta.  Trazó un mapa de las residencias de las personas que murieron de cólera durante una epidemia en la zona de Golden Square en Londres en 1854.  En aquella época, muchos científicos creían que el cólera se propagaba a través del "aire viciado", pero John Snow creía que el cólera se propagaba por el agua. Así que marcó las ubicaciones de las bombas de agua de la zona y vio que los casos se centraban alrededor de la bomba de Broad Street.  Se quitó la manivela de la bomba y la epidemia terminó.  </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b="0" u="none" noProof="0" dirty="0">
                <a:latin typeface="Arial" panose="020B0604020202020204" pitchFamily="34" charset="0"/>
                <a:ea typeface="Times New Roman"/>
                <a:cs typeface="Arial" panose="020B0604020202020204" pitchFamily="34" charset="0"/>
                <a:sym typeface="Times New Roman"/>
              </a:rPr>
              <a:t>¡La </a:t>
            </a:r>
            <a:r>
              <a:rPr lang="es-ES" sz="1200" noProof="0" dirty="0">
                <a:latin typeface="Arial" panose="020B0604020202020204" pitchFamily="34" charset="0"/>
                <a:ea typeface="Times New Roman"/>
                <a:cs typeface="Arial" panose="020B0604020202020204" pitchFamily="34" charset="0"/>
                <a:sym typeface="Times New Roman"/>
              </a:rPr>
              <a:t>mayoría de los epidemiólogos consideran esta investigación como el nacimiento de la epidemiología de campo!</a:t>
            </a:r>
          </a:p>
          <a:p>
            <a:pPr marL="0" lvl="0" indent="0" algn="l" rtl="0">
              <a:spcBef>
                <a:spcPts val="1200"/>
              </a:spcBef>
              <a:spcAft>
                <a:spcPts val="0"/>
              </a:spcAft>
              <a:buNone/>
            </a:pPr>
            <a:endParaRPr lang="es-ES" noProof="0" dirty="0"/>
          </a:p>
        </p:txBody>
      </p:sp>
      <p:sp>
        <p:nvSpPr>
          <p:cNvPr id="999" name="Google Shape;999;p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6"/>
        <p:cNvGrpSpPr/>
        <p:nvPr/>
      </p:nvGrpSpPr>
      <p:grpSpPr>
        <a:xfrm>
          <a:off x="0" y="0"/>
          <a:ext cx="0" cy="0"/>
          <a:chOff x="0" y="0"/>
          <a:chExt cx="0" cy="0"/>
        </a:xfrm>
      </p:grpSpPr>
      <p:sp>
        <p:nvSpPr>
          <p:cNvPr id="1007" name="Google Shape;1007;p7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8" name="Google Shape;1008;p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Este es un mapa de área que muestra la distribución geográfica de los casos de peste en Madagascar durante la epidemia de peste de 2017.  Observe que la intensidad de la coloración refleja el número de casos por área geográfica; los colores más claros reflejan menos casos de peste, y los colores más oscuros reflejan más casos de peste. Además, en la parte superior derecha de esta figura hay un mapa más pequeño que muestra la ubicación de Madagascar (</a:t>
            </a:r>
            <a:r>
              <a:rPr lang="es-ES" sz="1200" i="1" noProof="0" dirty="0">
                <a:latin typeface="Arial" panose="020B0604020202020204" pitchFamily="34" charset="0"/>
                <a:ea typeface="Times New Roman"/>
                <a:cs typeface="Arial" panose="020B0604020202020204" pitchFamily="34" charset="0"/>
                <a:sym typeface="Times New Roman"/>
              </a:rPr>
              <a:t>color rojo</a:t>
            </a:r>
            <a:r>
              <a:rPr lang="es-ES" sz="1200" noProof="0" dirty="0">
                <a:latin typeface="Arial" panose="020B0604020202020204" pitchFamily="34" charset="0"/>
                <a:ea typeface="Times New Roman"/>
                <a:cs typeface="Arial" panose="020B0604020202020204" pitchFamily="34" charset="0"/>
                <a:sym typeface="Times New Roman"/>
              </a:rPr>
              <a:t>) frente a la costa sureste de África.</a:t>
            </a:r>
          </a:p>
          <a:p>
            <a:pPr marL="0" lvl="0" indent="0" algn="l" rtl="0">
              <a:spcBef>
                <a:spcPts val="600"/>
              </a:spcBef>
              <a:spcAft>
                <a:spcPts val="0"/>
              </a:spcAft>
              <a:buNone/>
            </a:pPr>
            <a:endParaRPr lang="es-ES" noProof="0" dirty="0"/>
          </a:p>
        </p:txBody>
      </p:sp>
      <p:sp>
        <p:nvSpPr>
          <p:cNvPr id="1009" name="Google Shape;1009;p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1"/>
        <p:cNvGrpSpPr/>
        <p:nvPr/>
      </p:nvGrpSpPr>
      <p:grpSpPr>
        <a:xfrm>
          <a:off x="0" y="0"/>
          <a:ext cx="0" cy="0"/>
          <a:chOff x="0" y="0"/>
          <a:chExt cx="0" cy="0"/>
        </a:xfrm>
      </p:grpSpPr>
      <p:sp>
        <p:nvSpPr>
          <p:cNvPr id="1022" name="Google Shape;1022;p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3" name="Google Shape;1023;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sz="1200" b="0" i="1" noProof="0" dirty="0">
              <a:solidFill>
                <a:schemeClr val="dk1"/>
              </a:solidFill>
              <a:latin typeface="Arial" panose="020B0604020202020204" pitchFamily="34" charset="0"/>
              <a:ea typeface="Calibri"/>
              <a:cs typeface="Arial" panose="020B0604020202020204" pitchFamily="34" charset="0"/>
              <a:sym typeface="Calibri"/>
            </a:endParaRPr>
          </a:p>
          <a:p>
            <a:pPr marL="171450" lvl="0" indent="-171450" algn="l" rtl="0">
              <a:spcBef>
                <a:spcPts val="0"/>
              </a:spcBef>
              <a:spcAft>
                <a:spcPts val="0"/>
              </a:spcAft>
              <a:buFont typeface="Wingdings" panose="05000000000000000000" pitchFamily="2" charset="2"/>
              <a:buChar char="§"/>
            </a:pPr>
            <a:r>
              <a:rPr lang="es-ES" sz="1200" b="1" i="0" u="sng" noProof="0" dirty="0">
                <a:solidFill>
                  <a:schemeClr val="dk1"/>
                </a:solidFill>
                <a:latin typeface="Arial" panose="020B0604020202020204" pitchFamily="34" charset="0"/>
                <a:ea typeface="Calibri"/>
                <a:cs typeface="Arial" panose="020B0604020202020204" pitchFamily="34" charset="0"/>
                <a:sym typeface="Calibri"/>
              </a:rPr>
              <a:t>Diga: </a:t>
            </a:r>
            <a:r>
              <a:rPr lang="es-ES" sz="1200" b="0" i="0" noProof="0" dirty="0">
                <a:solidFill>
                  <a:schemeClr val="dk1"/>
                </a:solidFill>
                <a:latin typeface="Arial" panose="020B0604020202020204" pitchFamily="34" charset="0"/>
                <a:ea typeface="Calibri"/>
                <a:cs typeface="Arial" panose="020B0604020202020204" pitchFamily="34" charset="0"/>
                <a:sym typeface="Calibri"/>
              </a:rPr>
              <a:t>El proceso de presentación de datos en tablas, gráficos y mapas forma parte de la fase de compilación y análisis del ciclo de vigilancia.  En el caso de los sistemas de vigilancia de Una Sola Salud en los que se recopilan datos de múltiples sectores, estos análisis, gráficos y mapas pueden ser más complejos, pero proporcionan mucho más detalle sobre el verdadero alcance del problema de salud pública. </a:t>
            </a:r>
            <a:r>
              <a:rPr lang="es-ES" sz="1200" noProof="0" dirty="0">
                <a:latin typeface="Arial" panose="020B0604020202020204" pitchFamily="34" charset="0"/>
                <a:ea typeface="Quattrocento Sans"/>
                <a:cs typeface="Arial" panose="020B0604020202020204" pitchFamily="34" charset="0"/>
                <a:sym typeface="Quattrocento Sans"/>
              </a:rPr>
              <a:t>Las razones para incorporar los conceptos de Una Sola Salud a los datos sobre eventos sanitarios en la interfaz hombre-animal-ambiente son que los animales pueden ser centinelas de enfermedades que pueden estar o estarán ocurriendo en poblaciones humanas, o pueden ser la fuente de infección humana.</a:t>
            </a:r>
          </a:p>
          <a:p>
            <a:pPr marL="171450" lvl="0" indent="-171450" algn="l" rtl="0">
              <a:spcBef>
                <a:spcPts val="0"/>
              </a:spcBef>
              <a:spcAft>
                <a:spcPts val="0"/>
              </a:spcAft>
              <a:buFont typeface="Wingdings" panose="05000000000000000000" pitchFamily="2" charset="2"/>
              <a:buChar char="§"/>
            </a:pPr>
            <a:endParaRPr lang="es-ES" sz="1200" b="0" i="0" noProof="0" dirty="0">
              <a:solidFill>
                <a:schemeClr val="dk1"/>
              </a:solidFill>
              <a:latin typeface="Arial" panose="020B0604020202020204" pitchFamily="34" charset="0"/>
              <a:ea typeface="Calibri"/>
              <a:cs typeface="Arial" panose="020B0604020202020204" pitchFamily="34" charset="0"/>
              <a:sym typeface="Quattrocento Sans"/>
            </a:endParaRPr>
          </a:p>
          <a:p>
            <a:pPr marL="171450" lvl="0" indent="-171450" algn="l" rtl="0">
              <a:spcBef>
                <a:spcPts val="0"/>
              </a:spcBef>
              <a:spcAft>
                <a:spcPts val="0"/>
              </a:spcAft>
              <a:buFont typeface="Wingdings" panose="05000000000000000000" pitchFamily="2" charset="2"/>
              <a:buChar char="§"/>
            </a:pPr>
            <a:r>
              <a:rPr lang="es-ES" sz="1200" b="1" i="0" u="sng" noProof="0" dirty="0">
                <a:solidFill>
                  <a:schemeClr val="dk1"/>
                </a:solidFill>
                <a:latin typeface="Arial" panose="020B0604020202020204" pitchFamily="34" charset="0"/>
                <a:ea typeface="Calibri"/>
                <a:cs typeface="Arial" panose="020B0604020202020204" pitchFamily="34" charset="0"/>
                <a:sym typeface="Calibri"/>
              </a:rPr>
              <a:t>Diga: </a:t>
            </a:r>
            <a:r>
              <a:rPr lang="es-ES" sz="1200" b="0" i="0" noProof="0" dirty="0">
                <a:solidFill>
                  <a:schemeClr val="dk1"/>
                </a:solidFill>
                <a:latin typeface="Arial" panose="020B0604020202020204" pitchFamily="34" charset="0"/>
                <a:ea typeface="Calibri"/>
                <a:cs typeface="Arial" panose="020B0604020202020204" pitchFamily="34" charset="0"/>
                <a:sym typeface="Calibri"/>
              </a:rPr>
              <a:t>Utilizando los siguientes ejemplos, exploraremos cómo pueden realizarse estos análisis por separado o conjuntamente para presentar los datos usando el enfoque de Una Sola Salud. </a:t>
            </a:r>
            <a:endParaRPr lang="es-ES" sz="1200" noProof="0" dirty="0">
              <a:latin typeface="Arial" panose="020B0604020202020204" pitchFamily="34" charset="0"/>
              <a:cs typeface="Arial" panose="020B0604020202020204" pitchFamily="34" charset="0"/>
            </a:endParaRPr>
          </a:p>
        </p:txBody>
      </p:sp>
      <p:sp>
        <p:nvSpPr>
          <p:cNvPr id="1024" name="Google Shape;1024;p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200" b="0" i="0" u="none" strike="noStrike" kern="1200" cap="none" spc="0" normalizeH="0" baseline="0" noProof="0">
                <a:ln>
                  <a:noFill/>
                </a:ln>
                <a:solidFill>
                  <a:srgbClr val="000000"/>
                </a:solidFill>
                <a:effectLst/>
                <a:uLnTx/>
                <a:uFillTx/>
                <a:latin typeface="Calibri"/>
                <a:ea typeface="Calibri"/>
                <a:cs typeface="Calibri"/>
                <a:sym typeface="Calibri"/>
              </a:rPr>
              <a:t>78</a:t>
            </a:fld>
            <a:endParaRPr kumimoji="0" sz="12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p7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8" name="Google Shape;1038;p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El ántrax es una enfermedad infecciosa causada por una bacteria grampositiva en forma de bastoncillo conocida como </a:t>
            </a:r>
            <a:r>
              <a:rPr lang="es-ES" sz="1200" i="1" noProof="0" dirty="0">
                <a:latin typeface="Arial" panose="020B0604020202020204" pitchFamily="34" charset="0"/>
                <a:ea typeface="Times New Roman"/>
                <a:cs typeface="Arial" panose="020B0604020202020204" pitchFamily="34" charset="0"/>
                <a:sym typeface="Times New Roman"/>
              </a:rPr>
              <a:t>Bacillus anthracis</a:t>
            </a:r>
            <a:r>
              <a:rPr lang="es-ES" sz="1200" noProof="0" dirty="0">
                <a:latin typeface="Arial" panose="020B0604020202020204" pitchFamily="34" charset="0"/>
                <a:ea typeface="Times New Roman"/>
                <a:cs typeface="Arial" panose="020B0604020202020204" pitchFamily="34" charset="0"/>
                <a:sym typeface="Times New Roman"/>
              </a:rPr>
              <a:t>.  El ántrax se produce de forma natural en el suelo y suele afectar a animales domésticos y salvajes de todo el mundo.  </a:t>
            </a:r>
            <a:r>
              <a:rPr lang="es-ES" sz="1200" b="0" noProof="0" dirty="0">
                <a:latin typeface="Arial" panose="020B0604020202020204" pitchFamily="34" charset="0"/>
                <a:ea typeface="Times New Roman"/>
                <a:cs typeface="Arial" panose="020B0604020202020204" pitchFamily="34" charset="0"/>
                <a:sym typeface="Times New Roman"/>
              </a:rPr>
              <a:t>Cuando un animal infectado muere, la bacteria se convierte en esporas al exponerse al oxígeno. Por ejemplo, el cadáver de un animal infectado que se abre.</a:t>
            </a: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Los seres humanos se infectan con ántrax al consumir productos animales contaminados, beber agua contaminada con esporas, inhalar esporas y hacer que las esporas entren en las heridas. Por ejemplo, cuando se abre un animal infectado con la bacteria en el cuerpo, la bacteria se convierte en esporas.</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800" noProof="0" dirty="0">
              <a:latin typeface="Times New Roman"/>
              <a:ea typeface="Times New Roman"/>
              <a:cs typeface="Times New Roman"/>
              <a:sym typeface="Times New Roman"/>
            </a:endParaRPr>
          </a:p>
          <a:p>
            <a:pPr marL="0" marR="0" lvl="0" indent="0" algn="l" rtl="0">
              <a:lnSpc>
                <a:spcPct val="115000"/>
              </a:lnSpc>
              <a:spcBef>
                <a:spcPts val="1200"/>
              </a:spcBef>
              <a:spcAft>
                <a:spcPts val="0"/>
              </a:spcAft>
              <a:buNone/>
            </a:pPr>
            <a:endParaRPr lang="es-ES" sz="1800" noProof="0" dirty="0">
              <a:latin typeface="Times New Roman"/>
              <a:ea typeface="Times New Roman"/>
              <a:cs typeface="Times New Roman"/>
              <a:sym typeface="Times New Roman"/>
            </a:endParaRPr>
          </a:p>
          <a:p>
            <a:pPr marL="0" marR="0" lvl="0" indent="0" algn="l" rtl="0">
              <a:lnSpc>
                <a:spcPct val="115000"/>
              </a:lnSpc>
              <a:spcBef>
                <a:spcPts val="1200"/>
              </a:spcBef>
              <a:spcAft>
                <a:spcPts val="0"/>
              </a:spcAft>
              <a:buNone/>
            </a:pPr>
            <a:endParaRPr lang="es-ES" sz="1800" noProof="0" dirty="0">
              <a:latin typeface="Times New Roman"/>
              <a:ea typeface="Times New Roman"/>
              <a:cs typeface="Times New Roman"/>
              <a:sym typeface="Times New Roman"/>
            </a:endParaRPr>
          </a:p>
          <a:p>
            <a:pPr marL="0" lvl="0" indent="0" algn="l" rtl="0">
              <a:spcBef>
                <a:spcPts val="1200"/>
              </a:spcBef>
              <a:spcAft>
                <a:spcPts val="0"/>
              </a:spcAft>
              <a:buNone/>
            </a:pPr>
            <a:endParaRPr lang="es-ES" noProof="0" dirty="0"/>
          </a:p>
        </p:txBody>
      </p:sp>
      <p:sp>
        <p:nvSpPr>
          <p:cNvPr id="1039" name="Google Shape;1039;p7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noProof="0" dirty="0">
                <a:latin typeface="Arial" panose="020B0604020202020204" pitchFamily="34" charset="0"/>
                <a:cs typeface="Arial" panose="020B0604020202020204" pitchFamily="34" charset="0"/>
              </a:rPr>
              <a:t>Este conjunto de datos muestra tres casos de pacientes con una enfermedad. </a:t>
            </a:r>
          </a:p>
          <a:p>
            <a:pPr marL="171450" lvl="0" indent="-171450" algn="l" rtl="0">
              <a:spcBef>
                <a:spcPts val="0"/>
              </a:spcBef>
              <a:spcAft>
                <a:spcPts val="0"/>
              </a:spcAft>
              <a:buFont typeface="Wingdings" panose="05000000000000000000" pitchFamily="2" charset="2"/>
              <a:buChar char="§"/>
            </a:pPr>
            <a:endParaRPr lang="es-ES"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Clr>
                <a:schemeClr val="dk1"/>
              </a:buClr>
              <a:buSzPts val="1200"/>
              <a:buFont typeface="Wingdings" panose="05000000000000000000" pitchFamily="2" charset="2"/>
              <a:buChar char="§"/>
            </a:pPr>
            <a:r>
              <a:rPr lang="es-ES" b="1" i="0" u="sng" noProof="0" dirty="0">
                <a:latin typeface="Arial"/>
                <a:cs typeface="Arial"/>
              </a:rPr>
              <a:t>Pregunte</a:t>
            </a:r>
            <a:r>
              <a:rPr lang="es-ES" b="1" i="1" u="sng" noProof="0" dirty="0">
                <a:latin typeface="Arial"/>
                <a:cs typeface="Arial"/>
              </a:rPr>
              <a:t>: </a:t>
            </a:r>
            <a:r>
              <a:rPr lang="es-ES" b="0" i="0" noProof="0" dirty="0">
                <a:latin typeface="Arial"/>
                <a:cs typeface="Arial"/>
              </a:rPr>
              <a:t>¿Pueden observar el conjunto de datos y hacerse una idea de la distribución por edad y sexo de estos casos? </a:t>
            </a:r>
            <a:endParaRPr lang="es-ES" noProof="0" dirty="0">
              <a:latin typeface="Arial"/>
              <a:cs typeface="Arial"/>
            </a:endParaRPr>
          </a:p>
          <a:p>
            <a:pPr marL="2476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Reconocer </a:t>
            </a:r>
            <a:r>
              <a:rPr lang="es-ES" sz="1200" b="0" noProof="0" dirty="0">
                <a:latin typeface="Arial" panose="020B0604020202020204" pitchFamily="34" charset="0"/>
                <a:ea typeface="Times New Roman"/>
                <a:cs typeface="Arial" panose="020B0604020202020204" pitchFamily="34" charset="0"/>
                <a:sym typeface="Times New Roman"/>
              </a:rPr>
              <a:t>la(s) respuesta(s). </a:t>
            </a:r>
            <a:r>
              <a:rPr lang="es-ES" sz="1200" b="0" noProof="0" dirty="0">
                <a:latin typeface="Arial" panose="020B0604020202020204" pitchFamily="34" charset="0"/>
                <a:ea typeface="Quattrocento Sans"/>
                <a:cs typeface="Arial" panose="020B0604020202020204" pitchFamily="34" charset="0"/>
                <a:sym typeface="Quattrocento Sans"/>
              </a:rPr>
              <a:t>Reforzar la respuesta correcta. </a:t>
            </a:r>
            <a:r>
              <a:rPr lang="es-ES" b="1" u="none" noProof="0" dirty="0">
                <a:solidFill>
                  <a:srgbClr val="FF0000"/>
                </a:solidFill>
                <a:latin typeface="Arial" panose="020B0604020202020204" pitchFamily="34" charset="0"/>
                <a:cs typeface="Arial" panose="020B0604020202020204" pitchFamily="34" charset="0"/>
              </a:rPr>
              <a:t>Respuesta</a:t>
            </a:r>
            <a:r>
              <a:rPr lang="es-ES" b="1" noProof="0" dirty="0">
                <a:solidFill>
                  <a:srgbClr val="FF0000"/>
                </a:solidFill>
                <a:latin typeface="Arial" panose="020B0604020202020204" pitchFamily="34" charset="0"/>
                <a:cs typeface="Arial" panose="020B0604020202020204" pitchFamily="34" charset="0"/>
              </a:rPr>
              <a:t>: </a:t>
            </a:r>
            <a:r>
              <a:rPr lang="es-ES" b="0" i="1" noProof="0" dirty="0">
                <a:solidFill>
                  <a:srgbClr val="FF0000"/>
                </a:solidFill>
                <a:latin typeface="Arial" panose="020B0604020202020204" pitchFamily="34" charset="0"/>
                <a:cs typeface="Arial" panose="020B0604020202020204" pitchFamily="34" charset="0"/>
              </a:rPr>
              <a:t>Sí, debe ser capaz de procesar la información de </a:t>
            </a:r>
            <a:r>
              <a:rPr lang="es-ES" b="1" i="1" u="sng" noProof="0" dirty="0">
                <a:solidFill>
                  <a:srgbClr val="FF0000"/>
                </a:solidFill>
                <a:latin typeface="Arial" panose="020B0604020202020204" pitchFamily="34" charset="0"/>
                <a:cs typeface="Arial" panose="020B0604020202020204" pitchFamily="34" charset="0"/>
              </a:rPr>
              <a:t>seis </a:t>
            </a:r>
            <a:r>
              <a:rPr lang="es-ES" b="0" i="1" noProof="0" dirty="0">
                <a:solidFill>
                  <a:srgbClr val="FF0000"/>
                </a:solidFill>
                <a:latin typeface="Arial" panose="020B0604020202020204" pitchFamily="34" charset="0"/>
                <a:cs typeface="Arial" panose="020B0604020202020204" pitchFamily="34" charset="0"/>
              </a:rPr>
              <a:t>casos (rango de edad de 9 a 55 años, 4 hombres, 2 mujeres).</a:t>
            </a:r>
            <a:endParaRPr lang="es-ES" noProof="0" dirty="0">
              <a:solidFill>
                <a:srgbClr val="FF0000"/>
              </a:solidFill>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s-ES" noProof="0" dirty="0"/>
          </a:p>
        </p:txBody>
      </p:sp>
      <p:sp>
        <p:nvSpPr>
          <p:cNvPr id="196" name="Google Shape;19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8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7" name="Google Shape;1047;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La prevención en los animales puede lograrse mediante la vacunación sistemática de los animales en las zonas endémicas y la eliminación adecuada de los cadáveres de los animales. Es importante utilizar equipos de protección al manipular animales y evitar el consumo de animales enfermos o muertos. Por último, al manipular animales o cadáveres de animales, ¡lavarse siempre bien las manos!</a:t>
            </a:r>
            <a:endParaRPr lang="es-ES" sz="1200"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lang="es-ES" noProof="0" dirty="0"/>
          </a:p>
        </p:txBody>
      </p:sp>
      <p:sp>
        <p:nvSpPr>
          <p:cNvPr id="1048" name="Google Shape;1048;p8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4"/>
        <p:cNvGrpSpPr/>
        <p:nvPr/>
      </p:nvGrpSpPr>
      <p:grpSpPr>
        <a:xfrm>
          <a:off x="0" y="0"/>
          <a:ext cx="0" cy="0"/>
          <a:chOff x="0" y="0"/>
          <a:chExt cx="0" cy="0"/>
        </a:xfrm>
      </p:grpSpPr>
      <p:sp>
        <p:nvSpPr>
          <p:cNvPr id="1055" name="Google Shape;1055;p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6" name="Google Shape;1056;p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En esta tabla, vemos una comparación de las especies afectadas, la ubicación del brote y la estacionalidad de los brotes de ántrax durante 3 años, 2014-17. </a:t>
            </a:r>
            <a:endParaRPr lang="es-ES"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endParaRPr lang="es-ES"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Pregunte: </a:t>
            </a:r>
            <a:r>
              <a:rPr lang="es-ES" sz="1200" b="0" i="0" noProof="0" dirty="0">
                <a:latin typeface="Arial" panose="020B0604020202020204" pitchFamily="34" charset="0"/>
                <a:ea typeface="Times New Roman"/>
                <a:cs typeface="Arial" panose="020B0604020202020204" pitchFamily="34" charset="0"/>
                <a:sym typeface="Times New Roman"/>
              </a:rPr>
              <a:t>¿Es ésta la mejor manera de mostrar estos datos?</a:t>
            </a:r>
          </a:p>
          <a:p>
            <a:pPr marL="171450" marR="0" lvl="0" indent="-171450" algn="l" rtl="0">
              <a:lnSpc>
                <a:spcPct val="115000"/>
              </a:lnSpc>
              <a:spcBef>
                <a:spcPts val="0"/>
              </a:spcBef>
              <a:spcAft>
                <a:spcPts val="0"/>
              </a:spcAft>
              <a:buFont typeface="Wingdings" panose="05000000000000000000" pitchFamily="2" charset="2"/>
              <a:buChar char="§"/>
            </a:pPr>
            <a:endParaRPr lang="es-ES" sz="1200" b="0" i="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sym typeface="Times New Roman"/>
              </a:rPr>
              <a:t>Acuse recibo la</a:t>
            </a:r>
            <a:r>
              <a:rPr lang="es-ES" sz="1200" b="0" i="0" noProof="0" dirty="0">
                <a:latin typeface="Arial" panose="020B0604020202020204" pitchFamily="34" charset="0"/>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Esta es una presentación concisa, pero dado que hay un componente geográfico, un mapa puede ser una mejor manera de mostrar los datos. </a:t>
            </a:r>
            <a:endParaRPr lang="es-ES" sz="1200" b="0" i="1"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Discuta con los participantes las mejoras sugeridas para la tabla. </a:t>
            </a:r>
          </a:p>
          <a:p>
            <a:pPr marL="0" lvl="0" indent="0" algn="l" rtl="0">
              <a:spcBef>
                <a:spcPts val="1200"/>
              </a:spcBef>
              <a:spcAft>
                <a:spcPts val="0"/>
              </a:spcAft>
              <a:buNone/>
            </a:pPr>
            <a:endParaRPr lang="es-ES" noProof="0" dirty="0"/>
          </a:p>
        </p:txBody>
      </p:sp>
      <p:sp>
        <p:nvSpPr>
          <p:cNvPr id="1057" name="Google Shape;1057;p8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2"/>
        <p:cNvGrpSpPr/>
        <p:nvPr/>
      </p:nvGrpSpPr>
      <p:grpSpPr>
        <a:xfrm>
          <a:off x="0" y="0"/>
          <a:ext cx="0" cy="0"/>
          <a:chOff x="0" y="0"/>
          <a:chExt cx="0" cy="0"/>
        </a:xfrm>
      </p:grpSpPr>
      <p:sp>
        <p:nvSpPr>
          <p:cNvPr id="1063" name="Google Shape;1063;p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4" name="Google Shape;1064;p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Esta tabla muestra la distribución de los casos de ántrax cutáneo humano entre los distritos de estudio de dos regiones de Tanzania. El número de casos corresponde al periodo 2006-2016. </a:t>
            </a: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Pregunte: </a:t>
            </a:r>
            <a:r>
              <a:rPr lang="es-GT" sz="1200" noProof="0" dirty="0">
                <a:latin typeface="Arial" panose="020B0604020202020204" pitchFamily="34" charset="0"/>
                <a:ea typeface="Times New Roman"/>
                <a:cs typeface="Arial" panose="020B0604020202020204" pitchFamily="34" charset="0"/>
                <a:sym typeface="Times New Roman"/>
              </a:rPr>
              <a:t>¿Cómo mejorarían esta tabla?</a:t>
            </a:r>
          </a:p>
          <a:p>
            <a:pPr marL="171450" marR="0" lvl="0" indent="-171450" algn="l" rtl="0">
              <a:lnSpc>
                <a:spcPct val="115000"/>
              </a:lnSpc>
              <a:spcBef>
                <a:spcPts val="600"/>
              </a:spcBef>
              <a:spcAft>
                <a:spcPts val="0"/>
              </a:spcAft>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i="0" u="sng" noProof="0" dirty="0">
                <a:latin typeface="Arial" panose="020B0604020202020204" pitchFamily="34" charset="0"/>
                <a:cs typeface="Arial" panose="020B0604020202020204" pitchFamily="34" charset="0"/>
                <a:sym typeface="Times New Roman"/>
              </a:rPr>
              <a:t>Acuse recibo la</a:t>
            </a:r>
            <a:r>
              <a:rPr lang="es-GT" sz="1200" b="0" i="0" noProof="0" dirty="0">
                <a:latin typeface="Arial" panose="020B0604020202020204" pitchFamily="34" charset="0"/>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Posibles respuestas: </a:t>
            </a:r>
            <a:r>
              <a:rPr lang="es-GT" sz="1200" i="1" noProof="0" dirty="0">
                <a:latin typeface="Arial" panose="020B0604020202020204" pitchFamily="34" charset="0"/>
                <a:ea typeface="Times New Roman"/>
                <a:cs typeface="Arial" panose="020B0604020202020204" pitchFamily="34" charset="0"/>
                <a:sym typeface="Times New Roman"/>
              </a:rPr>
              <a:t>Agregar datos por año para ver si los casos en áreas donde se reportan gran número de casos se deben a brotes, o son consistentemente altos; comparar casos humanos con datos de animales, brotes, etc. </a:t>
            </a:r>
            <a:endParaRPr lang="es-GT" sz="1200" i="1"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lang="es-ES" noProof="0" dirty="0"/>
          </a:p>
        </p:txBody>
      </p:sp>
      <p:sp>
        <p:nvSpPr>
          <p:cNvPr id="1065" name="Google Shape;1065;p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p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3" name="Google Shape;1073;p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ES" sz="1200" b="1" noProof="0" dirty="0">
                <a:latin typeface="Arial" panose="020B0604020202020204" pitchFamily="34" charset="0"/>
                <a:cs typeface="Arial" panose="020B0604020202020204" pitchFamily="34" charset="0"/>
              </a:rPr>
              <a:t>Notas para el instructor:</a:t>
            </a:r>
            <a:endParaRPr lang="es-ES"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Este gráfico muestra la distribución de los casos de ántrax en ganado bovino durante un estudio de 2 años en Georgia. </a:t>
            </a:r>
            <a:endParaRPr lang="es-ES"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Pregunte: </a:t>
            </a:r>
            <a:r>
              <a:rPr lang="es-ES" sz="1200" b="0" i="0" noProof="0" dirty="0">
                <a:latin typeface="Arial" panose="020B0604020202020204" pitchFamily="34" charset="0"/>
                <a:ea typeface="Times New Roman"/>
                <a:cs typeface="Arial" panose="020B0604020202020204" pitchFamily="34" charset="0"/>
                <a:sym typeface="Times New Roman"/>
              </a:rPr>
              <a:t>¿Qué tipo de gráfico es éste?</a:t>
            </a:r>
          </a:p>
          <a:p>
            <a:pPr marL="171450" marR="0" lvl="0" indent="-171450" algn="l" rtl="0">
              <a:lnSpc>
                <a:spcPct val="115000"/>
              </a:lnSpc>
              <a:spcBef>
                <a:spcPts val="600"/>
              </a:spcBef>
              <a:spcAft>
                <a:spcPts val="0"/>
              </a:spcAft>
              <a:buFont typeface="Wingdings" panose="05000000000000000000" pitchFamily="2" charset="2"/>
              <a:buChar char="§"/>
            </a:pPr>
            <a:endParaRPr lang="es-ES" sz="1200" b="0" i="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sym typeface="Times New Roman"/>
              </a:rPr>
              <a:t>Acuse recibo la</a:t>
            </a:r>
            <a:r>
              <a:rPr lang="es-ES" sz="1200" b="0" i="0" noProof="0" dirty="0">
                <a:latin typeface="Arial" panose="020B0604020202020204" pitchFamily="34" charset="0"/>
                <a:cs typeface="Arial" panose="020B0604020202020204" pitchFamily="34" charset="0"/>
                <a:sym typeface="Times New Roman"/>
              </a:rPr>
              <a:t>(s) respuesta(s). </a:t>
            </a:r>
            <a:r>
              <a:rPr lang="es-ES" sz="1200" b="1" i="0" noProof="0" dirty="0">
                <a:latin typeface="Arial" panose="020B0604020202020204" pitchFamily="34" charset="0"/>
                <a:cs typeface="Arial" panose="020B0604020202020204" pitchFamily="34" charset="0"/>
                <a:sym typeface="Times New Roman"/>
              </a:rPr>
              <a:t>Respuesta</a:t>
            </a:r>
            <a:r>
              <a:rPr lang="es-ES" sz="1200" b="1" noProof="0" dirty="0">
                <a:latin typeface="Arial" panose="020B0604020202020204" pitchFamily="34" charset="0"/>
                <a:ea typeface="Times New Roman"/>
                <a:cs typeface="Arial" panose="020B0604020202020204" pitchFamily="34" charset="0"/>
                <a:sym typeface="Times New Roman"/>
              </a:rPr>
              <a:t>: </a:t>
            </a:r>
            <a:r>
              <a:rPr lang="es-ES" sz="1200" b="0" i="1" noProof="0" dirty="0">
                <a:latin typeface="Arial" panose="020B0604020202020204" pitchFamily="34" charset="0"/>
                <a:ea typeface="Times New Roman"/>
                <a:cs typeface="Arial" panose="020B0604020202020204" pitchFamily="34" charset="0"/>
                <a:sym typeface="Times New Roman"/>
              </a:rPr>
              <a:t>Gráfico de barras apiladas.</a:t>
            </a:r>
          </a:p>
          <a:p>
            <a:pPr marL="171450" marR="0" lvl="0" indent="-171450" algn="l" rtl="0">
              <a:lnSpc>
                <a:spcPct val="115000"/>
              </a:lnSpc>
              <a:spcBef>
                <a:spcPts val="600"/>
              </a:spcBef>
              <a:spcAft>
                <a:spcPts val="0"/>
              </a:spcAft>
              <a:buFont typeface="Wingdings" panose="05000000000000000000" pitchFamily="2" charset="2"/>
              <a:buChar char="§"/>
            </a:pP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Pregunte: </a:t>
            </a:r>
            <a:r>
              <a:rPr lang="es-ES" sz="1200" b="0" i="0" noProof="0" dirty="0">
                <a:latin typeface="Arial" panose="020B0604020202020204" pitchFamily="34" charset="0"/>
                <a:ea typeface="Times New Roman"/>
                <a:cs typeface="Arial" panose="020B0604020202020204" pitchFamily="34" charset="0"/>
                <a:sym typeface="Times New Roman"/>
              </a:rPr>
              <a:t>¿Cuál es la ventaja de presentar estos datos en un gráfico de barras apiladas?</a:t>
            </a:r>
          </a:p>
          <a:p>
            <a:pPr marL="171450" marR="0" lvl="0" indent="-171450" algn="l" rtl="0">
              <a:lnSpc>
                <a:spcPct val="115000"/>
              </a:lnSpc>
              <a:spcBef>
                <a:spcPts val="600"/>
              </a:spcBef>
              <a:spcAft>
                <a:spcPts val="0"/>
              </a:spcAft>
              <a:buFont typeface="Wingdings" panose="05000000000000000000" pitchFamily="2" charset="2"/>
              <a:buChar char="§"/>
            </a:pPr>
            <a:endParaRPr lang="es-ES" sz="1200" b="0" i="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sym typeface="Times New Roman"/>
              </a:rPr>
              <a:t>Acuse recibo la</a:t>
            </a:r>
            <a:r>
              <a:rPr lang="es-ES" sz="1200" b="0" i="0" noProof="0" dirty="0">
                <a:latin typeface="Arial" panose="020B0604020202020204" pitchFamily="34" charset="0"/>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Los datos mensuales y anuales pueden presentarse juntos. </a:t>
            </a:r>
            <a:endParaRPr lang="es-ES" b="0" i="1"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lang="es-ES" noProof="0" dirty="0"/>
          </a:p>
        </p:txBody>
      </p:sp>
      <p:sp>
        <p:nvSpPr>
          <p:cNvPr id="1074" name="Google Shape;1074;p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2803616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Google Shape;1084;p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5" name="Google Shape;1085;p8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Este gráfico muestra la curva epidémica de casos humanos durante el brote de ántrax en Zimbabue.</a:t>
            </a: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Pregunte: </a:t>
            </a:r>
            <a:r>
              <a:rPr lang="es-GT" sz="1200" noProof="0" dirty="0">
                <a:latin typeface="Arial" panose="020B0604020202020204" pitchFamily="34" charset="0"/>
                <a:ea typeface="Times New Roman"/>
                <a:cs typeface="Arial" panose="020B0604020202020204" pitchFamily="34" charset="0"/>
                <a:sym typeface="Times New Roman"/>
              </a:rPr>
              <a:t>¿Cuándo se alcanzó el número máximo de casos humanos?</a:t>
            </a:r>
          </a:p>
          <a:p>
            <a:pPr marL="171450" marR="0" lvl="0" indent="-171450" algn="l" rtl="0">
              <a:lnSpc>
                <a:spcPct val="115000"/>
              </a:lnSpc>
              <a:spcBef>
                <a:spcPts val="600"/>
              </a:spcBef>
              <a:spcAft>
                <a:spcPts val="0"/>
              </a:spcAft>
              <a:buFont typeface="Wingdings" panose="05000000000000000000" pitchFamily="2" charset="2"/>
              <a:buChar char="§"/>
            </a:pPr>
            <a:endParaRPr lang="es-GT"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i="0" u="sng" noProof="0" dirty="0">
                <a:latin typeface="Arial" panose="020B0604020202020204" pitchFamily="34" charset="0"/>
                <a:cs typeface="Arial" panose="020B0604020202020204" pitchFamily="34" charset="0"/>
                <a:sym typeface="Times New Roman"/>
              </a:rPr>
              <a:t>Acuse recibo la</a:t>
            </a:r>
            <a:r>
              <a:rPr lang="es-GT" sz="1200" b="0" i="0" noProof="0" dirty="0">
                <a:latin typeface="Arial" panose="020B0604020202020204" pitchFamily="34" charset="0"/>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i="1" noProof="0" dirty="0">
                <a:latin typeface="Arial" panose="020B0604020202020204" pitchFamily="34" charset="0"/>
                <a:ea typeface="Times New Roman"/>
                <a:cs typeface="Arial" panose="020B0604020202020204" pitchFamily="34" charset="0"/>
                <a:sym typeface="Times New Roman"/>
              </a:rPr>
              <a:t>El histograma muestra que los casos humanos alcanzaron su máximo durante la primera semana de 2014. </a:t>
            </a:r>
            <a:endParaRPr lang="es-GT" sz="1200" i="1" noProof="0" dirty="0">
              <a:latin typeface="Arial" panose="020B0604020202020204" pitchFamily="34" charset="0"/>
              <a:cs typeface="Arial" panose="020B0604020202020204" pitchFamily="34" charset="0"/>
            </a:endParaRPr>
          </a:p>
          <a:p>
            <a:pPr marL="457200" marR="0" lvl="0" indent="0" algn="l" rtl="0">
              <a:lnSpc>
                <a:spcPct val="115000"/>
              </a:lnSpc>
              <a:spcBef>
                <a:spcPts val="12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Las anotaciones muestran las fechas de los sucesos notificados por el Departamento Veterinario para que puedan compararse con la curva epidémica. </a:t>
            </a: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Pregunte: </a:t>
            </a:r>
            <a:r>
              <a:rPr lang="es-GT" sz="1200" noProof="0" dirty="0">
                <a:latin typeface="Arial" panose="020B0604020202020204" pitchFamily="34" charset="0"/>
                <a:ea typeface="Times New Roman"/>
                <a:cs typeface="Arial" panose="020B0604020202020204" pitchFamily="34" charset="0"/>
                <a:sym typeface="Times New Roman"/>
              </a:rPr>
              <a:t>¿Qué acontecimiento o acontecimientos pueden haber provocado la disminución de casos humanos?</a:t>
            </a:r>
          </a:p>
          <a:p>
            <a:pPr marL="171450" marR="0" lvl="0" indent="-171450" algn="l" rtl="0">
              <a:lnSpc>
                <a:spcPct val="115000"/>
              </a:lnSpc>
              <a:spcBef>
                <a:spcPts val="1200"/>
              </a:spcBef>
              <a:spcAft>
                <a:spcPts val="0"/>
              </a:spcAft>
              <a:buFont typeface="Wingdings" panose="05000000000000000000" pitchFamily="2" charset="2"/>
              <a:buChar char="§"/>
            </a:pPr>
            <a:endParaRPr lang="es-GT"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i="0" u="sng" noProof="0" dirty="0">
                <a:latin typeface="Arial" panose="020B0604020202020204" pitchFamily="34" charset="0"/>
                <a:cs typeface="Arial" panose="020B0604020202020204" pitchFamily="34" charset="0"/>
                <a:sym typeface="Times New Roman"/>
              </a:rPr>
              <a:t>Acuse recibo la</a:t>
            </a:r>
            <a:r>
              <a:rPr lang="es-GT" sz="1200" b="0" i="0" noProof="0" dirty="0">
                <a:latin typeface="Arial" panose="020B0604020202020204" pitchFamily="34" charset="0"/>
                <a:cs typeface="Arial" panose="020B0604020202020204" pitchFamily="34" charset="0"/>
                <a:sym typeface="Times New Roman"/>
              </a:rPr>
              <a:t>(s) respuesta(s). </a:t>
            </a:r>
            <a:r>
              <a:rPr lang="es-GT" sz="1200" b="1" noProof="0" dirty="0">
                <a:latin typeface="Arial" panose="020B0604020202020204" pitchFamily="34" charset="0"/>
                <a:ea typeface="Times New Roman"/>
                <a:cs typeface="Arial" panose="020B0604020202020204" pitchFamily="34" charset="0"/>
                <a:sym typeface="Times New Roman"/>
              </a:rPr>
              <a:t>Respuesta: </a:t>
            </a:r>
            <a:r>
              <a:rPr lang="es-GT" sz="1200" i="1" noProof="0" dirty="0">
                <a:latin typeface="Arial" panose="020B0604020202020204" pitchFamily="34" charset="0"/>
                <a:ea typeface="Times New Roman"/>
                <a:cs typeface="Arial" panose="020B0604020202020204" pitchFamily="34" charset="0"/>
                <a:sym typeface="Times New Roman"/>
              </a:rPr>
              <a:t>La vacunación del ganado contra el ántrax comenzó la semana del 18 de diciembre de 2014. Es posible que también se hayan aplicado otras medidas preventivas.</a:t>
            </a:r>
            <a:endParaRPr lang="es-GT" sz="1200" i="1"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lang="es-ES" noProof="0" dirty="0"/>
          </a:p>
        </p:txBody>
      </p:sp>
      <p:sp>
        <p:nvSpPr>
          <p:cNvPr id="1086" name="Google Shape;1086;p8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p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4" name="Google Shape;1104;p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Este mapa muestra los mismos datos de la diapositiva 69 presentados en forma de tabla. El componente geográfico se muestra ahora en forma de mapa. Esta figura contiene una vista ampliada de los distritos afectados, la leyenda colorea el número de casos en intervalos y un mapa más pequeño muestra la ubicación de los distritos dentro de Tanzania. </a:t>
            </a:r>
            <a:endParaRPr lang="es-GT" sz="1200"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dirty="0"/>
          </a:p>
        </p:txBody>
      </p:sp>
      <p:sp>
        <p:nvSpPr>
          <p:cNvPr id="1105" name="Google Shape;1105;p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p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5" name="Google Shape;1115;p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s-GT" sz="1200" b="1" noProof="0" dirty="0">
                <a:latin typeface="Arial" panose="020B0604020202020204" pitchFamily="34" charset="0"/>
                <a:cs typeface="Arial" panose="020B0604020202020204" pitchFamily="34" charset="0"/>
              </a:rPr>
              <a:t>Notas para el instructor:</a:t>
            </a:r>
            <a:endParaRPr lang="es-GT"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Este es un mapa de puntos de los casos de ántrax humano durante el brote en Zimbabue en 2014 que afectó a dos áreas. Dado que la zona afectada era pequeña, un mapa de puntos es útil para identificar elevaciones, aldeas, carreteras y cuerpos de agua que pueden ser factores de riesgo para la distribución y propagación de casos en animales. </a:t>
            </a:r>
            <a:endParaRPr lang="es-GT" sz="1200" noProof="0" dirty="0">
              <a:latin typeface="Arial" panose="020B0604020202020204" pitchFamily="34" charset="0"/>
              <a:cs typeface="Arial" panose="020B0604020202020204" pitchFamily="34" charset="0"/>
            </a:endParaRPr>
          </a:p>
          <a:p>
            <a:pPr marL="0" lvl="0" indent="0" algn="l" rtl="0">
              <a:spcBef>
                <a:spcPts val="1200"/>
              </a:spcBef>
              <a:spcAft>
                <a:spcPts val="0"/>
              </a:spcAft>
              <a:buNone/>
            </a:pPr>
            <a:endParaRPr lang="es-ES" noProof="0" dirty="0"/>
          </a:p>
        </p:txBody>
      </p:sp>
      <p:sp>
        <p:nvSpPr>
          <p:cNvPr id="1116" name="Google Shape;1116;p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2"/>
        <p:cNvGrpSpPr/>
        <p:nvPr/>
      </p:nvGrpSpPr>
      <p:grpSpPr>
        <a:xfrm>
          <a:off x="0" y="0"/>
          <a:ext cx="0" cy="0"/>
          <a:chOff x="0" y="0"/>
          <a:chExt cx="0" cy="0"/>
        </a:xfrm>
      </p:grpSpPr>
      <p:sp>
        <p:nvSpPr>
          <p:cNvPr id="1123" name="Google Shape;1123;p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4" name="Google Shape;1124;p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b="1"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v"/>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Resuma cada uno de los puntos con viñetas. Discútalos si es necesario.</a:t>
            </a:r>
            <a:endParaRPr lang="es-ES" sz="1200" b="1"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600"/>
              </a:spcBef>
              <a:spcAft>
                <a:spcPts val="0"/>
              </a:spcAft>
              <a:buNone/>
            </a:pPr>
            <a:endParaRPr lang="es-ES" noProof="0" dirty="0"/>
          </a:p>
        </p:txBody>
      </p:sp>
      <p:sp>
        <p:nvSpPr>
          <p:cNvPr id="1125" name="Google Shape;1125;p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p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2" name="Google Shape;1132;p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b="1" noProof="0" dirty="0">
              <a:latin typeface="Arial" panose="020B0604020202020204" pitchFamily="34" charset="0"/>
              <a:cs typeface="Arial" panose="020B0604020202020204" pitchFamily="34" charset="0"/>
            </a:endParaRPr>
          </a:p>
          <a:p>
            <a:pPr marL="171450" marR="0" lvl="0" indent="-171450" algn="l" rtl="0">
              <a:lnSpc>
                <a:spcPct val="115000"/>
              </a:lnSpc>
              <a:spcBef>
                <a:spcPts val="1800"/>
              </a:spcBef>
              <a:spcAft>
                <a:spcPts val="0"/>
              </a:spcAft>
              <a:buFont typeface="Wingdings" panose="05000000000000000000" pitchFamily="2" charset="2"/>
              <a:buChar char="v"/>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Resuma cada uno de los puntos con viñetas. Discútalos si es necesario.</a:t>
            </a:r>
            <a:endParaRPr lang="es-ES" sz="1200" b="1"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600"/>
              </a:spcBef>
              <a:spcAft>
                <a:spcPts val="0"/>
              </a:spcAft>
              <a:buNone/>
            </a:pPr>
            <a:endParaRPr lang="es-ES" noProof="0" dirty="0"/>
          </a:p>
        </p:txBody>
      </p:sp>
      <p:sp>
        <p:nvSpPr>
          <p:cNvPr id="1133" name="Google Shape;1133;p8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los objetivos en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si estos objetivos se han abordado adecuadamente.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a:ea typeface="Times New Roman" panose="02020603050405020304" pitchFamily="18" charset="0"/>
                <a:cs typeface="Arial"/>
              </a:rPr>
              <a:t>Pregunte </a:t>
            </a:r>
            <a:r>
              <a:rPr lang="es-ES" sz="1200" b="0" i="0" u="none" noProof="0" dirty="0">
                <a:effectLst/>
                <a:latin typeface="Arial"/>
                <a:ea typeface="Times New Roman" panose="02020603050405020304" pitchFamily="18" charset="0"/>
                <a:cs typeface="Arial"/>
              </a:rPr>
              <a:t>si se necesita alguna aclaración.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a las preguntas o aclárelas si es necesario.</a:t>
            </a: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fld id="{D285697A-53E7-4ECD-9186-1E49D3D80F48}" type="slidenum">
              <a:rPr lang="en-US" smtClean="0"/>
              <a:t>89</a:t>
            </a:fld>
            <a:endParaRPr lang="en-US"/>
          </a:p>
        </p:txBody>
      </p:sp>
    </p:spTree>
    <p:extLst>
      <p:ext uri="{BB962C8B-B14F-4D97-AF65-F5344CB8AC3E}">
        <p14:creationId xmlns:p14="http://schemas.microsoft.com/office/powerpoint/2010/main" val="3192426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GT" sz="1200" b="1" noProof="0" dirty="0">
                <a:latin typeface="Arial" panose="020B0604020202020204" pitchFamily="34" charset="0"/>
                <a:ea typeface="Arial"/>
                <a:cs typeface="Arial" panose="020B0604020202020204" pitchFamily="34" charset="0"/>
                <a:sym typeface="Arial"/>
              </a:rPr>
              <a:t>Notas para el instructor:</a:t>
            </a:r>
            <a:endParaRPr lang="es-GT" noProof="0" dirty="0">
              <a:latin typeface="Arial" panose="020B0604020202020204" pitchFamily="34" charset="0"/>
              <a:cs typeface="Arial" panose="020B0604020202020204" pitchFamily="34" charset="0"/>
            </a:endParaRPr>
          </a:p>
          <a:p>
            <a:pPr marL="0" marR="0" lvl="0" indent="0" algn="l" rtl="0">
              <a:spcBef>
                <a:spcPts val="18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noProof="0" dirty="0">
                <a:latin typeface="Arial" panose="020B0604020202020204" pitchFamily="34" charset="0"/>
                <a:ea typeface="Times New Roman"/>
                <a:cs typeface="Arial" panose="020B0604020202020204" pitchFamily="34" charset="0"/>
                <a:sym typeface="Times New Roman"/>
              </a:rPr>
              <a:t>¿Y si hubiera 40 casos o más?</a:t>
            </a:r>
            <a:endParaRPr lang="es-GT"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i="0" u="sng" noProof="0" dirty="0">
                <a:latin typeface="Arial" panose="020B0604020202020204" pitchFamily="34" charset="0"/>
                <a:ea typeface="Arial"/>
                <a:cs typeface="Arial" panose="020B0604020202020204" pitchFamily="34" charset="0"/>
                <a:sym typeface="Arial"/>
              </a:rPr>
              <a:t>Pregunte: </a:t>
            </a:r>
            <a:r>
              <a:rPr lang="es-GT" sz="1200" b="0" i="0" noProof="0" dirty="0">
                <a:latin typeface="Arial" panose="020B0604020202020204" pitchFamily="34" charset="0"/>
                <a:ea typeface="Times New Roman"/>
                <a:cs typeface="Arial" panose="020B0604020202020204" pitchFamily="34" charset="0"/>
                <a:sym typeface="Times New Roman"/>
              </a:rPr>
              <a:t>¿Es posible describir la distribución por edad y sexo de estos casos a su supervisor con sólo mirar rápidamente estos datos? </a:t>
            </a:r>
            <a:endParaRPr lang="es-GT"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Quattrocento Sans"/>
                <a:cs typeface="Arial" panose="020B0604020202020204" pitchFamily="34" charset="0"/>
                <a:sym typeface="Quattrocento Sans"/>
              </a:rPr>
              <a:t>Reconocer </a:t>
            </a:r>
            <a:r>
              <a:rPr lang="es-GT" sz="1200" b="0" noProof="0" dirty="0">
                <a:latin typeface="Arial" panose="020B0604020202020204" pitchFamily="34" charset="0"/>
                <a:ea typeface="Quattrocento Sans"/>
                <a:cs typeface="Arial" panose="020B0604020202020204" pitchFamily="34" charset="0"/>
                <a:sym typeface="Quattrocento Sans"/>
              </a:rPr>
              <a:t>la(s) respuesta(s) reforzando la respuesta correcta. </a:t>
            </a:r>
            <a:r>
              <a:rPr lang="es-GT" sz="1200" b="1" noProof="0" dirty="0">
                <a:latin typeface="Arial" panose="020B0604020202020204" pitchFamily="34" charset="0"/>
                <a:ea typeface="Times New Roman"/>
                <a:cs typeface="Arial" panose="020B0604020202020204" pitchFamily="34" charset="0"/>
                <a:sym typeface="Times New Roman"/>
              </a:rPr>
              <a:t>Respuesta</a:t>
            </a:r>
            <a:r>
              <a:rPr lang="es-GT" sz="1200" noProof="0" dirty="0">
                <a:latin typeface="Arial" panose="020B0604020202020204" pitchFamily="34" charset="0"/>
                <a:ea typeface="Times New Roman"/>
                <a:cs typeface="Arial" panose="020B0604020202020204" pitchFamily="34" charset="0"/>
                <a:sym typeface="Times New Roman"/>
              </a:rPr>
              <a:t>: </a:t>
            </a:r>
            <a:r>
              <a:rPr lang="es-GT" sz="1200" b="0" i="1" noProof="0" dirty="0">
                <a:latin typeface="Arial" panose="020B0604020202020204" pitchFamily="34" charset="0"/>
                <a:ea typeface="Times New Roman"/>
                <a:cs typeface="Arial" panose="020B0604020202020204" pitchFamily="34" charset="0"/>
                <a:sym typeface="Times New Roman"/>
              </a:rPr>
              <a:t>No.</a:t>
            </a:r>
            <a:endParaRPr lang="es-GT"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b="0"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Calibri"/>
                <a:cs typeface="Arial" panose="020B0604020202020204" pitchFamily="34" charset="0"/>
                <a:sym typeface="Calibri"/>
              </a:rPr>
              <a:t>Diga: </a:t>
            </a:r>
            <a:r>
              <a:rPr lang="es-GT" sz="1200" noProof="0" dirty="0">
                <a:latin typeface="Arial" panose="020B0604020202020204" pitchFamily="34" charset="0"/>
                <a:ea typeface="Times New Roman"/>
                <a:cs typeface="Arial" panose="020B0604020202020204" pitchFamily="34" charset="0"/>
                <a:sym typeface="Times New Roman"/>
              </a:rPr>
              <a:t>Cuando un conjunto de datos tiene más de unos pocos casos, necesitamos herramientas que nos ayuden a organizar y resumir los datos. </a:t>
            </a:r>
            <a:endParaRPr lang="es-GT" noProof="0" dirty="0">
              <a:latin typeface="Arial" panose="020B0604020202020204" pitchFamily="34" charset="0"/>
              <a:cs typeface="Arial" panose="020B0604020202020204" pitchFamily="34" charset="0"/>
            </a:endParaRPr>
          </a:p>
          <a:p>
            <a:pPr marL="247650" marR="0" lvl="0" indent="-171450" algn="l" rtl="0">
              <a:lnSpc>
                <a:spcPct val="115000"/>
              </a:lnSpc>
              <a:spcBef>
                <a:spcPts val="1800"/>
              </a:spcBef>
              <a:spcAft>
                <a:spcPts val="0"/>
              </a:spcAft>
              <a:buClr>
                <a:schemeClr val="dk1"/>
              </a:buClr>
              <a:buSzPts val="1200"/>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800"/>
              </a:spcBef>
              <a:spcAft>
                <a:spcPts val="0"/>
              </a:spcAft>
              <a:buClr>
                <a:schemeClr val="dk1"/>
              </a:buClr>
              <a:buSzPts val="1200"/>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0" u="none" noProof="0" dirty="0">
                <a:latin typeface="Arial" panose="020B0604020202020204" pitchFamily="34" charset="0"/>
                <a:ea typeface="Arial"/>
                <a:cs typeface="Arial" panose="020B0604020202020204" pitchFamily="34" charset="0"/>
                <a:sym typeface="Arial"/>
              </a:rPr>
              <a:t>si hay alguna pregunta antes de pasar a la siguiente diapositiva.</a:t>
            </a:r>
            <a:endParaRPr lang="es-GT"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600"/>
              </a:spcBef>
              <a:spcAft>
                <a:spcPts val="0"/>
              </a:spcAft>
              <a:buNone/>
            </a:pPr>
            <a:endParaRPr lang="es-ES" noProof="0" dirty="0"/>
          </a:p>
        </p:txBody>
      </p:sp>
      <p:sp>
        <p:nvSpPr>
          <p:cNvPr id="206" name="Google Shape;2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4350661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9879837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7169785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2853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309103634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7113022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809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83538519"/>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17890228"/>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35884444"/>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867537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15537592"/>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37448133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34380599"/>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14302320"/>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64343895"/>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24446977"/>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51199961"/>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81465566"/>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61405549"/>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pPr marL="0" lvl="0" indent="0" algn="l" rtl="0">
              <a:spcBef>
                <a:spcPts val="0"/>
              </a:spcBef>
              <a:spcAft>
                <a:spcPts val="0"/>
              </a:spcAft>
              <a:buNone/>
            </a:pPr>
            <a:fld id="{00000000-1234-1234-1234-123412341234}"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83137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34348685"/>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291492374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159559"/>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100423956"/>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790464340"/>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460676239"/>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922545847"/>
      </p:ext>
    </p:extLst>
  </p:cSld>
  <p:clrMapOvr>
    <a:masterClrMapping/>
  </p:clrMapOvr>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1861273"/>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2808057981"/>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696373306"/>
      </p:ext>
    </p:extLst>
  </p:cSld>
  <p:clrMapOvr>
    <a:masterClrMapping/>
  </p:clrMapOvr>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a:extLst>
              <a:ext uri="{28A0092B-C50C-407E-A947-70E740481C1C}">
                <a14:useLocalDpi xmlns:a14="http://schemas.microsoft.com/office/drawing/2010/main" val="0"/>
              </a:ext>
            </a:extLst>
          </a:blip>
          <a:stretch>
            <a:fillRect/>
          </a:stretch>
        </p:blipFill>
        <p:spPr>
          <a:xfrm>
            <a:off x="518160" y="279657"/>
            <a:ext cx="2297447" cy="886664"/>
          </a:xfrm>
          <a:prstGeom prst="rect">
            <a:avLst/>
          </a:prstGeom>
        </p:spPr>
      </p:pic>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Tree>
    <p:extLst>
      <p:ext uri="{BB962C8B-B14F-4D97-AF65-F5344CB8AC3E}">
        <p14:creationId xmlns:p14="http://schemas.microsoft.com/office/powerpoint/2010/main" val="2989184663"/>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17510133"/>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5081791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05387713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11633398"/>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46552524"/>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388326"/>
            <a:ext cx="7432964"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Clave de los iconos del curso </a:t>
            </a:r>
            <a:endParaRPr lang="es-ES"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2851201699"/>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8149400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812791"/>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775" r:id="rId20"/>
    <p:sldLayoutId id="2147483776" r:id="rId21"/>
    <p:sldLayoutId id="2147483777" r:id="rId22"/>
    <p:sldLayoutId id="2147483778" r:id="rId23"/>
    <p:sldLayoutId id="2147483779" r:id="rId24"/>
    <p:sldLayoutId id="2147483780" r:id="rId25"/>
    <p:sldLayoutId id="2147483781" r:id="rId26"/>
    <p:sldLayoutId id="2147483782" r:id="rId27"/>
    <p:sldLayoutId id="2147483783" r:id="rId28"/>
    <p:sldLayoutId id="2147483784" r:id="rId29"/>
    <p:sldLayoutId id="2147483785" r:id="rId30"/>
    <p:sldLayoutId id="2147483786" r:id="rId31"/>
    <p:sldLayoutId id="2147483787" r:id="rId32"/>
    <p:sldLayoutId id="2147483788" r:id="rId33"/>
    <p:sldLayoutId id="2147483789" r:id="rId34"/>
    <p:sldLayoutId id="2147483790" r:id="rId35"/>
    <p:sldLayoutId id="2147483791" r:id="rId36"/>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6.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chart" Target="../charts/char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chart" Target="../charts/chart9.xml"/></Relationships>
</file>

<file path=ppt/slides/_rels/slide4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47.xml"/><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59.xml"/><Relationship Id="rId1" Type="http://schemas.openxmlformats.org/officeDocument/2006/relationships/slideLayout" Target="../slideLayouts/slideLayout21.xml"/><Relationship Id="rId5" Type="http://schemas.openxmlformats.org/officeDocument/2006/relationships/chart" Target="../charts/chart22.xml"/><Relationship Id="rId4" Type="http://schemas.openxmlformats.org/officeDocument/2006/relationships/chart" Target="../charts/char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71.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6.xml"/></Relationships>
</file>

<file path=ppt/slides/_rels/slide7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3.xml"/><Relationship Id="rId1" Type="http://schemas.openxmlformats.org/officeDocument/2006/relationships/slideLayout" Target="../slideLayouts/slideLayout16.xml"/><Relationship Id="rId5" Type="http://schemas.openxmlformats.org/officeDocument/2006/relationships/image" Target="../media/image30.svg"/><Relationship Id="rId4" Type="http://schemas.openxmlformats.org/officeDocument/2006/relationships/image" Target="../media/image29.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hyperlink" Target="https://doi.org/10.1016/j.prevetmed.2018.10.005" TargetMode="External"/><Relationship Id="rId2" Type="http://schemas.openxmlformats.org/officeDocument/2006/relationships/notesSlide" Target="../notesSlides/notesSlide78.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9.xml"/><Relationship Id="rId1" Type="http://schemas.openxmlformats.org/officeDocument/2006/relationships/slideLayout" Target="../slideLayouts/slideLayout22.xml"/><Relationship Id="rId4" Type="http://schemas.openxmlformats.org/officeDocument/2006/relationships/hyperlink" Target="https://www.cdc.gov/anthrax/index.html"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hyperlink" Target="https://www.cdc.gov/anthrax/index.html" TargetMode="External"/><Relationship Id="rId2" Type="http://schemas.openxmlformats.org/officeDocument/2006/relationships/notesSlide" Target="../notesSlides/notesSlide80.xml"/><Relationship Id="rId1" Type="http://schemas.openxmlformats.org/officeDocument/2006/relationships/slideLayout" Target="../slideLayouts/slideLayout22.xml"/><Relationship Id="rId5" Type="http://schemas.openxmlformats.org/officeDocument/2006/relationships/image" Target="../media/image35.jpeg"/><Relationship Id="rId4" Type="http://schemas.openxmlformats.org/officeDocument/2006/relationships/image" Target="../media/image34.jpeg"/></Relationships>
</file>

<file path=ppt/slides/_rels/slide81.xml.rels><?xml version="1.0" encoding="UTF-8" standalone="yes"?>
<Relationships xmlns="http://schemas.openxmlformats.org/package/2006/relationships"><Relationship Id="rId3" Type="http://schemas.openxmlformats.org/officeDocument/2006/relationships/hyperlink" Target="https://www.ncbi.nlm.nih.gov/pmc/articles/PMC6159598/" TargetMode="External"/><Relationship Id="rId2" Type="http://schemas.openxmlformats.org/officeDocument/2006/relationships/notesSlide" Target="../notesSlides/notesSlide81.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hyperlink" Target="https://bmcpublichealth.biomedcentral.com/track/pdf/10.1186/s12889-017-5007-z.pdf" TargetMode="External"/><Relationship Id="rId2" Type="http://schemas.openxmlformats.org/officeDocument/2006/relationships/notesSlide" Target="../notesSlides/notesSlide82.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3" Type="http://schemas.openxmlformats.org/officeDocument/2006/relationships/hyperlink" Target="https://doi.org/10.1371/journal.pone.0215228" TargetMode="External"/><Relationship Id="rId2" Type="http://schemas.openxmlformats.org/officeDocument/2006/relationships/notesSlide" Target="../notesSlides/notesSlide83.xml"/><Relationship Id="rId1" Type="http://schemas.openxmlformats.org/officeDocument/2006/relationships/slideLayout" Target="../slideLayouts/slideLayout22.xml"/><Relationship Id="rId4" Type="http://schemas.openxmlformats.org/officeDocument/2006/relationships/chart" Target="../charts/chart30.xml"/></Relationships>
</file>

<file path=ppt/slides/_rels/slide84.xml.rels><?xml version="1.0" encoding="UTF-8" standalone="yes"?>
<Relationships xmlns="http://schemas.openxmlformats.org/package/2006/relationships"><Relationship Id="rId3" Type="http://schemas.openxmlformats.org/officeDocument/2006/relationships/hyperlink" Target="https://link.springer.com/article/10.1186/s12889-021-10275-0" TargetMode="External"/><Relationship Id="rId2" Type="http://schemas.openxmlformats.org/officeDocument/2006/relationships/notesSlide" Target="../notesSlides/notesSlide84.xml"/><Relationship Id="rId1" Type="http://schemas.openxmlformats.org/officeDocument/2006/relationships/slideLayout" Target="../slideLayouts/slideLayout22.xml"/><Relationship Id="rId4" Type="http://schemas.openxmlformats.org/officeDocument/2006/relationships/image" Target="../media/image36.png"/></Relationships>
</file>

<file path=ppt/slides/_rels/slide85.xml.rels><?xml version="1.0" encoding="UTF-8" standalone="yes"?>
<Relationships xmlns="http://schemas.openxmlformats.org/package/2006/relationships"><Relationship Id="rId3" Type="http://schemas.openxmlformats.org/officeDocument/2006/relationships/hyperlink" Target="https://bmcpublichealth.biomedcentral.com/track/pdf/10.1186/s12889-017-5007-z.pdf" TargetMode="External"/><Relationship Id="rId2" Type="http://schemas.openxmlformats.org/officeDocument/2006/relationships/notesSlide" Target="../notesSlides/notesSlide85.xml"/><Relationship Id="rId1" Type="http://schemas.openxmlformats.org/officeDocument/2006/relationships/slideLayout" Target="../slideLayouts/slideLayout2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8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6.xml"/><Relationship Id="rId1" Type="http://schemas.openxmlformats.org/officeDocument/2006/relationships/slideLayout" Target="../slideLayouts/slideLayout22.xml"/><Relationship Id="rId4" Type="http://schemas.openxmlformats.org/officeDocument/2006/relationships/hyperlink" Target="https://link.springer.com/article/10.1186/s12889-021-10275-0" TargetMode="Externa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7" name="Google Shape;147;p1"/>
          <p:cNvSpPr txBox="1">
            <a:spLocks noGrp="1"/>
          </p:cNvSpPr>
          <p:nvPr>
            <p:ph type="body" sz="quarter" idx="17"/>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es-ES" dirty="0"/>
              <a:t>Visualización de Datos</a:t>
            </a:r>
          </a:p>
        </p:txBody>
      </p:sp>
      <p:sp>
        <p:nvSpPr>
          <p:cNvPr id="2" name="Text Placeholder 1">
            <a:extLst>
              <a:ext uri="{FF2B5EF4-FFF2-40B4-BE49-F238E27FC236}">
                <a16:creationId xmlns:a16="http://schemas.microsoft.com/office/drawing/2014/main" id="{88CEBDA4-3560-1424-04CE-0CCE81F5ADE3}"/>
              </a:ext>
            </a:extLst>
          </p:cNvPr>
          <p:cNvSpPr>
            <a:spLocks noGrp="1"/>
          </p:cNvSpPr>
          <p:nvPr>
            <p:ph type="body" sz="quarter" idx="16"/>
          </p:nvPr>
        </p:nvSpPr>
        <p:spPr/>
        <p:txBody>
          <a:bodyPr/>
          <a:lstStyle/>
          <a:p>
            <a:r>
              <a:rPr lang="en-US"/>
              <a:t>Taller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2" name="Google Shape;222;p1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Métodos para resumir datos</a:t>
            </a:r>
          </a:p>
        </p:txBody>
      </p:sp>
      <p:sp>
        <p:nvSpPr>
          <p:cNvPr id="225" name="Google Shape;225;p10"/>
          <p:cNvSpPr txBox="1"/>
          <p:nvPr/>
        </p:nvSpPr>
        <p:spPr>
          <a:xfrm>
            <a:off x="1450584" y="3360404"/>
            <a:ext cx="3291840" cy="461624"/>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Tablas</a:t>
            </a:r>
            <a:endParaRPr kumimoji="0" lang="es-ES" sz="2400" b="1" i="0" u="none" strike="noStrike" kern="1200" cap="none" spc="0" normalizeH="0" baseline="0" dirty="0">
              <a:ln>
                <a:noFill/>
              </a:ln>
              <a:solidFill>
                <a:prstClr val="black"/>
              </a:solidFill>
              <a:effectLst/>
              <a:uLnTx/>
              <a:uFillTx/>
              <a:latin typeface="Arial"/>
            </a:endParaRPr>
          </a:p>
        </p:txBody>
      </p:sp>
      <p:sp>
        <p:nvSpPr>
          <p:cNvPr id="226" name="Google Shape;226;p10"/>
          <p:cNvSpPr txBox="1"/>
          <p:nvPr/>
        </p:nvSpPr>
        <p:spPr>
          <a:xfrm>
            <a:off x="5115671" y="4887344"/>
            <a:ext cx="3345568" cy="461624"/>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Gráficos</a:t>
            </a:r>
            <a:endParaRPr kumimoji="0" lang="es-ES" sz="2400" b="1" i="0" u="none" strike="noStrike" kern="1200" cap="none" spc="0" normalizeH="0" baseline="0" dirty="0">
              <a:ln>
                <a:noFill/>
              </a:ln>
              <a:solidFill>
                <a:prstClr val="black"/>
              </a:solidFill>
              <a:effectLst/>
              <a:uLnTx/>
              <a:uFillTx/>
              <a:latin typeface="Arial"/>
            </a:endParaRPr>
          </a:p>
        </p:txBody>
      </p:sp>
      <p:sp>
        <p:nvSpPr>
          <p:cNvPr id="227" name="Google Shape;227;p10"/>
          <p:cNvSpPr txBox="1"/>
          <p:nvPr/>
        </p:nvSpPr>
        <p:spPr>
          <a:xfrm>
            <a:off x="8461237" y="5774954"/>
            <a:ext cx="3489009" cy="461624"/>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Mapas</a:t>
            </a:r>
            <a:endParaRPr kumimoji="0" lang="es-ES" sz="2400" b="1" i="0" u="none" strike="noStrike" kern="1200" cap="none" spc="0" normalizeH="0" baseline="0" dirty="0">
              <a:ln>
                <a:noFill/>
              </a:ln>
              <a:solidFill>
                <a:prstClr val="black"/>
              </a:solidFill>
              <a:effectLst/>
              <a:uLnTx/>
              <a:uFillTx/>
              <a:latin typeface="Arial"/>
            </a:endParaRPr>
          </a:p>
        </p:txBody>
      </p:sp>
      <p:pic>
        <p:nvPicPr>
          <p:cNvPr id="228" name="Google Shape;228;p10" descr="John Snow's Cholera data in more formats | R-bloggers"/>
          <p:cNvPicPr preferRelativeResize="0"/>
          <p:nvPr/>
        </p:nvPicPr>
        <p:blipFill rotWithShape="1">
          <a:blip r:embed="rId3">
            <a:alphaModFix/>
          </a:blip>
          <a:srcRect/>
          <a:stretch/>
        </p:blipFill>
        <p:spPr>
          <a:xfrm>
            <a:off x="8461238" y="3388016"/>
            <a:ext cx="3489008" cy="2468880"/>
          </a:xfrm>
          <a:prstGeom prst="rect">
            <a:avLst/>
          </a:prstGeom>
          <a:noFill/>
          <a:ln>
            <a:solidFill>
              <a:schemeClr val="tx1"/>
            </a:solidFill>
          </a:ln>
        </p:spPr>
      </p:pic>
      <p:grpSp>
        <p:nvGrpSpPr>
          <p:cNvPr id="2" name="Group 1">
            <a:extLst>
              <a:ext uri="{FF2B5EF4-FFF2-40B4-BE49-F238E27FC236}">
                <a16:creationId xmlns:a16="http://schemas.microsoft.com/office/drawing/2014/main" id="{37854C59-BE24-F6BA-1E93-2BA046AEEFF6}"/>
              </a:ext>
            </a:extLst>
          </p:cNvPr>
          <p:cNvGrpSpPr/>
          <p:nvPr/>
        </p:nvGrpSpPr>
        <p:grpSpPr>
          <a:xfrm>
            <a:off x="143440" y="1407596"/>
            <a:ext cx="4546125" cy="1892805"/>
            <a:chOff x="-302875" y="2240756"/>
            <a:chExt cx="4546125" cy="1892805"/>
          </a:xfrm>
        </p:grpSpPr>
        <p:graphicFrame>
          <p:nvGraphicFramePr>
            <p:cNvPr id="221" name="Google Shape;221;p10"/>
            <p:cNvGraphicFramePr/>
            <p:nvPr>
              <p:extLst>
                <p:ext uri="{D42A27DB-BD31-4B8C-83A1-F6EECF244321}">
                  <p14:modId xmlns:p14="http://schemas.microsoft.com/office/powerpoint/2010/main" val="1736752405"/>
                </p:ext>
              </p:extLst>
            </p:nvPr>
          </p:nvGraphicFramePr>
          <p:xfrm>
            <a:off x="951410" y="2670481"/>
            <a:ext cx="3291840" cy="1463080"/>
          </p:xfrm>
          <a:graphic>
            <a:graphicData uri="http://schemas.openxmlformats.org/drawingml/2006/table">
              <a:tbl>
                <a:tblPr firstRow="1" bandRow="1">
                  <a:noFill/>
                </a:tblPr>
                <a:tblGrid>
                  <a:gridCol w="822960">
                    <a:extLst>
                      <a:ext uri="{9D8B030D-6E8A-4147-A177-3AD203B41FA5}">
                        <a16:colId xmlns:a16="http://schemas.microsoft.com/office/drawing/2014/main" val="20000"/>
                      </a:ext>
                    </a:extLst>
                  </a:gridCol>
                  <a:gridCol w="822960">
                    <a:extLst>
                      <a:ext uri="{9D8B030D-6E8A-4147-A177-3AD203B41FA5}">
                        <a16:colId xmlns:a16="http://schemas.microsoft.com/office/drawing/2014/main" val="20001"/>
                      </a:ext>
                    </a:extLst>
                  </a:gridCol>
                  <a:gridCol w="822960">
                    <a:extLst>
                      <a:ext uri="{9D8B030D-6E8A-4147-A177-3AD203B41FA5}">
                        <a16:colId xmlns:a16="http://schemas.microsoft.com/office/drawing/2014/main" val="20002"/>
                      </a:ext>
                    </a:extLst>
                  </a:gridCol>
                  <a:gridCol w="822960">
                    <a:extLst>
                      <a:ext uri="{9D8B030D-6E8A-4147-A177-3AD203B41FA5}">
                        <a16:colId xmlns:a16="http://schemas.microsoft.com/office/drawing/2014/main" val="20003"/>
                      </a:ext>
                    </a:extLst>
                  </a:gridCol>
                </a:tblGrid>
                <a:tr h="342900">
                  <a:tc>
                    <a:txBody>
                      <a:bodyPr/>
                      <a:lstStyle/>
                      <a:p>
                        <a:pPr marL="0" marR="0" lvl="0" indent="0" algn="ctr" rtl="0">
                          <a:spcBef>
                            <a:spcPts val="0"/>
                          </a:spcBef>
                          <a:spcAft>
                            <a:spcPts val="0"/>
                          </a:spcAft>
                          <a:buNone/>
                        </a:pPr>
                        <a:endParaRPr sz="1800" b="1">
                          <a:solidFill>
                            <a:srgbClr val="000000"/>
                          </a:solidFill>
                        </a:endParaRP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1800" b="0">
                            <a:solidFill>
                              <a:srgbClr val="000000"/>
                            </a:solidFill>
                          </a:rPr>
                          <a:t>Sí</a:t>
                        </a:r>
                        <a:endParaRPr b="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1800" b="0">
                            <a:solidFill>
                              <a:srgbClr val="000000"/>
                            </a:solidFill>
                          </a:rPr>
                          <a:t>No</a:t>
                        </a:r>
                        <a:endParaRPr b="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1800" b="1">
                            <a:solidFill>
                              <a:srgbClr val="000000"/>
                            </a:solidFill>
                          </a:rPr>
                          <a:t>Total</a:t>
                        </a:r>
                        <a:endParaRPr b="1"/>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42900">
                  <a:tc>
                    <a:txBody>
                      <a:bodyPr/>
                      <a:lstStyle/>
                      <a:p>
                        <a:pPr marL="0" marR="0" lvl="0" indent="0" algn="ctr" rtl="0">
                          <a:spcBef>
                            <a:spcPts val="0"/>
                          </a:spcBef>
                          <a:spcAft>
                            <a:spcPts val="0"/>
                          </a:spcAft>
                          <a:buNone/>
                        </a:pPr>
                        <a:r>
                          <a:rPr lang="en-US" sz="1800" b="0"/>
                          <a:t>Sí</a:t>
                        </a:r>
                        <a:endParaRPr b="0"/>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1800"/>
                          <a:t>A</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a:t>B</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endParaRPr sz="1800"/>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342900">
                  <a:tc>
                    <a:txBody>
                      <a:bodyPr/>
                      <a:lstStyle/>
                      <a:p>
                        <a:pPr marL="0" marR="0" lvl="0" indent="0" algn="ctr" rtl="0">
                          <a:spcBef>
                            <a:spcPts val="0"/>
                          </a:spcBef>
                          <a:spcAft>
                            <a:spcPts val="0"/>
                          </a:spcAft>
                          <a:buNone/>
                        </a:pPr>
                        <a:r>
                          <a:rPr lang="en-US" sz="1800" b="0"/>
                          <a:t>No</a:t>
                        </a:r>
                        <a:endParaRPr b="0"/>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1800"/>
                          <a:t>C</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a:t>D</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endParaRPr sz="1800"/>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342900">
                  <a:tc>
                    <a:txBody>
                      <a:bodyPr/>
                      <a:lstStyle/>
                      <a:p>
                        <a:pPr marL="0" marR="0" lvl="0" indent="0" algn="ctr" rtl="0">
                          <a:spcBef>
                            <a:spcPts val="0"/>
                          </a:spcBef>
                          <a:spcAft>
                            <a:spcPts val="0"/>
                          </a:spcAft>
                          <a:buNone/>
                        </a:pPr>
                        <a:r>
                          <a:rPr lang="en-US" sz="1800" b="1"/>
                          <a:t>Total</a:t>
                        </a:r>
                        <a:endParaRPr b="1"/>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bg2"/>
                      </a:solidFill>
                    </a:tcPr>
                  </a:tc>
                  <a:tc>
                    <a:txBody>
                      <a:bodyPr/>
                      <a:lstStyle/>
                      <a:p>
                        <a:pPr marL="0" marR="0" lvl="0" indent="0" algn="ctr" rtl="0">
                          <a:spcBef>
                            <a:spcPts val="0"/>
                          </a:spcBef>
                          <a:spcAft>
                            <a:spcPts val="0"/>
                          </a:spcAft>
                          <a:buNone/>
                        </a:pP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bg1"/>
                      </a:solidFill>
                    </a:tcPr>
                  </a:tc>
                  <a:tc>
                    <a:txBody>
                      <a:bodyPr/>
                      <a:lstStyle/>
                      <a:p>
                        <a:pPr marL="0" marR="0" lvl="0" indent="0" algn="ctr" rtl="0">
                          <a:spcBef>
                            <a:spcPts val="0"/>
                          </a:spcBef>
                          <a:spcAft>
                            <a:spcPts val="0"/>
                          </a:spcAft>
                          <a:buNone/>
                        </a:pP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bg1"/>
                      </a:solidFill>
                    </a:tcPr>
                  </a:tc>
                  <a:tc>
                    <a:txBody>
                      <a:bodyPr/>
                      <a:lstStyle/>
                      <a:p>
                        <a:pPr marL="0" marR="0" lvl="0" indent="0" algn="ctr" rtl="0">
                          <a:spcBef>
                            <a:spcPts val="0"/>
                          </a:spcBef>
                          <a:spcAft>
                            <a:spcPts val="0"/>
                          </a:spcAft>
                          <a:buNone/>
                        </a:pPr>
                        <a:r>
                          <a:rPr lang="en-US" sz="1800" b="1"/>
                          <a:t>N</a:t>
                        </a:r>
                        <a:endParaRPr b="1"/>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noFill/>
                    </a:tcPr>
                  </a:tc>
                  <a:extLst>
                    <a:ext uri="{0D108BD9-81ED-4DB2-BD59-A6C34878D82A}">
                      <a16:rowId xmlns:a16="http://schemas.microsoft.com/office/drawing/2014/main" val="10003"/>
                    </a:ext>
                  </a:extLst>
                </a:tr>
              </a:tbl>
            </a:graphicData>
          </a:graphic>
        </p:graphicFrame>
        <p:sp>
          <p:nvSpPr>
            <p:cNvPr id="229" name="Google Shape;229;p10"/>
            <p:cNvSpPr txBox="1"/>
            <p:nvPr/>
          </p:nvSpPr>
          <p:spPr>
            <a:xfrm>
              <a:off x="2108696" y="2240756"/>
              <a:ext cx="1336505" cy="369291"/>
            </a:xfrm>
            <a:prstGeom prst="rect">
              <a:avLst/>
            </a:prstGeom>
            <a:noFill/>
            <a:ln>
              <a:noFill/>
            </a:ln>
          </p:spPr>
          <p:txBody>
            <a:bodyPr spcFirstLastPara="1" wrap="square" lIns="91425" tIns="45700" rIns="91425" bIns="45700" anchor="ctr"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b="0" i="0" u="none" strike="noStrike" kern="1200" cap="none" spc="0" normalizeH="0" baseline="0" dirty="0">
                  <a:ln>
                    <a:noFill/>
                  </a:ln>
                  <a:solidFill>
                    <a:prstClr val="black"/>
                  </a:solidFill>
                  <a:effectLst/>
                  <a:uLnTx/>
                  <a:uFillTx/>
                  <a:latin typeface="Arial"/>
                  <a:ea typeface="Arial"/>
                  <a:cs typeface="Arial"/>
                  <a:sym typeface="Arial"/>
                </a:rPr>
                <a:t>Resultado</a:t>
              </a:r>
              <a:endParaRPr kumimoji="0" lang="es-ES" sz="2400" b="0" i="0" u="none" strike="noStrike" kern="1200" cap="none" spc="0" normalizeH="0" baseline="0" dirty="0">
                <a:ln>
                  <a:noFill/>
                </a:ln>
                <a:solidFill>
                  <a:prstClr val="black"/>
                </a:solidFill>
                <a:effectLst/>
                <a:uLnTx/>
                <a:uFillTx/>
                <a:latin typeface="Arial"/>
              </a:endParaRPr>
            </a:p>
          </p:txBody>
        </p:sp>
        <p:sp>
          <p:nvSpPr>
            <p:cNvPr id="230" name="Google Shape;230;p10"/>
            <p:cNvSpPr txBox="1"/>
            <p:nvPr/>
          </p:nvSpPr>
          <p:spPr>
            <a:xfrm>
              <a:off x="-302875" y="3217375"/>
              <a:ext cx="1307144" cy="369291"/>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b="0" i="0" u="none" strike="noStrike" kern="1200" cap="none" spc="0" normalizeH="0" baseline="0" dirty="0">
                  <a:ln>
                    <a:noFill/>
                  </a:ln>
                  <a:solidFill>
                    <a:prstClr val="black"/>
                  </a:solidFill>
                  <a:effectLst/>
                  <a:uLnTx/>
                  <a:uFillTx/>
                  <a:latin typeface="Arial"/>
                  <a:ea typeface="Arial"/>
                  <a:cs typeface="Arial"/>
                  <a:sym typeface="Arial"/>
                </a:rPr>
                <a:t>Exposición</a:t>
              </a:r>
              <a:endParaRPr kumimoji="0" lang="es-ES" sz="2400" b="0" i="0" u="none" strike="noStrike" kern="1200" cap="none" spc="0" normalizeH="0" baseline="0" dirty="0">
                <a:ln>
                  <a:noFill/>
                </a:ln>
                <a:solidFill>
                  <a:prstClr val="black"/>
                </a:solidFill>
                <a:effectLst/>
                <a:uLnTx/>
                <a:uFillTx/>
                <a:latin typeface="Arial"/>
              </a:endParaRPr>
            </a:p>
          </p:txBody>
        </p:sp>
      </p:grpSp>
      <p:pic>
        <p:nvPicPr>
          <p:cNvPr id="5" name="Picture 4">
            <a:extLst>
              <a:ext uri="{FF2B5EF4-FFF2-40B4-BE49-F238E27FC236}">
                <a16:creationId xmlns:a16="http://schemas.microsoft.com/office/drawing/2014/main" id="{F478B9DB-11C6-30D8-92E0-E2983DA53CDA}"/>
              </a:ext>
            </a:extLst>
          </p:cNvPr>
          <p:cNvPicPr>
            <a:picLocks noChangeAspect="1"/>
          </p:cNvPicPr>
          <p:nvPr/>
        </p:nvPicPr>
        <p:blipFill>
          <a:blip r:embed="rId4"/>
          <a:stretch>
            <a:fillRect/>
          </a:stretch>
        </p:blipFill>
        <p:spPr>
          <a:xfrm>
            <a:off x="4724495" y="2645621"/>
            <a:ext cx="3718813" cy="2244177"/>
          </a:xfrm>
          <a:prstGeom prst="rect">
            <a:avLst/>
          </a:prstGeom>
          <a:ln>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11"/>
          <p:cNvSpPr txBox="1">
            <a:spLocks noGrp="1"/>
          </p:cNvSpPr>
          <p:nvPr>
            <p:ph type="body" sz="quarter" idx="17"/>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en-US" sz="5400"/>
              <a:t>Tablas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1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Usos de la tabla</a:t>
            </a:r>
          </a:p>
        </p:txBody>
      </p:sp>
      <p:sp>
        <p:nvSpPr>
          <p:cNvPr id="243" name="Google Shape;243;p12"/>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1000"/>
              </a:spcBef>
              <a:spcAft>
                <a:spcPts val="0"/>
              </a:spcAft>
              <a:buClr>
                <a:schemeClr val="dk1"/>
              </a:buClr>
              <a:buSzPts val="2800"/>
              <a:buNone/>
            </a:pPr>
            <a:r>
              <a:rPr lang="es-ES" dirty="0"/>
              <a:t>¿Para qué son mejores las tablas?</a:t>
            </a:r>
          </a:p>
          <a:p>
            <a:pPr marL="228600" lvl="0" indent="-50800" algn="l" rtl="0">
              <a:lnSpc>
                <a:spcPct val="100000"/>
              </a:lnSpc>
              <a:spcBef>
                <a:spcPts val="1000"/>
              </a:spcBef>
              <a:spcAft>
                <a:spcPts val="0"/>
              </a:spcAft>
              <a:buClr>
                <a:schemeClr val="dk1"/>
              </a:buClr>
              <a:buSzPts val="2800"/>
              <a:buNone/>
            </a:pPr>
            <a:endParaRPr lang="es-ES" dirty="0"/>
          </a:p>
        </p:txBody>
      </p:sp>
      <p:pic>
        <p:nvPicPr>
          <p:cNvPr id="244" name="Google Shape;244;p12" descr="Table with solid fill"/>
          <p:cNvPicPr preferRelativeResize="0"/>
          <p:nvPr/>
        </p:nvPicPr>
        <p:blipFill rotWithShape="1">
          <a:blip r:embed="rId3">
            <a:alphaModFix/>
          </a:blip>
          <a:srcRect/>
          <a:stretch/>
        </p:blipFill>
        <p:spPr>
          <a:xfrm>
            <a:off x="4319005" y="2021516"/>
            <a:ext cx="3553990" cy="355399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3"/>
          <p:cNvSpPr txBox="1">
            <a:spLocks noGrp="1"/>
          </p:cNvSpPr>
          <p:nvPr>
            <p:ph type="title"/>
          </p:nvPr>
        </p:nvSpPr>
        <p:spPr>
          <a:prstGeom prst="rect">
            <a:avLst/>
          </a:prstGeom>
          <a:solidFill>
            <a:srgbClr val="E7C2F6"/>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Usos de la tabla: Respuesta</a:t>
            </a:r>
          </a:p>
        </p:txBody>
      </p:sp>
      <p:sp>
        <p:nvSpPr>
          <p:cNvPr id="251" name="Google Shape;251;p1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040C28"/>
              </a:buClr>
              <a:buSzPts val="2800"/>
              <a:buChar char="•"/>
            </a:pPr>
            <a:r>
              <a:rPr lang="es-ES" sz="2800" b="0" i="0" dirty="0">
                <a:solidFill>
                  <a:srgbClr val="040C28"/>
                </a:solidFill>
              </a:rPr>
              <a:t>Organizar datos demasiado detallados o complicados para describirlos adecuadamente en el texto</a:t>
            </a:r>
            <a:endParaRPr lang="es-ES" sz="2800" dirty="0"/>
          </a:p>
          <a:p>
            <a:pPr marL="228600" lvl="0" indent="-50800" algn="l" rtl="0">
              <a:lnSpc>
                <a:spcPct val="100000"/>
              </a:lnSpc>
              <a:spcBef>
                <a:spcPts val="1000"/>
              </a:spcBef>
              <a:spcAft>
                <a:spcPts val="0"/>
              </a:spcAft>
              <a:buClr>
                <a:schemeClr val="dk1"/>
              </a:buClr>
              <a:buSzPts val="2800"/>
              <a:buNone/>
            </a:pPr>
            <a:endParaRPr lang="es-E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8" name="Google Shape;258;p1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Componentes de la tabla</a:t>
            </a:r>
          </a:p>
        </p:txBody>
      </p:sp>
      <p:sp>
        <p:nvSpPr>
          <p:cNvPr id="260" name="Google Shape;260;p14"/>
          <p:cNvSpPr txBox="1"/>
          <p:nvPr/>
        </p:nvSpPr>
        <p:spPr>
          <a:xfrm>
            <a:off x="838200" y="1456163"/>
            <a:ext cx="10515600" cy="696495"/>
          </a:xfrm>
          <a:prstGeom prst="rect">
            <a:avLst/>
          </a:prstGeom>
          <a:no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
                <a:srgbClr val="C00000"/>
              </a:buClr>
              <a:buSzPts val="2400"/>
              <a:buFont typeface="Noto Sans Symbols"/>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Casos de poliomielitis por poliovirus de tipo salvaje, por provincia,</a:t>
            </a:r>
            <a:br>
              <a:rPr kumimoji="0" lang="es-ES" sz="2400" b="1" i="0" u="none" strike="noStrike" kern="1200" cap="none" spc="0" normalizeH="0" baseline="0" dirty="0">
                <a:ln>
                  <a:noFill/>
                </a:ln>
                <a:solidFill>
                  <a:prstClr val="black"/>
                </a:solidFill>
                <a:effectLst/>
                <a:uLnTx/>
                <a:uFillTx/>
                <a:latin typeface="Arial"/>
                <a:ea typeface="Arial"/>
                <a:cs typeface="Arial"/>
                <a:sym typeface="Arial"/>
              </a:rPr>
            </a:b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Pakistán, 2009-2016 (adaptado)</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61" name="Google Shape;261;p14"/>
          <p:cNvSpPr txBox="1"/>
          <p:nvPr/>
        </p:nvSpPr>
        <p:spPr>
          <a:xfrm>
            <a:off x="1529791" y="6497801"/>
            <a:ext cx="419212" cy="455042"/>
          </a:xfrm>
          <a:prstGeom prst="rect">
            <a:avLst/>
          </a:prstGeom>
          <a:no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ourier New"/>
              <a:ea typeface="Courier New"/>
              <a:cs typeface="Courier New"/>
              <a:sym typeface="Courier New"/>
            </a:endParaRPr>
          </a:p>
        </p:txBody>
      </p:sp>
      <p:graphicFrame>
        <p:nvGraphicFramePr>
          <p:cNvPr id="262" name="Google Shape;262;p14"/>
          <p:cNvGraphicFramePr/>
          <p:nvPr>
            <p:extLst>
              <p:ext uri="{D42A27DB-BD31-4B8C-83A1-F6EECF244321}">
                <p14:modId xmlns:p14="http://schemas.microsoft.com/office/powerpoint/2010/main" val="3339221552"/>
              </p:ext>
            </p:extLst>
          </p:nvPr>
        </p:nvGraphicFramePr>
        <p:xfrm>
          <a:off x="1996440" y="2291927"/>
          <a:ext cx="7681000" cy="3147850"/>
        </p:xfrm>
        <a:graphic>
          <a:graphicData uri="http://schemas.openxmlformats.org/drawingml/2006/table">
            <a:tbl>
              <a:tblPr>
                <a:noFill/>
              </a:tblPr>
              <a:tblGrid>
                <a:gridCol w="1097275">
                  <a:extLst>
                    <a:ext uri="{9D8B030D-6E8A-4147-A177-3AD203B41FA5}">
                      <a16:colId xmlns:a16="http://schemas.microsoft.com/office/drawing/2014/main" val="20000"/>
                    </a:ext>
                  </a:extLst>
                </a:gridCol>
                <a:gridCol w="731525">
                  <a:extLst>
                    <a:ext uri="{9D8B030D-6E8A-4147-A177-3AD203B41FA5}">
                      <a16:colId xmlns:a16="http://schemas.microsoft.com/office/drawing/2014/main" val="20001"/>
                    </a:ext>
                  </a:extLst>
                </a:gridCol>
                <a:gridCol w="731525">
                  <a:extLst>
                    <a:ext uri="{9D8B030D-6E8A-4147-A177-3AD203B41FA5}">
                      <a16:colId xmlns:a16="http://schemas.microsoft.com/office/drawing/2014/main" val="20002"/>
                    </a:ext>
                  </a:extLst>
                </a:gridCol>
                <a:gridCol w="731525">
                  <a:extLst>
                    <a:ext uri="{9D8B030D-6E8A-4147-A177-3AD203B41FA5}">
                      <a16:colId xmlns:a16="http://schemas.microsoft.com/office/drawing/2014/main" val="20003"/>
                    </a:ext>
                  </a:extLst>
                </a:gridCol>
                <a:gridCol w="731525">
                  <a:extLst>
                    <a:ext uri="{9D8B030D-6E8A-4147-A177-3AD203B41FA5}">
                      <a16:colId xmlns:a16="http://schemas.microsoft.com/office/drawing/2014/main" val="20004"/>
                    </a:ext>
                  </a:extLst>
                </a:gridCol>
                <a:gridCol w="731525">
                  <a:extLst>
                    <a:ext uri="{9D8B030D-6E8A-4147-A177-3AD203B41FA5}">
                      <a16:colId xmlns:a16="http://schemas.microsoft.com/office/drawing/2014/main" val="20005"/>
                    </a:ext>
                  </a:extLst>
                </a:gridCol>
                <a:gridCol w="731525">
                  <a:extLst>
                    <a:ext uri="{9D8B030D-6E8A-4147-A177-3AD203B41FA5}">
                      <a16:colId xmlns:a16="http://schemas.microsoft.com/office/drawing/2014/main" val="20006"/>
                    </a:ext>
                  </a:extLst>
                </a:gridCol>
                <a:gridCol w="731525">
                  <a:extLst>
                    <a:ext uri="{9D8B030D-6E8A-4147-A177-3AD203B41FA5}">
                      <a16:colId xmlns:a16="http://schemas.microsoft.com/office/drawing/2014/main" val="20007"/>
                    </a:ext>
                  </a:extLst>
                </a:gridCol>
                <a:gridCol w="731525">
                  <a:extLst>
                    <a:ext uri="{9D8B030D-6E8A-4147-A177-3AD203B41FA5}">
                      <a16:colId xmlns:a16="http://schemas.microsoft.com/office/drawing/2014/main" val="20008"/>
                    </a:ext>
                  </a:extLst>
                </a:gridCol>
                <a:gridCol w="731525">
                  <a:extLst>
                    <a:ext uri="{9D8B030D-6E8A-4147-A177-3AD203B41FA5}">
                      <a16:colId xmlns:a16="http://schemas.microsoft.com/office/drawing/2014/main" val="20009"/>
                    </a:ext>
                  </a:extLst>
                </a:gridCol>
              </a:tblGrid>
              <a:tr h="293800">
                <a:tc>
                  <a:txBody>
                    <a:bodyPr/>
                    <a:lstStyle/>
                    <a:p>
                      <a:pPr marL="0" marR="0" lvl="0" indent="0" algn="ctr" rtl="0">
                        <a:spcBef>
                          <a:spcPts val="0"/>
                        </a:spcBef>
                        <a:spcAft>
                          <a:spcPts val="0"/>
                        </a:spcAft>
                        <a:buNone/>
                      </a:pPr>
                      <a:r>
                        <a:rPr lang="en-US" sz="1800" b="1" i="0" u="none" strike="noStrike">
                          <a:solidFill>
                            <a:srgbClr val="000000"/>
                          </a:solidFill>
                          <a:latin typeface="Arial"/>
                          <a:ea typeface="Arial"/>
                          <a:cs typeface="Arial"/>
                          <a:sym typeface="Arial"/>
                        </a:rPr>
                        <a:t>Provincia</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spcBef>
                          <a:spcPts val="0"/>
                        </a:spcBef>
                        <a:spcAft>
                          <a:spcPts val="0"/>
                        </a:spcAft>
                        <a:buNone/>
                      </a:pPr>
                      <a:r>
                        <a:rPr lang="en-US" sz="1800" b="1" i="0" u="none" strike="noStrike">
                          <a:solidFill>
                            <a:srgbClr val="000000"/>
                          </a:solidFill>
                          <a:latin typeface="Arial"/>
                          <a:ea typeface="Arial"/>
                          <a:cs typeface="Arial"/>
                          <a:sym typeface="Arial"/>
                        </a:rPr>
                        <a:t>2009</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spcBef>
                          <a:spcPts val="0"/>
                        </a:spcBef>
                        <a:spcAft>
                          <a:spcPts val="0"/>
                        </a:spcAft>
                        <a:buNone/>
                      </a:pPr>
                      <a:r>
                        <a:rPr lang="en-US" sz="1800" b="1" i="0" u="none" strike="noStrike">
                          <a:solidFill>
                            <a:srgbClr val="000000"/>
                          </a:solidFill>
                          <a:latin typeface="Arial"/>
                          <a:ea typeface="Arial"/>
                          <a:cs typeface="Arial"/>
                          <a:sym typeface="Arial"/>
                        </a:rPr>
                        <a:t>2010</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spcBef>
                          <a:spcPts val="0"/>
                        </a:spcBef>
                        <a:spcAft>
                          <a:spcPts val="0"/>
                        </a:spcAft>
                        <a:buNone/>
                      </a:pPr>
                      <a:r>
                        <a:rPr lang="en-US" sz="1800" b="1" i="0" u="none" strike="noStrike">
                          <a:solidFill>
                            <a:srgbClr val="000000"/>
                          </a:solidFill>
                          <a:latin typeface="Arial"/>
                          <a:ea typeface="Arial"/>
                          <a:cs typeface="Arial"/>
                          <a:sym typeface="Arial"/>
                        </a:rPr>
                        <a:t>2011</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spcBef>
                          <a:spcPts val="0"/>
                        </a:spcBef>
                        <a:spcAft>
                          <a:spcPts val="0"/>
                        </a:spcAft>
                        <a:buNone/>
                      </a:pPr>
                      <a:r>
                        <a:rPr lang="en-US" sz="1800" b="1" i="0" u="none" strike="noStrike">
                          <a:solidFill>
                            <a:srgbClr val="000000"/>
                          </a:solidFill>
                          <a:latin typeface="Arial"/>
                          <a:ea typeface="Arial"/>
                          <a:cs typeface="Arial"/>
                          <a:sym typeface="Arial"/>
                        </a:rPr>
                        <a:t>2012</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spcBef>
                          <a:spcPts val="0"/>
                        </a:spcBef>
                        <a:spcAft>
                          <a:spcPts val="0"/>
                        </a:spcAft>
                        <a:buNone/>
                      </a:pPr>
                      <a:r>
                        <a:rPr lang="en-US" sz="1800" b="1" i="0" u="none" strike="noStrike">
                          <a:solidFill>
                            <a:srgbClr val="000000"/>
                          </a:solidFill>
                          <a:latin typeface="Arial"/>
                          <a:ea typeface="Arial"/>
                          <a:cs typeface="Arial"/>
                          <a:sym typeface="Arial"/>
                        </a:rPr>
                        <a:t>2013</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spcBef>
                          <a:spcPts val="0"/>
                        </a:spcBef>
                        <a:spcAft>
                          <a:spcPts val="0"/>
                        </a:spcAft>
                        <a:buNone/>
                      </a:pPr>
                      <a:r>
                        <a:rPr lang="en-US" sz="1800" b="1" i="0" u="none" strike="noStrike">
                          <a:solidFill>
                            <a:srgbClr val="000000"/>
                          </a:solidFill>
                          <a:latin typeface="Arial"/>
                          <a:ea typeface="Arial"/>
                          <a:cs typeface="Arial"/>
                          <a:sym typeface="Arial"/>
                        </a:rPr>
                        <a:t>2014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spcBef>
                          <a:spcPts val="0"/>
                        </a:spcBef>
                        <a:spcAft>
                          <a:spcPts val="0"/>
                        </a:spcAft>
                        <a:buNone/>
                      </a:pPr>
                      <a:r>
                        <a:rPr lang="en-US" sz="1800" b="1" i="0" u="none" strike="noStrike">
                          <a:solidFill>
                            <a:srgbClr val="000000"/>
                          </a:solidFill>
                          <a:latin typeface="Arial"/>
                          <a:ea typeface="Arial"/>
                          <a:cs typeface="Arial"/>
                          <a:sym typeface="Arial"/>
                        </a:rPr>
                        <a:t>2015</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spcBef>
                          <a:spcPts val="0"/>
                        </a:spcBef>
                        <a:spcAft>
                          <a:spcPts val="0"/>
                        </a:spcAft>
                        <a:buNone/>
                      </a:pPr>
                      <a:r>
                        <a:rPr lang="en-US" sz="1800" b="1" i="0" u="none" strike="noStrike">
                          <a:solidFill>
                            <a:srgbClr val="000000"/>
                          </a:solidFill>
                          <a:latin typeface="Arial"/>
                          <a:ea typeface="Arial"/>
                          <a:cs typeface="Arial"/>
                          <a:sym typeface="Arial"/>
                        </a:rPr>
                        <a:t>2016</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spcBef>
                          <a:spcPts val="0"/>
                        </a:spcBef>
                        <a:spcAft>
                          <a:spcPts val="0"/>
                        </a:spcAft>
                        <a:buNone/>
                      </a:pPr>
                      <a:r>
                        <a:rPr lang="en-US" sz="1800" b="1" i="0" u="none" strike="noStrike">
                          <a:solidFill>
                            <a:srgbClr val="000000"/>
                          </a:solidFill>
                          <a:latin typeface="Arial"/>
                          <a:ea typeface="Arial"/>
                          <a:cs typeface="Arial"/>
                          <a:sym typeface="Arial"/>
                        </a:rPr>
                        <a:t>Total</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65750">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A</a:t>
                      </a:r>
                      <a:endParaRPr/>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9</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49</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65750">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B</a:t>
                      </a:r>
                      <a:endParaRPr/>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12</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33</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30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12</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132</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65750">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C</a:t>
                      </a:r>
                      <a:endParaRPr/>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29</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23</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11</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68</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206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65750">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D</a:t>
                      </a:r>
                      <a:endParaRPr/>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74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59</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65</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179</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433</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65750">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E</a:t>
                      </a:r>
                      <a:endParaRPr/>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11</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12</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73</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25</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133</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65750">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F</a:t>
                      </a:r>
                      <a:endParaRPr/>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2</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65750">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G</a:t>
                      </a:r>
                      <a:endParaRPr/>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93800">
                <a:tc>
                  <a:txBody>
                    <a:bodyPr/>
                    <a:lstStyle/>
                    <a:p>
                      <a:pPr marL="0" marR="0" lvl="0" indent="0" algn="l" rtl="0">
                        <a:spcBef>
                          <a:spcPts val="0"/>
                        </a:spcBef>
                        <a:spcAft>
                          <a:spcPts val="0"/>
                        </a:spcAft>
                        <a:buNone/>
                      </a:pPr>
                      <a:r>
                        <a:rPr lang="en-US" sz="1800" b="0" i="0" u="none" strike="noStrike">
                          <a:solidFill>
                            <a:srgbClr val="000000"/>
                          </a:solidFill>
                          <a:latin typeface="Arial"/>
                          <a:ea typeface="Arial"/>
                          <a:cs typeface="Arial"/>
                          <a:sym typeface="Arial"/>
                        </a:rPr>
                        <a:t>Total</a:t>
                      </a:r>
                      <a:endParaRPr/>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89</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144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198</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58</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93</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306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54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a:solidFill>
                            <a:srgbClr val="000000"/>
                          </a:solidFill>
                          <a:latin typeface="Arial"/>
                          <a:ea typeface="Arial"/>
                          <a:cs typeface="Arial"/>
                          <a:sym typeface="Arial"/>
                        </a:rPr>
                        <a:t>12</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b="0" i="0" u="none" strike="noStrike" dirty="0">
                          <a:solidFill>
                            <a:srgbClr val="000000"/>
                          </a:solidFill>
                          <a:latin typeface="Arial"/>
                          <a:ea typeface="Arial"/>
                          <a:cs typeface="Arial"/>
                          <a:sym typeface="Arial"/>
                        </a:rPr>
                        <a:t>955</a:t>
                      </a:r>
                      <a:endParaRPr dirty="0"/>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grpSp>
        <p:nvGrpSpPr>
          <p:cNvPr id="13" name="Group 12">
            <a:extLst>
              <a:ext uri="{FF2B5EF4-FFF2-40B4-BE49-F238E27FC236}">
                <a16:creationId xmlns:a16="http://schemas.microsoft.com/office/drawing/2014/main" id="{9FF67C9F-431F-5F9A-3871-FFADF6C2F221}"/>
              </a:ext>
            </a:extLst>
          </p:cNvPr>
          <p:cNvGrpSpPr/>
          <p:nvPr/>
        </p:nvGrpSpPr>
        <p:grpSpPr>
          <a:xfrm>
            <a:off x="9720944" y="2259272"/>
            <a:ext cx="980229" cy="3200400"/>
            <a:chOff x="9677400" y="2291930"/>
            <a:chExt cx="980229" cy="3200400"/>
          </a:xfrm>
        </p:grpSpPr>
        <p:sp>
          <p:nvSpPr>
            <p:cNvPr id="263" name="Google Shape;263;p14"/>
            <p:cNvSpPr/>
            <p:nvPr/>
          </p:nvSpPr>
          <p:spPr>
            <a:xfrm>
              <a:off x="9677400" y="2291930"/>
              <a:ext cx="198188" cy="3200400"/>
            </a:xfrm>
            <a:prstGeom prst="rightBrace">
              <a:avLst>
                <a:gd name="adj1" fmla="val 8333"/>
                <a:gd name="adj2" fmla="val 50000"/>
              </a:avLst>
            </a:prstGeom>
            <a:noFill/>
            <a:ln w="317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black"/>
                </a:solidFill>
                <a:effectLst/>
                <a:uLnTx/>
                <a:uFillTx/>
                <a:latin typeface="Arial"/>
                <a:ea typeface="Arial"/>
                <a:cs typeface="Arial"/>
                <a:sym typeface="Arial"/>
              </a:endParaRPr>
            </a:p>
          </p:txBody>
        </p:sp>
        <p:sp>
          <p:nvSpPr>
            <p:cNvPr id="270" name="Google Shape;270;p14"/>
            <p:cNvSpPr txBox="1"/>
            <p:nvPr/>
          </p:nvSpPr>
          <p:spPr>
            <a:xfrm>
              <a:off x="9793147" y="3767775"/>
              <a:ext cx="864482" cy="400110"/>
            </a:xfrm>
            <a:prstGeom prst="rect">
              <a:avLst/>
            </a:prstGeom>
            <a:solidFill>
              <a:schemeClr val="lt1"/>
            </a:solidFill>
            <a:ln w="28575"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srgbClr val="F7941D"/>
                  </a:solidFill>
                  <a:effectLst/>
                  <a:uLnTx/>
                  <a:uFillTx/>
                  <a:latin typeface="Arial"/>
                  <a:ea typeface="Arial"/>
                  <a:cs typeface="Arial"/>
                  <a:sym typeface="Arial"/>
                </a:rPr>
                <a:t>Filas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grpSp>
      <p:grpSp>
        <p:nvGrpSpPr>
          <p:cNvPr id="20" name="Group 19">
            <a:extLst>
              <a:ext uri="{FF2B5EF4-FFF2-40B4-BE49-F238E27FC236}">
                <a16:creationId xmlns:a16="http://schemas.microsoft.com/office/drawing/2014/main" id="{60B53B70-5B8F-0475-126B-6B2151B951A1}"/>
              </a:ext>
            </a:extLst>
          </p:cNvPr>
          <p:cNvGrpSpPr/>
          <p:nvPr/>
        </p:nvGrpSpPr>
        <p:grpSpPr>
          <a:xfrm>
            <a:off x="1920944" y="5540394"/>
            <a:ext cx="7955280" cy="484913"/>
            <a:chOff x="1920944" y="5573052"/>
            <a:chExt cx="7955280" cy="484913"/>
          </a:xfrm>
        </p:grpSpPr>
        <p:sp>
          <p:nvSpPr>
            <p:cNvPr id="264" name="Google Shape;264;p14"/>
            <p:cNvSpPr/>
            <p:nvPr/>
          </p:nvSpPr>
          <p:spPr>
            <a:xfrm rot="5400000">
              <a:off x="5817894" y="1676102"/>
              <a:ext cx="161379" cy="7955280"/>
            </a:xfrm>
            <a:prstGeom prst="rightBrace">
              <a:avLst>
                <a:gd name="adj1" fmla="val 0"/>
                <a:gd name="adj2" fmla="val 50000"/>
              </a:avLst>
            </a:prstGeom>
            <a:noFill/>
            <a:ln w="31750"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black"/>
                </a:solidFill>
                <a:effectLst/>
                <a:uLnTx/>
                <a:uFillTx/>
                <a:latin typeface="Arial"/>
                <a:ea typeface="Arial"/>
                <a:cs typeface="Arial"/>
                <a:sym typeface="Arial"/>
              </a:endParaRPr>
            </a:p>
          </p:txBody>
        </p:sp>
        <p:sp>
          <p:nvSpPr>
            <p:cNvPr id="271" name="Google Shape;271;p14"/>
            <p:cNvSpPr txBox="1"/>
            <p:nvPr/>
          </p:nvSpPr>
          <p:spPr>
            <a:xfrm>
              <a:off x="5181603" y="5657855"/>
              <a:ext cx="1502805" cy="400110"/>
            </a:xfrm>
            <a:prstGeom prst="rect">
              <a:avLst/>
            </a:prstGeom>
            <a:solidFill>
              <a:schemeClr val="lt1"/>
            </a:solidFill>
            <a:ln w="28575"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srgbClr val="109648"/>
                  </a:solidFill>
                  <a:effectLst/>
                  <a:uLnTx/>
                  <a:uFillTx/>
                  <a:latin typeface="Arial"/>
                  <a:ea typeface="Arial"/>
                  <a:cs typeface="Arial"/>
                  <a:sym typeface="Arial"/>
                </a:rPr>
                <a:t>Columnas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grpSp>
      <p:grpSp>
        <p:nvGrpSpPr>
          <p:cNvPr id="12" name="Group 11">
            <a:extLst>
              <a:ext uri="{FF2B5EF4-FFF2-40B4-BE49-F238E27FC236}">
                <a16:creationId xmlns:a16="http://schemas.microsoft.com/office/drawing/2014/main" id="{13B1A6E5-E144-8536-9E2A-7AF4D905ECB7}"/>
              </a:ext>
            </a:extLst>
          </p:cNvPr>
          <p:cNvGrpSpPr/>
          <p:nvPr/>
        </p:nvGrpSpPr>
        <p:grpSpPr>
          <a:xfrm>
            <a:off x="4617360" y="2915249"/>
            <a:ext cx="1656348" cy="1063780"/>
            <a:chOff x="4617360" y="2915249"/>
            <a:chExt cx="1656348" cy="1063780"/>
          </a:xfrm>
        </p:grpSpPr>
        <p:cxnSp>
          <p:nvCxnSpPr>
            <p:cNvPr id="266" name="Google Shape;266;p14"/>
            <p:cNvCxnSpPr/>
            <p:nvPr/>
          </p:nvCxnSpPr>
          <p:spPr>
            <a:xfrm rot="10800000">
              <a:off x="5126415" y="3288298"/>
              <a:ext cx="369713" cy="274320"/>
            </a:xfrm>
            <a:prstGeom prst="straightConnector1">
              <a:avLst/>
            </a:prstGeom>
            <a:noFill/>
            <a:ln w="25400" cap="flat" cmpd="sng">
              <a:solidFill>
                <a:srgbClr val="0065A4"/>
              </a:solidFill>
              <a:prstDash val="solid"/>
              <a:round/>
              <a:headEnd type="none" w="med" len="med"/>
              <a:tailEnd type="none" w="med" len="med"/>
            </a:ln>
          </p:spPr>
        </p:cxnSp>
        <p:sp>
          <p:nvSpPr>
            <p:cNvPr id="267" name="Google Shape;267;p14"/>
            <p:cNvSpPr/>
            <p:nvPr/>
          </p:nvSpPr>
          <p:spPr>
            <a:xfrm>
              <a:off x="4617360" y="2915249"/>
              <a:ext cx="596901" cy="439694"/>
            </a:xfrm>
            <a:prstGeom prst="flowChartConnector">
              <a:avLst/>
            </a:prstGeom>
            <a:noFill/>
            <a:ln w="28575"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imes New Roman"/>
                <a:ea typeface="Times New Roman"/>
                <a:cs typeface="Times New Roman"/>
                <a:sym typeface="Times New Roman"/>
              </a:endParaRPr>
            </a:p>
          </p:txBody>
        </p:sp>
        <p:sp>
          <p:nvSpPr>
            <p:cNvPr id="273" name="Google Shape;273;p14"/>
            <p:cNvSpPr txBox="1"/>
            <p:nvPr/>
          </p:nvSpPr>
          <p:spPr>
            <a:xfrm>
              <a:off x="5242437" y="3578919"/>
              <a:ext cx="1031271" cy="400110"/>
            </a:xfrm>
            <a:prstGeom prst="rect">
              <a:avLst/>
            </a:prstGeom>
            <a:solidFill>
              <a:schemeClr val="lt1"/>
            </a:solidFill>
            <a:ln w="28575" cap="flat" cmpd="sng">
              <a:solidFill>
                <a:srgbClr val="0065A4"/>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0065A4"/>
                  </a:solidFill>
                  <a:effectLst/>
                  <a:uLnTx/>
                  <a:uFillTx/>
                  <a:latin typeface="Arial"/>
                  <a:ea typeface="Arial"/>
                  <a:cs typeface="Arial"/>
                  <a:sym typeface="Arial"/>
                </a:rPr>
                <a:t>Celda</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18" name="Group 17">
            <a:extLst>
              <a:ext uri="{FF2B5EF4-FFF2-40B4-BE49-F238E27FC236}">
                <a16:creationId xmlns:a16="http://schemas.microsoft.com/office/drawing/2014/main" id="{2285F223-BB14-A768-ECDE-8A6A8999082D}"/>
              </a:ext>
            </a:extLst>
          </p:cNvPr>
          <p:cNvGrpSpPr/>
          <p:nvPr/>
        </p:nvGrpSpPr>
        <p:grpSpPr>
          <a:xfrm>
            <a:off x="494046" y="2289024"/>
            <a:ext cx="2643885" cy="3195469"/>
            <a:chOff x="494046" y="2289024"/>
            <a:chExt cx="2643885" cy="3195469"/>
          </a:xfrm>
        </p:grpSpPr>
        <p:sp>
          <p:nvSpPr>
            <p:cNvPr id="281" name="Google Shape;281;p14"/>
            <p:cNvSpPr txBox="1"/>
            <p:nvPr/>
          </p:nvSpPr>
          <p:spPr>
            <a:xfrm>
              <a:off x="494046" y="3538186"/>
              <a:ext cx="1362072" cy="1015622"/>
            </a:xfrm>
            <a:prstGeom prst="rect">
              <a:avLst/>
            </a:prstGeom>
            <a:solidFill>
              <a:schemeClr val="lt1"/>
            </a:solidFill>
            <a:ln w="28575"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srgbClr val="F7941D"/>
                  </a:solidFill>
                  <a:effectLst/>
                  <a:uLnTx/>
                  <a:uFillTx/>
                  <a:latin typeface="Arial"/>
                  <a:ea typeface="Arial"/>
                  <a:cs typeface="Arial"/>
                  <a:sym typeface="Arial"/>
                </a:rPr>
                <a:t>Etiquetas de las filas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82" name="Google Shape;282;p14"/>
            <p:cNvSpPr/>
            <p:nvPr/>
          </p:nvSpPr>
          <p:spPr>
            <a:xfrm>
              <a:off x="1949211" y="2289024"/>
              <a:ext cx="1188720" cy="3195469"/>
            </a:xfrm>
            <a:prstGeom prst="roundRect">
              <a:avLst/>
            </a:prstGeom>
            <a:noFill/>
            <a:ln w="28575"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white"/>
                </a:solidFill>
                <a:effectLst/>
                <a:uLnTx/>
                <a:uFillTx/>
                <a:latin typeface="Arial"/>
                <a:ea typeface="Arial"/>
                <a:cs typeface="Arial"/>
                <a:sym typeface="Arial"/>
              </a:endParaRPr>
            </a:p>
          </p:txBody>
        </p:sp>
      </p:grpSp>
      <p:grpSp>
        <p:nvGrpSpPr>
          <p:cNvPr id="17" name="Group 16">
            <a:extLst>
              <a:ext uri="{FF2B5EF4-FFF2-40B4-BE49-F238E27FC236}">
                <a16:creationId xmlns:a16="http://schemas.microsoft.com/office/drawing/2014/main" id="{8896BB24-26C5-FCA0-15F7-E14BA15D5465}"/>
              </a:ext>
            </a:extLst>
          </p:cNvPr>
          <p:cNvGrpSpPr/>
          <p:nvPr/>
        </p:nvGrpSpPr>
        <p:grpSpPr>
          <a:xfrm>
            <a:off x="606695" y="5908805"/>
            <a:ext cx="7340737" cy="723301"/>
            <a:chOff x="-61721" y="5926578"/>
            <a:chExt cx="7340737" cy="723301"/>
          </a:xfrm>
        </p:grpSpPr>
        <p:sp>
          <p:nvSpPr>
            <p:cNvPr id="268" name="Google Shape;268;p14"/>
            <p:cNvSpPr txBox="1"/>
            <p:nvPr/>
          </p:nvSpPr>
          <p:spPr>
            <a:xfrm>
              <a:off x="-61721" y="5926578"/>
              <a:ext cx="2047689" cy="707846"/>
            </a:xfrm>
            <a:prstGeom prst="rect">
              <a:avLst/>
            </a:prstGeom>
            <a:solidFill>
              <a:schemeClr val="lt1"/>
            </a:solidFill>
            <a:ln w="28575" cap="flat" cmpd="sng">
              <a:solidFill>
                <a:srgbClr val="0065A4"/>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srgbClr val="0065A4"/>
                  </a:solidFill>
                  <a:effectLst/>
                  <a:uLnTx/>
                  <a:uFillTx/>
                  <a:latin typeface="Arial"/>
                  <a:ea typeface="Arial"/>
                  <a:cs typeface="Arial"/>
                  <a:sym typeface="Arial"/>
                </a:rPr>
                <a:t>Nota a pie de página, fuente</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3" name="Google Shape;265;p14">
              <a:extLst>
                <a:ext uri="{FF2B5EF4-FFF2-40B4-BE49-F238E27FC236}">
                  <a16:creationId xmlns:a16="http://schemas.microsoft.com/office/drawing/2014/main" id="{136F6728-0BEB-88E0-8422-0967AC3DF1E9}"/>
                </a:ext>
              </a:extLst>
            </p:cNvPr>
            <p:cNvSpPr/>
            <p:nvPr/>
          </p:nvSpPr>
          <p:spPr>
            <a:xfrm>
              <a:off x="2158376" y="6255822"/>
              <a:ext cx="5120640" cy="394057"/>
            </a:xfrm>
            <a:prstGeom prst="roundRect">
              <a:avLst/>
            </a:prstGeom>
            <a:noFill/>
            <a:ln w="28575"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white"/>
                </a:solidFill>
                <a:effectLst/>
                <a:uLnTx/>
                <a:uFillTx/>
                <a:latin typeface="Arial"/>
                <a:ea typeface="Arial"/>
                <a:cs typeface="Arial"/>
                <a:sym typeface="Arial"/>
              </a:endParaRPr>
            </a:p>
          </p:txBody>
        </p:sp>
      </p:grpSp>
      <p:grpSp>
        <p:nvGrpSpPr>
          <p:cNvPr id="15" name="Group 14">
            <a:extLst>
              <a:ext uri="{FF2B5EF4-FFF2-40B4-BE49-F238E27FC236}">
                <a16:creationId xmlns:a16="http://schemas.microsoft.com/office/drawing/2014/main" id="{DE7076B9-6604-72AE-4227-23B0D18D84F4}"/>
              </a:ext>
            </a:extLst>
          </p:cNvPr>
          <p:cNvGrpSpPr/>
          <p:nvPr/>
        </p:nvGrpSpPr>
        <p:grpSpPr>
          <a:xfrm>
            <a:off x="8621809" y="2269871"/>
            <a:ext cx="1196031" cy="4137521"/>
            <a:chOff x="8974361" y="2308067"/>
            <a:chExt cx="629108" cy="4152217"/>
          </a:xfrm>
        </p:grpSpPr>
        <p:grpSp>
          <p:nvGrpSpPr>
            <p:cNvPr id="11" name="Group 10">
              <a:extLst>
                <a:ext uri="{FF2B5EF4-FFF2-40B4-BE49-F238E27FC236}">
                  <a16:creationId xmlns:a16="http://schemas.microsoft.com/office/drawing/2014/main" id="{F0A2530D-7FDA-1757-6206-73336D51A01B}"/>
                </a:ext>
              </a:extLst>
            </p:cNvPr>
            <p:cNvGrpSpPr/>
            <p:nvPr/>
          </p:nvGrpSpPr>
          <p:grpSpPr>
            <a:xfrm>
              <a:off x="8974361" y="5486955"/>
              <a:ext cx="629108" cy="973329"/>
              <a:chOff x="8974361" y="5571179"/>
              <a:chExt cx="629108" cy="973329"/>
            </a:xfrm>
          </p:grpSpPr>
          <p:cxnSp>
            <p:nvCxnSpPr>
              <p:cNvPr id="269" name="Google Shape;269;p14"/>
              <p:cNvCxnSpPr>
                <a:cxnSpLocks/>
                <a:endCxn id="278" idx="0"/>
              </p:cNvCxnSpPr>
              <p:nvPr/>
            </p:nvCxnSpPr>
            <p:spPr>
              <a:xfrm>
                <a:off x="9280106" y="5571179"/>
                <a:ext cx="8809" cy="262968"/>
              </a:xfrm>
              <a:prstGeom prst="straightConnector1">
                <a:avLst/>
              </a:prstGeom>
              <a:noFill/>
              <a:ln w="28575" cap="flat" cmpd="sng">
                <a:solidFill>
                  <a:srgbClr val="F7941D"/>
                </a:solidFill>
                <a:prstDash val="solid"/>
                <a:miter lim="800000"/>
                <a:headEnd type="none" w="med" len="med"/>
                <a:tailEnd type="none" w="sm" len="sm"/>
              </a:ln>
            </p:spPr>
          </p:cxnSp>
          <p:sp>
            <p:nvSpPr>
              <p:cNvPr id="278" name="Google Shape;278;p14"/>
              <p:cNvSpPr txBox="1"/>
              <p:nvPr/>
            </p:nvSpPr>
            <p:spPr>
              <a:xfrm>
                <a:off x="8974361" y="5834147"/>
                <a:ext cx="629108" cy="710361"/>
              </a:xfrm>
              <a:prstGeom prst="rect">
                <a:avLst/>
              </a:prstGeom>
              <a:solidFill>
                <a:schemeClr val="lt1"/>
              </a:solidFill>
              <a:ln w="28575"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srgbClr val="F7941D"/>
                    </a:solidFill>
                    <a:effectLst/>
                    <a:uLnTx/>
                    <a:uFillTx/>
                    <a:latin typeface="Arial"/>
                    <a:ea typeface="Arial"/>
                    <a:cs typeface="Arial"/>
                    <a:sym typeface="Arial"/>
                  </a:rPr>
                  <a:t>Totales de filas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grpSp>
        <p:sp>
          <p:nvSpPr>
            <p:cNvPr id="4" name="Google Shape;280;p14">
              <a:extLst>
                <a:ext uri="{FF2B5EF4-FFF2-40B4-BE49-F238E27FC236}">
                  <a16:creationId xmlns:a16="http://schemas.microsoft.com/office/drawing/2014/main" id="{CC05460C-0073-03BE-CB37-DBDBBE4A0DFF}"/>
                </a:ext>
              </a:extLst>
            </p:cNvPr>
            <p:cNvSpPr/>
            <p:nvPr/>
          </p:nvSpPr>
          <p:spPr>
            <a:xfrm rot="5400000">
              <a:off x="7758274" y="3693026"/>
              <a:ext cx="3147850" cy="377931"/>
            </a:xfrm>
            <a:prstGeom prst="roundRect">
              <a:avLst>
                <a:gd name="adj" fmla="val 16667"/>
              </a:avLst>
            </a:prstGeom>
            <a:noFill/>
            <a:ln w="28575"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black"/>
                </a:solidFill>
                <a:effectLst/>
                <a:uLnTx/>
                <a:uFillTx/>
                <a:latin typeface="Arial"/>
                <a:ea typeface="Arial"/>
                <a:cs typeface="Arial"/>
                <a:sym typeface="Arial"/>
              </a:endParaRPr>
            </a:p>
          </p:txBody>
        </p:sp>
      </p:grpSp>
      <p:grpSp>
        <p:nvGrpSpPr>
          <p:cNvPr id="16" name="Group 15">
            <a:extLst>
              <a:ext uri="{FF2B5EF4-FFF2-40B4-BE49-F238E27FC236}">
                <a16:creationId xmlns:a16="http://schemas.microsoft.com/office/drawing/2014/main" id="{636AE009-30FF-3138-A2FB-B90747F62B9B}"/>
              </a:ext>
            </a:extLst>
          </p:cNvPr>
          <p:cNvGrpSpPr/>
          <p:nvPr/>
        </p:nvGrpSpPr>
        <p:grpSpPr>
          <a:xfrm>
            <a:off x="1127051" y="536614"/>
            <a:ext cx="10983431" cy="1668103"/>
            <a:chOff x="1127051" y="536614"/>
            <a:chExt cx="10983431" cy="1668103"/>
          </a:xfrm>
        </p:grpSpPr>
        <p:grpSp>
          <p:nvGrpSpPr>
            <p:cNvPr id="5" name="Group 4">
              <a:extLst>
                <a:ext uri="{FF2B5EF4-FFF2-40B4-BE49-F238E27FC236}">
                  <a16:creationId xmlns:a16="http://schemas.microsoft.com/office/drawing/2014/main" id="{1EBD07F0-3D97-2DB1-516D-44DBBBCC96DE}"/>
                </a:ext>
              </a:extLst>
            </p:cNvPr>
            <p:cNvGrpSpPr/>
            <p:nvPr/>
          </p:nvGrpSpPr>
          <p:grpSpPr>
            <a:xfrm>
              <a:off x="7123813" y="536614"/>
              <a:ext cx="4986669" cy="893465"/>
              <a:chOff x="6167218" y="236497"/>
              <a:chExt cx="4986669" cy="893465"/>
            </a:xfrm>
          </p:grpSpPr>
          <p:sp>
            <p:nvSpPr>
              <p:cNvPr id="276" name="Google Shape;276;p14"/>
              <p:cNvSpPr txBox="1"/>
              <p:nvPr/>
            </p:nvSpPr>
            <p:spPr>
              <a:xfrm>
                <a:off x="6167218" y="236497"/>
                <a:ext cx="4986669" cy="400110"/>
              </a:xfrm>
              <a:prstGeom prst="rect">
                <a:avLst/>
              </a:prstGeom>
              <a:noFill/>
              <a:ln w="28575" cap="flat" cmpd="sng">
                <a:solidFill>
                  <a:srgbClr val="0065A4"/>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srgbClr val="0065A4"/>
                    </a:solidFill>
                    <a:effectLst/>
                    <a:uLnTx/>
                    <a:uFillTx/>
                    <a:latin typeface="Arial"/>
                    <a:ea typeface="Arial"/>
                    <a:cs typeface="Arial"/>
                    <a:sym typeface="Arial"/>
                  </a:rPr>
                  <a:t>Título descriptivo (qué, dónde, cuándo)</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cxnSp>
            <p:nvCxnSpPr>
              <p:cNvPr id="277" name="Google Shape;277;p14"/>
              <p:cNvCxnSpPr>
                <a:cxnSpLocks/>
              </p:cNvCxnSpPr>
              <p:nvPr/>
            </p:nvCxnSpPr>
            <p:spPr>
              <a:xfrm flipV="1">
                <a:off x="6482080" y="646792"/>
                <a:ext cx="0" cy="483170"/>
              </a:xfrm>
              <a:prstGeom prst="straightConnector1">
                <a:avLst/>
              </a:prstGeom>
              <a:noFill/>
              <a:ln w="31750" cap="flat" cmpd="sng">
                <a:solidFill>
                  <a:srgbClr val="0065A4"/>
                </a:solidFill>
                <a:prstDash val="solid"/>
                <a:round/>
                <a:headEnd type="none" w="med" len="med"/>
                <a:tailEnd type="none" w="med" len="med"/>
              </a:ln>
            </p:spPr>
          </p:cxnSp>
        </p:grpSp>
        <p:sp>
          <p:nvSpPr>
            <p:cNvPr id="265" name="Google Shape;265;p14"/>
            <p:cNvSpPr/>
            <p:nvPr/>
          </p:nvSpPr>
          <p:spPr>
            <a:xfrm>
              <a:off x="1127051" y="1430079"/>
              <a:ext cx="9909543" cy="774638"/>
            </a:xfrm>
            <a:prstGeom prst="roundRect">
              <a:avLst/>
            </a:prstGeom>
            <a:noFill/>
            <a:ln w="28575"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white"/>
                </a:solidFill>
                <a:effectLst/>
                <a:uLnTx/>
                <a:uFillTx/>
                <a:latin typeface="Arial"/>
                <a:ea typeface="Arial"/>
                <a:cs typeface="Arial"/>
                <a:sym typeface="Arial"/>
              </a:endParaRPr>
            </a:p>
          </p:txBody>
        </p:sp>
      </p:grpSp>
      <p:grpSp>
        <p:nvGrpSpPr>
          <p:cNvPr id="14" name="Group 13">
            <a:extLst>
              <a:ext uri="{FF2B5EF4-FFF2-40B4-BE49-F238E27FC236}">
                <a16:creationId xmlns:a16="http://schemas.microsoft.com/office/drawing/2014/main" id="{669CCF9A-7B1F-7F16-A77A-7317DCC13655}"/>
              </a:ext>
            </a:extLst>
          </p:cNvPr>
          <p:cNvGrpSpPr/>
          <p:nvPr/>
        </p:nvGrpSpPr>
        <p:grpSpPr>
          <a:xfrm>
            <a:off x="1825551" y="5113103"/>
            <a:ext cx="9601046" cy="707846"/>
            <a:chOff x="1825551" y="5047787"/>
            <a:chExt cx="9601046" cy="707846"/>
          </a:xfrm>
        </p:grpSpPr>
        <p:sp>
          <p:nvSpPr>
            <p:cNvPr id="272" name="Google Shape;272;p14"/>
            <p:cNvSpPr txBox="1"/>
            <p:nvPr/>
          </p:nvSpPr>
          <p:spPr>
            <a:xfrm>
              <a:off x="9945068" y="5047787"/>
              <a:ext cx="1481529" cy="707846"/>
            </a:xfrm>
            <a:prstGeom prst="rect">
              <a:avLst/>
            </a:prstGeom>
            <a:solidFill>
              <a:schemeClr val="lt1"/>
            </a:solidFill>
            <a:ln w="28575"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srgbClr val="109648"/>
                  </a:solidFill>
                  <a:effectLst/>
                  <a:uLnTx/>
                  <a:uFillTx/>
                  <a:latin typeface="Arial"/>
                  <a:ea typeface="Arial"/>
                  <a:cs typeface="Arial"/>
                  <a:sym typeface="Arial"/>
                </a:rPr>
                <a:t>Totales de columnas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80" name="Google Shape;280;p14"/>
            <p:cNvSpPr/>
            <p:nvPr/>
          </p:nvSpPr>
          <p:spPr>
            <a:xfrm>
              <a:off x="1825551" y="5070030"/>
              <a:ext cx="8046720" cy="377931"/>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s-ES" sz="1800" b="0" i="0" u="none" strike="noStrike" kern="1200" cap="none" spc="0" normalizeH="0" baseline="0" dirty="0">
                <a:ln>
                  <a:noFill/>
                </a:ln>
                <a:solidFill>
                  <a:prstClr val="black"/>
                </a:solidFill>
                <a:effectLst/>
                <a:uLnTx/>
                <a:uFillTx/>
                <a:latin typeface="Arial"/>
                <a:ea typeface="Arial"/>
                <a:cs typeface="Arial"/>
                <a:sym typeface="Arial"/>
              </a:endParaRPr>
            </a:p>
          </p:txBody>
        </p:sp>
      </p:grpSp>
      <p:grpSp>
        <p:nvGrpSpPr>
          <p:cNvPr id="19" name="Group 18">
            <a:extLst>
              <a:ext uri="{FF2B5EF4-FFF2-40B4-BE49-F238E27FC236}">
                <a16:creationId xmlns:a16="http://schemas.microsoft.com/office/drawing/2014/main" id="{A021E982-8A9D-2DEC-E40A-3DA755662DE8}"/>
              </a:ext>
            </a:extLst>
          </p:cNvPr>
          <p:cNvGrpSpPr/>
          <p:nvPr/>
        </p:nvGrpSpPr>
        <p:grpSpPr>
          <a:xfrm>
            <a:off x="469573" y="2261937"/>
            <a:ext cx="9167158" cy="1045446"/>
            <a:chOff x="469573" y="2261937"/>
            <a:chExt cx="9167158" cy="1045446"/>
          </a:xfrm>
        </p:grpSpPr>
        <p:sp>
          <p:nvSpPr>
            <p:cNvPr id="275" name="Google Shape;275;p14"/>
            <p:cNvSpPr txBox="1"/>
            <p:nvPr/>
          </p:nvSpPr>
          <p:spPr>
            <a:xfrm>
              <a:off x="469573" y="2291761"/>
              <a:ext cx="1409949" cy="1015622"/>
            </a:xfrm>
            <a:prstGeom prst="rect">
              <a:avLst/>
            </a:prstGeom>
            <a:solidFill>
              <a:schemeClr val="lt1"/>
            </a:solidFill>
            <a:ln w="28575"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srgbClr val="109648"/>
                  </a:solidFill>
                  <a:effectLst/>
                  <a:uLnTx/>
                  <a:uFillTx/>
                  <a:latin typeface="Arial"/>
                  <a:ea typeface="Arial"/>
                  <a:cs typeface="Arial"/>
                  <a:sym typeface="Arial"/>
                </a:rPr>
                <a:t>Etiquetas de las columnas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74" name="Google Shape;274;p14"/>
            <p:cNvSpPr/>
            <p:nvPr/>
          </p:nvSpPr>
          <p:spPr>
            <a:xfrm>
              <a:off x="1949002" y="2261937"/>
              <a:ext cx="7687729" cy="374278"/>
            </a:xfrm>
            <a:prstGeom prst="roundRect">
              <a:avLst/>
            </a:prstGeom>
            <a:noFill/>
            <a:ln w="31750"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 sz="2400" b="0" i="0" u="none" strike="noStrike" kern="1200" cap="none" spc="0" normalizeH="0" baseline="0" dirty="0">
                <a:ln>
                  <a:noFill/>
                </a:ln>
                <a:solidFill>
                  <a:prstClr val="black"/>
                </a:solidFill>
                <a:effectLst/>
                <a:uLnTx/>
                <a:uFillTx/>
                <a:latin typeface="Times New Roman"/>
                <a:ea typeface="Times New Roman"/>
                <a:cs typeface="Times New Roman"/>
                <a:sym typeface="Times New Roman"/>
              </a:endParaRPr>
            </a:p>
          </p:txBody>
        </p:sp>
      </p:grpSp>
      <p:sp>
        <p:nvSpPr>
          <p:cNvPr id="8" name="TextBox 7">
            <a:extLst>
              <a:ext uri="{FF2B5EF4-FFF2-40B4-BE49-F238E27FC236}">
                <a16:creationId xmlns:a16="http://schemas.microsoft.com/office/drawing/2014/main" id="{9726C9C9-866C-13EF-239E-F47D542822F3}"/>
              </a:ext>
            </a:extLst>
          </p:cNvPr>
          <p:cNvSpPr txBox="1"/>
          <p:nvPr/>
        </p:nvSpPr>
        <p:spPr>
          <a:xfrm>
            <a:off x="2971371" y="6297323"/>
            <a:ext cx="5006125" cy="276999"/>
          </a:xfrm>
          <a:prstGeom prst="rect">
            <a:avLst/>
          </a:prstGeom>
          <a:noFill/>
        </p:spPr>
        <p:txBody>
          <a:bodyPr wrap="square" rtlCol="0">
            <a:spAutoFit/>
          </a:bodyPr>
          <a:lstStyle/>
          <a:p>
            <a:r>
              <a:rPr lang="es-ES" sz="1200" dirty="0"/>
              <a:t>Ali S, Ali SS, Khan AW. Braz J Infect Dis. 2016 Sep-Oct;20(5):518-20.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1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b="1" dirty="0"/>
              <a:t>Tabla de 1 variable (distribución de frecuencias)</a:t>
            </a:r>
          </a:p>
          <a:p>
            <a:pPr marL="685800" lvl="1" indent="-228600" algn="l" rtl="0">
              <a:lnSpc>
                <a:spcPct val="100000"/>
              </a:lnSpc>
              <a:spcBef>
                <a:spcPts val="1100"/>
              </a:spcBef>
              <a:spcAft>
                <a:spcPts val="0"/>
              </a:spcAft>
              <a:buSzPts val="2400"/>
              <a:buFont typeface="Noto Sans Symbols"/>
              <a:buChar char="▪"/>
            </a:pPr>
            <a:r>
              <a:rPr lang="es-ES" dirty="0"/>
              <a:t>Rango de valores de una única variable</a:t>
            </a:r>
          </a:p>
          <a:p>
            <a:pPr marL="685800" lvl="1" indent="-228600" algn="l" rtl="0">
              <a:lnSpc>
                <a:spcPct val="100000"/>
              </a:lnSpc>
              <a:spcBef>
                <a:spcPts val="1100"/>
              </a:spcBef>
              <a:spcAft>
                <a:spcPts val="0"/>
              </a:spcAft>
              <a:buSzPts val="2400"/>
              <a:buFont typeface="Noto Sans Symbols"/>
              <a:buChar char="▪"/>
            </a:pPr>
            <a:r>
              <a:rPr lang="es-ES" dirty="0"/>
              <a:t>Número de observaciones con cada valor</a:t>
            </a:r>
          </a:p>
          <a:p>
            <a:pPr marL="228600" lvl="0" indent="-228600" algn="l" rtl="0">
              <a:lnSpc>
                <a:spcPct val="100000"/>
              </a:lnSpc>
              <a:spcBef>
                <a:spcPts val="1100"/>
              </a:spcBef>
              <a:spcAft>
                <a:spcPts val="0"/>
              </a:spcAft>
              <a:buClr>
                <a:schemeClr val="dk1"/>
              </a:buClr>
              <a:buSzPts val="2800"/>
              <a:buChar char="•"/>
            </a:pPr>
            <a:r>
              <a:rPr lang="es-ES" b="1" dirty="0"/>
              <a:t>Tabla de 2 variables</a:t>
            </a:r>
          </a:p>
          <a:p>
            <a:pPr marL="685800" lvl="1" indent="-228600" algn="l" rtl="0">
              <a:lnSpc>
                <a:spcPct val="100000"/>
              </a:lnSpc>
              <a:spcBef>
                <a:spcPts val="1100"/>
              </a:spcBef>
              <a:spcAft>
                <a:spcPts val="0"/>
              </a:spcAft>
              <a:buSzPts val="2400"/>
              <a:buFont typeface="Noto Sans Symbols"/>
              <a:buChar char="▪"/>
            </a:pPr>
            <a:r>
              <a:rPr lang="es-ES" dirty="0"/>
              <a:t>Visualización de los recuentos de 2 variables a la vez</a:t>
            </a:r>
          </a:p>
          <a:p>
            <a:pPr marL="228600" lvl="0" indent="-228600" algn="l" rtl="0">
              <a:lnSpc>
                <a:spcPct val="100000"/>
              </a:lnSpc>
              <a:spcBef>
                <a:spcPts val="1100"/>
              </a:spcBef>
              <a:spcAft>
                <a:spcPts val="0"/>
              </a:spcAft>
              <a:buClr>
                <a:schemeClr val="dk1"/>
              </a:buClr>
              <a:buSzPts val="2800"/>
              <a:buChar char="•"/>
            </a:pPr>
            <a:r>
              <a:rPr lang="es-ES" b="1" dirty="0"/>
              <a:t>Cuadros combinados</a:t>
            </a:r>
          </a:p>
          <a:p>
            <a:pPr marL="685800" lvl="1" indent="-228600" algn="l" rtl="0">
              <a:lnSpc>
                <a:spcPct val="100000"/>
              </a:lnSpc>
              <a:spcBef>
                <a:spcPts val="1100"/>
              </a:spcBef>
              <a:spcAft>
                <a:spcPts val="0"/>
              </a:spcAft>
              <a:buSzPts val="2400"/>
              <a:buFont typeface="Noto Sans Symbols"/>
              <a:buChar char="▪"/>
            </a:pPr>
            <a:r>
              <a:rPr lang="es-ES" dirty="0"/>
              <a:t>Combina datos para mostrar múltiples variables a la vez</a:t>
            </a:r>
          </a:p>
          <a:p>
            <a:pPr marL="228600" lvl="0" indent="-50800" algn="l" rtl="0">
              <a:lnSpc>
                <a:spcPct val="100000"/>
              </a:lnSpc>
              <a:spcBef>
                <a:spcPts val="1100"/>
              </a:spcBef>
              <a:spcAft>
                <a:spcPts val="0"/>
              </a:spcAft>
              <a:buClr>
                <a:schemeClr val="dk1"/>
              </a:buClr>
              <a:buSzPts val="2800"/>
              <a:buNone/>
            </a:pPr>
            <a:endParaRPr lang="es-ES" dirty="0"/>
          </a:p>
        </p:txBody>
      </p:sp>
      <p:sp>
        <p:nvSpPr>
          <p:cNvPr id="289" name="Google Shape;289;p1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Tipos de tablas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8">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16"/>
          <p:cNvSpPr txBox="1">
            <a:spLocks noGrp="1"/>
          </p:cNvSpPr>
          <p:nvPr>
            <p:ph type="title"/>
          </p:nvPr>
        </p:nvSpPr>
        <p:spPr>
          <a:xfrm>
            <a:off x="583008" y="0"/>
            <a:ext cx="11718851"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Distribución de frecuencias (tabla de 1 variable)</a:t>
            </a:r>
            <a:br>
              <a:rPr lang="es-ES" dirty="0"/>
            </a:br>
            <a:r>
              <a:rPr lang="es-ES" sz="4000" dirty="0"/>
              <a:t>Variables cualitativas (nominales, categóricas)</a:t>
            </a:r>
            <a:endParaRPr lang="es-ES" sz="3200" dirty="0"/>
          </a:p>
        </p:txBody>
      </p:sp>
      <p:sp>
        <p:nvSpPr>
          <p:cNvPr id="297" name="Google Shape;297;p1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GT" noProof="0" dirty="0"/>
              <a:t>Columna 1: 	Todos los valores posibles (más el total)</a:t>
            </a:r>
          </a:p>
          <a:p>
            <a:pPr marL="0" lvl="0" indent="0" algn="l" rtl="0">
              <a:lnSpc>
                <a:spcPct val="100000"/>
              </a:lnSpc>
              <a:spcBef>
                <a:spcPts val="600"/>
              </a:spcBef>
              <a:spcAft>
                <a:spcPts val="0"/>
              </a:spcAft>
              <a:buClr>
                <a:srgbClr val="00943B"/>
              </a:buClr>
              <a:buSzPts val="2800"/>
              <a:buFont typeface="Arial"/>
              <a:buNone/>
            </a:pPr>
            <a:r>
              <a:rPr lang="es-GT" noProof="0" dirty="0">
                <a:solidFill>
                  <a:srgbClr val="000000"/>
                </a:solidFill>
                <a:latin typeface="Arial"/>
                <a:ea typeface="Arial"/>
                <a:cs typeface="Arial"/>
                <a:sym typeface="Arial"/>
              </a:rPr>
              <a:t>			(opcionalmente: otro, desconocido)</a:t>
            </a:r>
            <a:endParaRPr lang="es-GT" noProof="0" dirty="0"/>
          </a:p>
          <a:p>
            <a:pPr marL="228600" lvl="0" indent="-228600" algn="l" rtl="0">
              <a:lnSpc>
                <a:spcPct val="100000"/>
              </a:lnSpc>
              <a:spcBef>
                <a:spcPts val="1000"/>
              </a:spcBef>
              <a:spcAft>
                <a:spcPts val="0"/>
              </a:spcAft>
              <a:buClr>
                <a:schemeClr val="dk1"/>
              </a:buClr>
              <a:buSzPts val="2800"/>
              <a:buChar char="•"/>
            </a:pPr>
            <a:r>
              <a:rPr lang="es-GT" noProof="0" dirty="0"/>
              <a:t>Columna 2: 	Número de registros con cada valor</a:t>
            </a:r>
          </a:p>
          <a:p>
            <a:pPr marL="228600" lvl="0" indent="-228600" algn="l" rtl="0">
              <a:lnSpc>
                <a:spcPct val="100000"/>
              </a:lnSpc>
              <a:spcBef>
                <a:spcPts val="1100"/>
              </a:spcBef>
              <a:spcAft>
                <a:spcPts val="0"/>
              </a:spcAft>
              <a:buClr>
                <a:schemeClr val="dk1"/>
              </a:buClr>
              <a:buSzPts val="2800"/>
              <a:buChar char="•"/>
            </a:pPr>
            <a:r>
              <a:rPr lang="es-GT" noProof="0" dirty="0"/>
              <a:t>Columna 3: 	Porcentaje (opcional)</a:t>
            </a:r>
          </a:p>
          <a:p>
            <a:pPr marL="228600" lvl="0" indent="-50800" algn="l" rtl="0">
              <a:lnSpc>
                <a:spcPct val="100000"/>
              </a:lnSpc>
              <a:spcBef>
                <a:spcPts val="1100"/>
              </a:spcBef>
              <a:spcAft>
                <a:spcPts val="0"/>
              </a:spcAft>
              <a:buClr>
                <a:schemeClr val="dk1"/>
              </a:buClr>
              <a:buSzPts val="2800"/>
              <a:buNone/>
            </a:pPr>
            <a:endParaRPr lang="es-ES" dirty="0"/>
          </a:p>
        </p:txBody>
      </p:sp>
      <p:sp>
        <p:nvSpPr>
          <p:cNvPr id="299" name="Google Shape;299;p16"/>
          <p:cNvSpPr txBox="1"/>
          <p:nvPr/>
        </p:nvSpPr>
        <p:spPr>
          <a:xfrm>
            <a:off x="2731457" y="3788527"/>
            <a:ext cx="6309365" cy="70784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GT" sz="2000" b="1" i="0" u="none" strike="noStrike" kern="1200" cap="none" spc="0" normalizeH="0" baseline="0" noProof="0" dirty="0">
                <a:ln>
                  <a:noFill/>
                </a:ln>
                <a:solidFill>
                  <a:prstClr val="black"/>
                </a:solidFill>
                <a:effectLst/>
                <a:uLnTx/>
                <a:uFillTx/>
                <a:latin typeface="Arial"/>
                <a:ea typeface="Arial"/>
                <a:cs typeface="Arial"/>
                <a:sym typeface="Arial"/>
              </a:rPr>
              <a:t>Número de casos notificados de tuberculosis por sexo, País E, 2023</a:t>
            </a:r>
            <a:endParaRPr kumimoji="0" lang="es-GT" sz="1800" b="0" i="0" u="none" strike="noStrike" kern="1200" cap="none" spc="0" normalizeH="0" baseline="0" noProof="0" dirty="0">
              <a:ln>
                <a:noFill/>
              </a:ln>
              <a:solidFill>
                <a:prstClr val="black"/>
              </a:solidFill>
              <a:effectLst/>
              <a:uLnTx/>
              <a:uFillTx/>
              <a:latin typeface="Arial"/>
              <a:ea typeface="+mn-ea"/>
              <a:cs typeface="+mn-cs"/>
            </a:endParaRPr>
          </a:p>
        </p:txBody>
      </p:sp>
      <p:graphicFrame>
        <p:nvGraphicFramePr>
          <p:cNvPr id="300" name="Google Shape;300;p16"/>
          <p:cNvGraphicFramePr/>
          <p:nvPr>
            <p:extLst>
              <p:ext uri="{D42A27DB-BD31-4B8C-83A1-F6EECF244321}">
                <p14:modId xmlns:p14="http://schemas.microsoft.com/office/powerpoint/2010/main" val="1034614555"/>
              </p:ext>
            </p:extLst>
          </p:nvPr>
        </p:nvGraphicFramePr>
        <p:xfrm>
          <a:off x="2731457" y="4514392"/>
          <a:ext cx="2103125" cy="2103100"/>
        </p:xfrm>
        <a:graphic>
          <a:graphicData uri="http://schemas.openxmlformats.org/drawingml/2006/table">
            <a:tbl>
              <a:tblPr firstRow="1" bandRow="1">
                <a:noFill/>
              </a:tblPr>
              <a:tblGrid>
                <a:gridCol w="2103125">
                  <a:extLst>
                    <a:ext uri="{9D8B030D-6E8A-4147-A177-3AD203B41FA5}">
                      <a16:colId xmlns:a16="http://schemas.microsoft.com/office/drawing/2014/main" val="20000"/>
                    </a:ext>
                  </a:extLst>
                </a:gridCol>
              </a:tblGrid>
              <a:tr h="525775">
                <a:tc>
                  <a:txBody>
                    <a:bodyPr/>
                    <a:lstStyle/>
                    <a:p>
                      <a:pPr marL="0" marR="0" lvl="0" indent="0" algn="ctr" rtl="0">
                        <a:spcBef>
                          <a:spcPts val="0"/>
                        </a:spcBef>
                        <a:spcAft>
                          <a:spcPts val="0"/>
                        </a:spcAft>
                        <a:buNone/>
                      </a:pPr>
                      <a:r>
                        <a:rPr lang="es-GT" sz="1800" b="1" noProof="0" dirty="0">
                          <a:solidFill>
                            <a:schemeClr val="dk1"/>
                          </a:solidFill>
                        </a:rPr>
                        <a:t>Sexo</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525775">
                <a:tc>
                  <a:txBody>
                    <a:bodyPr/>
                    <a:lstStyle/>
                    <a:p>
                      <a:pPr marL="0" marR="0" lvl="0" indent="0" algn="ctr" rtl="0">
                        <a:spcBef>
                          <a:spcPts val="0"/>
                        </a:spcBef>
                        <a:spcAft>
                          <a:spcPts val="0"/>
                        </a:spcAft>
                        <a:buNone/>
                      </a:pPr>
                      <a:r>
                        <a:rPr lang="es-GT" sz="1800" noProof="0" dirty="0">
                          <a:solidFill>
                            <a:schemeClr val="dk1"/>
                          </a:solidFill>
                        </a:rPr>
                        <a:t>Hombre</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25775">
                <a:tc>
                  <a:txBody>
                    <a:bodyPr/>
                    <a:lstStyle/>
                    <a:p>
                      <a:pPr marL="0" marR="0" lvl="0" indent="0" algn="ctr" rtl="0">
                        <a:spcBef>
                          <a:spcPts val="0"/>
                        </a:spcBef>
                        <a:spcAft>
                          <a:spcPts val="0"/>
                        </a:spcAft>
                        <a:buNone/>
                      </a:pPr>
                      <a:r>
                        <a:rPr lang="es-GT" sz="1800" noProof="0" dirty="0">
                          <a:solidFill>
                            <a:schemeClr val="dk1"/>
                          </a:solidFill>
                        </a:rPr>
                        <a:t>Mujer</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25775">
                <a:tc>
                  <a:txBody>
                    <a:bodyPr/>
                    <a:lstStyle/>
                    <a:p>
                      <a:pPr marL="0" marR="0" lvl="0" indent="0" algn="ctr" rtl="0">
                        <a:spcBef>
                          <a:spcPts val="0"/>
                        </a:spcBef>
                        <a:spcAft>
                          <a:spcPts val="0"/>
                        </a:spcAft>
                        <a:buNone/>
                      </a:pPr>
                      <a:r>
                        <a:rPr lang="es-GT" sz="1800" b="1" noProof="0" dirty="0">
                          <a:solidFill>
                            <a:schemeClr val="dk1"/>
                          </a:solidFill>
                        </a:rPr>
                        <a:t>Total</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3"/>
                  </a:ext>
                </a:extLst>
              </a:tr>
            </a:tbl>
          </a:graphicData>
        </a:graphic>
      </p:graphicFrame>
      <p:graphicFrame>
        <p:nvGraphicFramePr>
          <p:cNvPr id="301" name="Google Shape;301;p16"/>
          <p:cNvGraphicFramePr/>
          <p:nvPr>
            <p:extLst>
              <p:ext uri="{D42A27DB-BD31-4B8C-83A1-F6EECF244321}">
                <p14:modId xmlns:p14="http://schemas.microsoft.com/office/powerpoint/2010/main" val="1091979161"/>
              </p:ext>
            </p:extLst>
          </p:nvPr>
        </p:nvGraphicFramePr>
        <p:xfrm>
          <a:off x="4834577" y="4515008"/>
          <a:ext cx="2103125" cy="2103100"/>
        </p:xfrm>
        <a:graphic>
          <a:graphicData uri="http://schemas.openxmlformats.org/drawingml/2006/table">
            <a:tbl>
              <a:tblPr firstRow="1" bandRow="1">
                <a:noFill/>
              </a:tblPr>
              <a:tblGrid>
                <a:gridCol w="2103125">
                  <a:extLst>
                    <a:ext uri="{9D8B030D-6E8A-4147-A177-3AD203B41FA5}">
                      <a16:colId xmlns:a16="http://schemas.microsoft.com/office/drawing/2014/main" val="20000"/>
                    </a:ext>
                  </a:extLst>
                </a:gridCol>
              </a:tblGrid>
              <a:tr h="525775">
                <a:tc>
                  <a:txBody>
                    <a:bodyPr/>
                    <a:lstStyle/>
                    <a:p>
                      <a:pPr marL="0" marR="0" lvl="0" indent="0" algn="ctr" rtl="0">
                        <a:spcBef>
                          <a:spcPts val="0"/>
                        </a:spcBef>
                        <a:spcAft>
                          <a:spcPts val="0"/>
                        </a:spcAft>
                        <a:buNone/>
                      </a:pPr>
                      <a:r>
                        <a:rPr lang="es-GT" sz="1800" b="1" noProof="0" dirty="0">
                          <a:solidFill>
                            <a:schemeClr val="dk1"/>
                          </a:solidFill>
                        </a:rPr>
                        <a:t>Número de casos</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525775">
                <a:tc>
                  <a:txBody>
                    <a:bodyPr/>
                    <a:lstStyle/>
                    <a:p>
                      <a:pPr marL="0" marR="0" lvl="0" indent="0" algn="ctr" rtl="0">
                        <a:spcBef>
                          <a:spcPts val="0"/>
                        </a:spcBef>
                        <a:spcAft>
                          <a:spcPts val="0"/>
                        </a:spcAft>
                        <a:buNone/>
                      </a:pPr>
                      <a:r>
                        <a:rPr lang="es-GT" sz="1800" noProof="0" dirty="0">
                          <a:solidFill>
                            <a:schemeClr val="dk1"/>
                          </a:solidFill>
                        </a:rPr>
                        <a:t>83</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25775">
                <a:tc>
                  <a:txBody>
                    <a:bodyPr/>
                    <a:lstStyle/>
                    <a:p>
                      <a:pPr marL="0" marR="0" lvl="0" indent="0" algn="ctr" rtl="0">
                        <a:spcBef>
                          <a:spcPts val="0"/>
                        </a:spcBef>
                        <a:spcAft>
                          <a:spcPts val="0"/>
                        </a:spcAft>
                        <a:buNone/>
                      </a:pPr>
                      <a:r>
                        <a:rPr lang="es-GT" sz="1800" noProof="0" dirty="0">
                          <a:solidFill>
                            <a:schemeClr val="dk1"/>
                          </a:solidFill>
                        </a:rPr>
                        <a:t>42</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25775">
                <a:tc>
                  <a:txBody>
                    <a:bodyPr/>
                    <a:lstStyle/>
                    <a:p>
                      <a:pPr marL="0" marR="0" lvl="0" indent="0" algn="ctr" rtl="0">
                        <a:spcBef>
                          <a:spcPts val="0"/>
                        </a:spcBef>
                        <a:spcAft>
                          <a:spcPts val="0"/>
                        </a:spcAft>
                        <a:buNone/>
                      </a:pPr>
                      <a:r>
                        <a:rPr lang="es-GT" sz="1800" b="1" noProof="0" dirty="0">
                          <a:solidFill>
                            <a:schemeClr val="dk1"/>
                          </a:solidFill>
                        </a:rPr>
                        <a:t>125</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3"/>
                  </a:ext>
                </a:extLst>
              </a:tr>
            </a:tbl>
          </a:graphicData>
        </a:graphic>
      </p:graphicFrame>
      <p:graphicFrame>
        <p:nvGraphicFramePr>
          <p:cNvPr id="302" name="Google Shape;302;p16"/>
          <p:cNvGraphicFramePr/>
          <p:nvPr>
            <p:extLst>
              <p:ext uri="{D42A27DB-BD31-4B8C-83A1-F6EECF244321}">
                <p14:modId xmlns:p14="http://schemas.microsoft.com/office/powerpoint/2010/main" val="1274896035"/>
              </p:ext>
            </p:extLst>
          </p:nvPr>
        </p:nvGraphicFramePr>
        <p:xfrm>
          <a:off x="6937697" y="4514392"/>
          <a:ext cx="2103125" cy="2103100"/>
        </p:xfrm>
        <a:graphic>
          <a:graphicData uri="http://schemas.openxmlformats.org/drawingml/2006/table">
            <a:tbl>
              <a:tblPr firstRow="1" bandRow="1">
                <a:noFill/>
              </a:tblPr>
              <a:tblGrid>
                <a:gridCol w="2103125">
                  <a:extLst>
                    <a:ext uri="{9D8B030D-6E8A-4147-A177-3AD203B41FA5}">
                      <a16:colId xmlns:a16="http://schemas.microsoft.com/office/drawing/2014/main" val="20000"/>
                    </a:ext>
                  </a:extLst>
                </a:gridCol>
              </a:tblGrid>
              <a:tr h="525775">
                <a:tc>
                  <a:txBody>
                    <a:bodyPr/>
                    <a:lstStyle/>
                    <a:p>
                      <a:pPr marL="0" marR="0" lvl="0" indent="0" algn="ctr" rtl="0">
                        <a:spcBef>
                          <a:spcPts val="0"/>
                        </a:spcBef>
                        <a:spcAft>
                          <a:spcPts val="0"/>
                        </a:spcAft>
                        <a:buNone/>
                      </a:pPr>
                      <a:r>
                        <a:rPr lang="es-GT" sz="1800" b="1" noProof="0" dirty="0">
                          <a:solidFill>
                            <a:schemeClr val="dk1"/>
                          </a:solidFill>
                        </a:rPr>
                        <a:t>Proporción</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525775">
                <a:tc>
                  <a:txBody>
                    <a:bodyPr/>
                    <a:lstStyle/>
                    <a:p>
                      <a:pPr marL="0" marR="0" lvl="0" indent="0" algn="ctr" rtl="0">
                        <a:spcBef>
                          <a:spcPts val="0"/>
                        </a:spcBef>
                        <a:spcAft>
                          <a:spcPts val="0"/>
                        </a:spcAft>
                        <a:buNone/>
                      </a:pPr>
                      <a:r>
                        <a:rPr lang="es-GT" sz="1800" noProof="0" dirty="0">
                          <a:solidFill>
                            <a:schemeClr val="dk1"/>
                          </a:solidFill>
                        </a:rPr>
                        <a:t>66%</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25775">
                <a:tc>
                  <a:txBody>
                    <a:bodyPr/>
                    <a:lstStyle/>
                    <a:p>
                      <a:pPr marL="0" marR="0" lvl="0" indent="0" algn="ctr" rtl="0">
                        <a:spcBef>
                          <a:spcPts val="0"/>
                        </a:spcBef>
                        <a:spcAft>
                          <a:spcPts val="0"/>
                        </a:spcAft>
                        <a:buNone/>
                      </a:pPr>
                      <a:r>
                        <a:rPr lang="es-GT" sz="1800" noProof="0" dirty="0">
                          <a:solidFill>
                            <a:schemeClr val="dk1"/>
                          </a:solidFill>
                        </a:rPr>
                        <a:t>34%</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25775">
                <a:tc>
                  <a:txBody>
                    <a:bodyPr/>
                    <a:lstStyle/>
                    <a:p>
                      <a:pPr marL="0" marR="0" lvl="0" indent="0" algn="ctr" rtl="0">
                        <a:spcBef>
                          <a:spcPts val="0"/>
                        </a:spcBef>
                        <a:spcAft>
                          <a:spcPts val="0"/>
                        </a:spcAft>
                        <a:buNone/>
                      </a:pPr>
                      <a:r>
                        <a:rPr lang="es-GT" sz="1800" b="1" noProof="0" dirty="0">
                          <a:solidFill>
                            <a:schemeClr val="dk1"/>
                          </a:solidFill>
                        </a:rPr>
                        <a:t>100%</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17"/>
          <p:cNvSpPr txBox="1">
            <a:spLocks noGrp="1"/>
          </p:cNvSpPr>
          <p:nvPr>
            <p:ph type="title"/>
          </p:nvPr>
        </p:nvSpPr>
        <p:spPr>
          <a:xfrm>
            <a:off x="583010" y="0"/>
            <a:ext cx="11718851"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Distribución de frecuencias (tabla de 1 variable)</a:t>
            </a:r>
            <a:br>
              <a:rPr lang="es-ES" dirty="0"/>
            </a:br>
            <a:r>
              <a:rPr lang="es-ES" dirty="0"/>
              <a:t>Variables cuantitativas (1/2)</a:t>
            </a:r>
          </a:p>
        </p:txBody>
      </p:sp>
      <p:sp>
        <p:nvSpPr>
          <p:cNvPr id="309" name="Google Shape;309;p1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dk1"/>
              </a:buClr>
              <a:buSzPts val="2800"/>
              <a:buFont typeface="Arial"/>
              <a:buChar char="•"/>
            </a:pPr>
            <a:r>
              <a:rPr lang="es-ES" sz="2800" b="0" i="0" u="none" strike="noStrike" cap="none" dirty="0">
                <a:solidFill>
                  <a:schemeClr val="dk1"/>
                </a:solidFill>
                <a:ea typeface="Arial"/>
                <a:cs typeface="Arial"/>
                <a:sym typeface="Arial"/>
              </a:rPr>
              <a:t>Columna 1: 	Todos los valores posibles (más el total) o 				rangos de valores ("intervalos")</a:t>
            </a:r>
            <a:endParaRPr lang="es-ES" dirty="0"/>
          </a:p>
          <a:p>
            <a:pPr marL="0" marR="0" lvl="0" indent="0" algn="l" rtl="0">
              <a:lnSpc>
                <a:spcPct val="90000"/>
              </a:lnSpc>
              <a:spcBef>
                <a:spcPts val="600"/>
              </a:spcBef>
              <a:spcAft>
                <a:spcPts val="0"/>
              </a:spcAft>
              <a:buClr>
                <a:srgbClr val="00943B"/>
              </a:buClr>
              <a:buSzPts val="2800"/>
              <a:buFont typeface="Arial"/>
              <a:buNone/>
            </a:pPr>
            <a:r>
              <a:rPr lang="es-ES" sz="2800" b="0" i="0" u="none" strike="noStrike" cap="none" dirty="0">
                <a:solidFill>
                  <a:srgbClr val="000000"/>
                </a:solidFill>
                <a:ea typeface="Arial"/>
                <a:cs typeface="Arial"/>
                <a:sym typeface="Arial"/>
              </a:rPr>
              <a:t>			(opcionalmente: otro, desconocido)</a:t>
            </a:r>
            <a:endParaRPr lang="es-ES" dirty="0"/>
          </a:p>
          <a:p>
            <a:pPr marL="228600" marR="0" lvl="0" indent="-228600" algn="l" rtl="0">
              <a:lnSpc>
                <a:spcPct val="100000"/>
              </a:lnSpc>
              <a:spcBef>
                <a:spcPts val="1000"/>
              </a:spcBef>
              <a:spcAft>
                <a:spcPts val="0"/>
              </a:spcAft>
              <a:buClr>
                <a:schemeClr val="dk1"/>
              </a:buClr>
              <a:buSzPts val="2800"/>
              <a:buFont typeface="Arial"/>
              <a:buChar char="•"/>
            </a:pPr>
            <a:r>
              <a:rPr lang="es-ES" sz="2800" b="0" i="0" u="none" strike="noStrike" cap="none" dirty="0">
                <a:solidFill>
                  <a:schemeClr val="dk1"/>
                </a:solidFill>
                <a:ea typeface="Arial"/>
                <a:cs typeface="Arial"/>
                <a:sym typeface="Arial"/>
              </a:rPr>
              <a:t>Columna 2: 	Número de registros con cada valor o que 				entran en cada intervalo</a:t>
            </a:r>
            <a:endParaRPr lang="es-ES" dirty="0"/>
          </a:p>
          <a:p>
            <a:pPr marL="228600" marR="0" lvl="0" indent="-228600" algn="l" rtl="0">
              <a:lnSpc>
                <a:spcPct val="100000"/>
              </a:lnSpc>
              <a:spcBef>
                <a:spcPts val="1100"/>
              </a:spcBef>
              <a:spcAft>
                <a:spcPts val="0"/>
              </a:spcAft>
              <a:buClr>
                <a:schemeClr val="dk1"/>
              </a:buClr>
              <a:buSzPts val="2800"/>
              <a:buFont typeface="Arial"/>
              <a:buChar char="•"/>
            </a:pPr>
            <a:r>
              <a:rPr lang="es-ES" sz="2800" b="0" i="0" u="none" strike="noStrike" cap="none" dirty="0">
                <a:solidFill>
                  <a:schemeClr val="dk1"/>
                </a:solidFill>
                <a:ea typeface="Arial"/>
                <a:cs typeface="Arial"/>
                <a:sym typeface="Arial"/>
              </a:rPr>
              <a:t>Columna 3: 	Porcentaje (opcional)</a:t>
            </a:r>
            <a:endParaRPr lang="es-ES" sz="2800" b="0" i="0" u="none" strike="noStrike" cap="none" dirty="0">
              <a:solidFill>
                <a:srgbClr val="000000"/>
              </a:solidFill>
              <a:ea typeface="Arial"/>
              <a:cs typeface="Arial"/>
              <a:sym typeface="Arial"/>
            </a:endParaRPr>
          </a:p>
          <a:p>
            <a:pPr marL="685800" marR="0" lvl="1" indent="-76200" algn="l" rtl="0">
              <a:lnSpc>
                <a:spcPct val="90000"/>
              </a:lnSpc>
              <a:spcBef>
                <a:spcPts val="1000"/>
              </a:spcBef>
              <a:spcAft>
                <a:spcPts val="0"/>
              </a:spcAft>
              <a:buClr>
                <a:srgbClr val="00943B"/>
              </a:buClr>
              <a:buSzPts val="2400"/>
              <a:buFont typeface="Arial"/>
              <a:buNone/>
            </a:pPr>
            <a:endParaRPr lang="es-ES" sz="2400" b="0" i="0" u="none" strike="noStrike" cap="none" dirty="0">
              <a:solidFill>
                <a:srgbClr val="000000"/>
              </a:solidFill>
              <a:ea typeface="Arial"/>
              <a:cs typeface="Arial"/>
              <a:sym typeface="Arial"/>
            </a:endParaRPr>
          </a:p>
          <a:p>
            <a:pPr marL="685800" marR="0" lvl="1" indent="-76200" algn="l" rtl="0">
              <a:lnSpc>
                <a:spcPct val="90000"/>
              </a:lnSpc>
              <a:spcBef>
                <a:spcPts val="1000"/>
              </a:spcBef>
              <a:spcAft>
                <a:spcPts val="0"/>
              </a:spcAft>
              <a:buClr>
                <a:srgbClr val="00943B"/>
              </a:buClr>
              <a:buSzPts val="2400"/>
              <a:buFont typeface="Arial"/>
              <a:buNone/>
            </a:pPr>
            <a:endParaRPr lang="es-ES" sz="2400" b="0" i="0" u="none" strike="noStrike" cap="none" dirty="0">
              <a:solidFill>
                <a:schemeClr val="accent5"/>
              </a:solidFill>
              <a:ea typeface="Arial"/>
              <a:cs typeface="Arial"/>
              <a:sym typeface="Arial"/>
            </a:endParaRPr>
          </a:p>
          <a:p>
            <a:pPr marL="685800" marR="0" lvl="1" indent="-76200" algn="l" rtl="0">
              <a:lnSpc>
                <a:spcPct val="90000"/>
              </a:lnSpc>
              <a:spcBef>
                <a:spcPts val="1000"/>
              </a:spcBef>
              <a:spcAft>
                <a:spcPts val="0"/>
              </a:spcAft>
              <a:buClr>
                <a:srgbClr val="00943B"/>
              </a:buClr>
              <a:buSzPts val="2400"/>
              <a:buFont typeface="Arial"/>
              <a:buNone/>
            </a:pPr>
            <a:endParaRPr lang="es-ES" sz="2400" b="0" i="0" u="none" strike="noStrike" cap="none" dirty="0">
              <a:solidFill>
                <a:schemeClr val="accent5"/>
              </a:solidFill>
              <a:ea typeface="Arial"/>
              <a:cs typeface="Arial"/>
              <a:sym typeface="Arial"/>
            </a:endParaRPr>
          </a:p>
          <a:p>
            <a:pPr marL="0" marR="0" lvl="0" indent="0" algn="l" rtl="0">
              <a:lnSpc>
                <a:spcPct val="90000"/>
              </a:lnSpc>
              <a:spcBef>
                <a:spcPts val="1500"/>
              </a:spcBef>
              <a:spcAft>
                <a:spcPts val="0"/>
              </a:spcAft>
              <a:buClr>
                <a:schemeClr val="dk1"/>
              </a:buClr>
              <a:buSzPts val="2800"/>
              <a:buFont typeface="Arial"/>
              <a:buNone/>
            </a:pPr>
            <a:endParaRPr lang="es-ES" sz="2800" b="0" i="0" u="none" strike="noStrike" cap="none" dirty="0">
              <a:solidFill>
                <a:schemeClr val="dk1"/>
              </a:solidFil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8"/>
          <p:cNvSpPr txBox="1">
            <a:spLocks noGrp="1"/>
          </p:cNvSpPr>
          <p:nvPr>
            <p:ph type="title"/>
          </p:nvPr>
        </p:nvSpPr>
        <p:spPr>
          <a:xfrm>
            <a:off x="583008" y="0"/>
            <a:ext cx="1180392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Distribución de Frecuencias (tabla de 1 variable)</a:t>
            </a:r>
            <a:br>
              <a:rPr lang="es-ES" dirty="0"/>
            </a:br>
            <a:r>
              <a:rPr lang="es-ES" dirty="0"/>
              <a:t>Variables cuantitativas (2/2)</a:t>
            </a:r>
          </a:p>
        </p:txBody>
      </p:sp>
      <p:graphicFrame>
        <p:nvGraphicFramePr>
          <p:cNvPr id="317" name="Google Shape;317;p18"/>
          <p:cNvGraphicFramePr/>
          <p:nvPr>
            <p:extLst>
              <p:ext uri="{D42A27DB-BD31-4B8C-83A1-F6EECF244321}">
                <p14:modId xmlns:p14="http://schemas.microsoft.com/office/powerpoint/2010/main" val="2574338614"/>
              </p:ext>
            </p:extLst>
          </p:nvPr>
        </p:nvGraphicFramePr>
        <p:xfrm>
          <a:off x="1295400" y="2421004"/>
          <a:ext cx="9601200" cy="3575400"/>
        </p:xfrm>
        <a:graphic>
          <a:graphicData uri="http://schemas.openxmlformats.org/drawingml/2006/table">
            <a:tbl>
              <a:tblPr firstRow="1" bandRow="1">
                <a:noFill/>
              </a:tblPr>
              <a:tblGrid>
                <a:gridCol w="3200400">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gridCol w="3200400">
                  <a:extLst>
                    <a:ext uri="{9D8B030D-6E8A-4147-A177-3AD203B41FA5}">
                      <a16:colId xmlns:a16="http://schemas.microsoft.com/office/drawing/2014/main" val="20002"/>
                    </a:ext>
                  </a:extLst>
                </a:gridCol>
              </a:tblGrid>
              <a:tr h="405400">
                <a:tc>
                  <a:txBody>
                    <a:bodyPr/>
                    <a:lstStyle/>
                    <a:p>
                      <a:pPr marL="0" marR="0" lvl="0" indent="0" algn="ctr" rtl="0">
                        <a:spcBef>
                          <a:spcPts val="0"/>
                        </a:spcBef>
                        <a:spcAft>
                          <a:spcPts val="0"/>
                        </a:spcAft>
                        <a:buNone/>
                      </a:pPr>
                      <a:r>
                        <a:rPr lang="en-US" sz="2000" b="1">
                          <a:solidFill>
                            <a:schemeClr val="dk1"/>
                          </a:solidFill>
                        </a:rPr>
                        <a:t>Grupo de edad (años)</a:t>
                      </a:r>
                      <a:endParaRPr sz="1600" b="1"/>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rPr>
                        <a:t>Número de casos</a:t>
                      </a:r>
                      <a:endParaRPr sz="1600" b="1"/>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rPr>
                        <a:t>Porcentaje</a:t>
                      </a:r>
                      <a:endParaRPr sz="1600" b="1"/>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65760">
                <a:tc>
                  <a:txBody>
                    <a:bodyPr/>
                    <a:lstStyle/>
                    <a:p>
                      <a:pPr marL="0" marR="0" lvl="0" indent="0" algn="ctr" rtl="0">
                        <a:spcBef>
                          <a:spcPts val="0"/>
                        </a:spcBef>
                        <a:spcAft>
                          <a:spcPts val="0"/>
                        </a:spcAft>
                        <a:buNone/>
                      </a:pPr>
                      <a:r>
                        <a:rPr lang="en-US" sz="2000"/>
                        <a:t>&lt;5</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1</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1%</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365760">
                <a:tc>
                  <a:txBody>
                    <a:bodyPr/>
                    <a:lstStyle/>
                    <a:p>
                      <a:pPr marL="0" marR="0" lvl="0" indent="0" algn="ctr" rtl="0">
                        <a:spcBef>
                          <a:spcPts val="0"/>
                        </a:spcBef>
                        <a:spcAft>
                          <a:spcPts val="0"/>
                        </a:spcAft>
                        <a:buNone/>
                      </a:pPr>
                      <a:r>
                        <a:rPr lang="en-US" sz="2000"/>
                        <a:t>5-14</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5</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4%</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365760">
                <a:tc>
                  <a:txBody>
                    <a:bodyPr/>
                    <a:lstStyle/>
                    <a:p>
                      <a:pPr marL="0" marR="0" lvl="0" indent="0" algn="ctr" rtl="0">
                        <a:spcBef>
                          <a:spcPts val="0"/>
                        </a:spcBef>
                        <a:spcAft>
                          <a:spcPts val="0"/>
                        </a:spcAft>
                        <a:buNone/>
                      </a:pPr>
                      <a:r>
                        <a:rPr lang="en-US" sz="2000"/>
                        <a:t>15-24</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23</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18%</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r h="365760">
                <a:tc>
                  <a:txBody>
                    <a:bodyPr/>
                    <a:lstStyle/>
                    <a:p>
                      <a:pPr marL="0" marR="0" lvl="0" indent="0" algn="ctr" rtl="0">
                        <a:spcBef>
                          <a:spcPts val="0"/>
                        </a:spcBef>
                        <a:spcAft>
                          <a:spcPts val="0"/>
                        </a:spcAft>
                        <a:buNone/>
                      </a:pPr>
                      <a:r>
                        <a:rPr lang="en-US" sz="2000"/>
                        <a:t>25-44</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42</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33%</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4"/>
                  </a:ext>
                </a:extLst>
              </a:tr>
              <a:tr h="365760">
                <a:tc>
                  <a:txBody>
                    <a:bodyPr/>
                    <a:lstStyle/>
                    <a:p>
                      <a:pPr marL="0" marR="0" lvl="0" indent="0" algn="ctr" rtl="0">
                        <a:spcBef>
                          <a:spcPts val="0"/>
                        </a:spcBef>
                        <a:spcAft>
                          <a:spcPts val="0"/>
                        </a:spcAft>
                        <a:buNone/>
                      </a:pPr>
                      <a:r>
                        <a:rPr lang="en-US" sz="2000"/>
                        <a:t>45-64</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29</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23%</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5"/>
                  </a:ext>
                </a:extLst>
              </a:tr>
              <a:tr h="365760">
                <a:tc>
                  <a:txBody>
                    <a:bodyPr/>
                    <a:lstStyle/>
                    <a:p>
                      <a:pPr marL="0" marR="0" lvl="0" indent="0" algn="ctr" rtl="0">
                        <a:spcBef>
                          <a:spcPts val="0"/>
                        </a:spcBef>
                        <a:spcAft>
                          <a:spcPts val="0"/>
                        </a:spcAft>
                        <a:buNone/>
                      </a:pPr>
                      <a:r>
                        <a:rPr lang="en-US" sz="2000"/>
                        <a:t>≥65</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10</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8%</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6"/>
                  </a:ext>
                </a:extLst>
              </a:tr>
              <a:tr h="365760">
                <a:tc>
                  <a:txBody>
                    <a:bodyPr/>
                    <a:lstStyle/>
                    <a:p>
                      <a:pPr marL="0" marR="0" lvl="0" indent="0" algn="ctr" rtl="0">
                        <a:spcBef>
                          <a:spcPts val="0"/>
                        </a:spcBef>
                        <a:spcAft>
                          <a:spcPts val="0"/>
                        </a:spcAft>
                        <a:buNone/>
                      </a:pPr>
                      <a:r>
                        <a:rPr lang="en-US" sz="2000"/>
                        <a:t>Desconocido</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n-US" sz="2000"/>
                        <a:t>15</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n-US" sz="2000"/>
                        <a:t>12%</a:t>
                      </a:r>
                      <a:endParaRPr sz="16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65760">
                <a:tc>
                  <a:txBody>
                    <a:bodyPr/>
                    <a:lstStyle/>
                    <a:p>
                      <a:pPr marL="0" marR="0" lvl="0" indent="0" algn="ctr" rtl="0">
                        <a:spcBef>
                          <a:spcPts val="0"/>
                        </a:spcBef>
                        <a:spcAft>
                          <a:spcPts val="0"/>
                        </a:spcAft>
                        <a:buNone/>
                      </a:pPr>
                      <a:r>
                        <a:rPr lang="en-US" sz="2000" b="1"/>
                        <a:t>Total</a:t>
                      </a:r>
                      <a:endParaRPr sz="1600" b="1"/>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a:t>125</a:t>
                      </a:r>
                      <a:endParaRPr sz="1600" b="1"/>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a:t>100%</a:t>
                      </a:r>
                      <a:endParaRPr sz="1600" b="1"/>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8"/>
                  </a:ext>
                </a:extLst>
              </a:tr>
            </a:tbl>
          </a:graphicData>
        </a:graphic>
      </p:graphicFrame>
      <p:sp>
        <p:nvSpPr>
          <p:cNvPr id="319" name="Google Shape;319;p18"/>
          <p:cNvSpPr txBox="1"/>
          <p:nvPr/>
        </p:nvSpPr>
        <p:spPr>
          <a:xfrm>
            <a:off x="838200" y="1477685"/>
            <a:ext cx="10515600" cy="822947"/>
          </a:xfrm>
          <a:prstGeom prst="rect">
            <a:avLst/>
          </a:prstGeom>
          <a:noFill/>
          <a:ln>
            <a:noFill/>
          </a:ln>
        </p:spPr>
        <p:txBody>
          <a:bodyPr spcFirstLastPara="1" wrap="square" lIns="91425" tIns="45700" rIns="91425" bIns="45700" anchor="t" anchorCtr="0">
            <a:noAutofit/>
          </a:bodyPr>
          <a:lstStyle/>
          <a:p>
            <a:pPr marL="0" marR="0" lvl="0" indent="0" algn="ctr" defTabSz="457200" rtl="0" eaLnBrk="1" fontAlgn="auto" latinLnBrk="0" hangingPunct="1">
              <a:lnSpc>
                <a:spcPct val="100000"/>
              </a:lnSpc>
              <a:spcBef>
                <a:spcPts val="0"/>
              </a:spcBef>
              <a:spcAft>
                <a:spcPts val="0"/>
              </a:spcAft>
              <a:buClr>
                <a:srgbClr val="C00000"/>
              </a:buClr>
              <a:buSzPts val="2400"/>
              <a:buFont typeface="Noto Sans Symbols"/>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Número de casos notificados de tuberculosis, por grupo de edad </a:t>
            </a:r>
            <a:br>
              <a:rPr kumimoji="0" lang="es-ES" sz="2400" b="1" i="0" u="none" strike="noStrike" kern="1200" cap="none" spc="0" normalizeH="0" baseline="0" dirty="0">
                <a:ln>
                  <a:noFill/>
                </a:ln>
                <a:solidFill>
                  <a:prstClr val="black"/>
                </a:solidFill>
                <a:effectLst/>
                <a:uLnTx/>
                <a:uFillTx/>
                <a:latin typeface="Arial"/>
                <a:ea typeface="Arial"/>
                <a:cs typeface="Arial"/>
                <a:sym typeface="Arial"/>
              </a:rPr>
            </a:b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(en años), País E, 2023</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9"/>
          <p:cNvSpPr txBox="1">
            <a:spLocks noGrp="1"/>
          </p:cNvSpPr>
          <p:nvPr>
            <p:ph sz="half" idx="2"/>
          </p:nvPr>
        </p:nvSpPr>
        <p:spPr>
          <a:xfrm>
            <a:off x="838200" y="1478857"/>
            <a:ext cx="10900144"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buClr>
                <a:schemeClr val="dk1"/>
              </a:buClr>
              <a:buSzPts val="2800"/>
              <a:buChar char="•"/>
            </a:pPr>
            <a:r>
              <a:rPr lang="es-ES" dirty="0"/>
              <a:t>Muestra los recuentos según dos variables simultáneamente con:</a:t>
            </a:r>
          </a:p>
          <a:p>
            <a:pPr marL="685800" lvl="1" indent="-228600" algn="l" rtl="0">
              <a:lnSpc>
                <a:spcPct val="100000"/>
              </a:lnSpc>
              <a:buSzPts val="2400"/>
              <a:buFont typeface="Noto Sans Symbols"/>
              <a:buChar char="▪"/>
            </a:pPr>
            <a:r>
              <a:rPr lang="es-ES" dirty="0"/>
              <a:t>Una variable a lo largo de las filas</a:t>
            </a:r>
          </a:p>
          <a:p>
            <a:pPr marL="685800" lvl="1" indent="-228600" algn="l" rtl="0">
              <a:lnSpc>
                <a:spcPct val="100000"/>
              </a:lnSpc>
              <a:buSzPts val="2400"/>
              <a:buFont typeface="Noto Sans Symbols"/>
              <a:buChar char="▪"/>
            </a:pPr>
            <a:r>
              <a:rPr lang="es-ES" dirty="0"/>
              <a:t>Otra variable a lo largo de las columnas</a:t>
            </a:r>
          </a:p>
          <a:p>
            <a:pPr marL="228600" lvl="0" indent="-228600" algn="l" rtl="0">
              <a:lnSpc>
                <a:spcPct val="100000"/>
              </a:lnSpc>
              <a:buClr>
                <a:schemeClr val="dk1"/>
              </a:buClr>
              <a:buSzPts val="2800"/>
              <a:buChar char="•"/>
            </a:pPr>
            <a:r>
              <a:rPr lang="es-ES" dirty="0"/>
              <a:t>También llamada "tabulación cruzada" o tabla de contingencia</a:t>
            </a:r>
          </a:p>
          <a:p>
            <a:pPr marL="228600" lvl="0" indent="-228600" algn="l" rtl="0">
              <a:lnSpc>
                <a:spcPct val="100000"/>
              </a:lnSpc>
              <a:buClr>
                <a:schemeClr val="dk1"/>
              </a:buClr>
              <a:buSzPts val="2800"/>
              <a:buChar char="•"/>
            </a:pPr>
            <a:r>
              <a:rPr lang="es-ES" dirty="0"/>
              <a:t>Tabla de dos por dos = tabla de dos variables con dos categorías cada una</a:t>
            </a:r>
          </a:p>
          <a:p>
            <a:pPr marL="228600" lvl="0" indent="-50800" algn="l" rtl="0">
              <a:lnSpc>
                <a:spcPct val="100000"/>
              </a:lnSpc>
              <a:buClr>
                <a:schemeClr val="dk1"/>
              </a:buClr>
              <a:buSzPts val="2800"/>
              <a:buNone/>
            </a:pPr>
            <a:endParaRPr lang="es-ES" dirty="0"/>
          </a:p>
        </p:txBody>
      </p:sp>
      <p:sp>
        <p:nvSpPr>
          <p:cNvPr id="326" name="Google Shape;326;p1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Tabla de 2 variables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graphicFrame>
        <p:nvGraphicFramePr>
          <p:cNvPr id="333" name="Google Shape;333;p20"/>
          <p:cNvGraphicFramePr/>
          <p:nvPr>
            <p:extLst>
              <p:ext uri="{D42A27DB-BD31-4B8C-83A1-F6EECF244321}">
                <p14:modId xmlns:p14="http://schemas.microsoft.com/office/powerpoint/2010/main" val="1711870391"/>
              </p:ext>
            </p:extLst>
          </p:nvPr>
        </p:nvGraphicFramePr>
        <p:xfrm>
          <a:off x="655320" y="2375774"/>
          <a:ext cx="10881360" cy="3871050"/>
        </p:xfrm>
        <a:graphic>
          <a:graphicData uri="http://schemas.openxmlformats.org/drawingml/2006/table">
            <a:tbl>
              <a:tblPr firstRow="1" bandRow="1">
                <a:noFill/>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65176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tblGrid>
              <a:tr h="370850">
                <a:tc>
                  <a:txBody>
                    <a:bodyPr/>
                    <a:lstStyle/>
                    <a:p>
                      <a:pPr marL="0" marR="0" lvl="0" indent="0" algn="ctr" rtl="0">
                        <a:spcBef>
                          <a:spcPts val="0"/>
                        </a:spcBef>
                        <a:spcAft>
                          <a:spcPts val="0"/>
                        </a:spcAft>
                        <a:buNone/>
                      </a:pPr>
                      <a:r>
                        <a:rPr lang="en-US" sz="2000" b="1">
                          <a:solidFill>
                            <a:schemeClr val="dk1"/>
                          </a:solidFill>
                        </a:rPr>
                        <a:t>Grupo de edad (años)</a:t>
                      </a:r>
                      <a:endParaRPr sz="1800"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rPr>
                        <a:t>Mujeres</a:t>
                      </a:r>
                      <a:endParaRPr sz="1800"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rPr>
                        <a:t>Hombres</a:t>
                      </a:r>
                      <a:endParaRPr sz="1800"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rPr>
                        <a:t>Total</a:t>
                      </a:r>
                      <a:endParaRPr sz="1800"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274320">
                <a:tc>
                  <a:txBody>
                    <a:bodyPr/>
                    <a:lstStyle/>
                    <a:p>
                      <a:pPr marL="0" marR="0" lvl="0" indent="0" algn="ctr" rtl="0">
                        <a:spcBef>
                          <a:spcPts val="0"/>
                        </a:spcBef>
                        <a:spcAft>
                          <a:spcPts val="0"/>
                        </a:spcAft>
                        <a:buNone/>
                      </a:pPr>
                      <a:r>
                        <a:rPr lang="en-US" sz="2000"/>
                        <a:t>&lt;5</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0</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1</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1</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274320">
                <a:tc>
                  <a:txBody>
                    <a:bodyPr/>
                    <a:lstStyle/>
                    <a:p>
                      <a:pPr marL="0" marR="0" lvl="0" indent="0" algn="ctr" rtl="0">
                        <a:spcBef>
                          <a:spcPts val="0"/>
                        </a:spcBef>
                        <a:spcAft>
                          <a:spcPts val="0"/>
                        </a:spcAft>
                        <a:buNone/>
                      </a:pPr>
                      <a:r>
                        <a:rPr lang="en-US" sz="2000"/>
                        <a:t>5-14</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3</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2</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5</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274320">
                <a:tc>
                  <a:txBody>
                    <a:bodyPr/>
                    <a:lstStyle/>
                    <a:p>
                      <a:pPr marL="0" marR="0" lvl="0" indent="0" algn="ctr" rtl="0">
                        <a:spcBef>
                          <a:spcPts val="0"/>
                        </a:spcBef>
                        <a:spcAft>
                          <a:spcPts val="0"/>
                        </a:spcAft>
                        <a:buNone/>
                      </a:pPr>
                      <a:r>
                        <a:rPr lang="en-US" sz="2000"/>
                        <a:t>15-24</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9</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14</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23</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r h="274320">
                <a:tc>
                  <a:txBody>
                    <a:bodyPr/>
                    <a:lstStyle/>
                    <a:p>
                      <a:pPr marL="0" marR="0" lvl="0" indent="0" algn="ctr" rtl="0">
                        <a:spcBef>
                          <a:spcPts val="0"/>
                        </a:spcBef>
                        <a:spcAft>
                          <a:spcPts val="0"/>
                        </a:spcAft>
                        <a:buNone/>
                      </a:pPr>
                      <a:r>
                        <a:rPr lang="en-US" sz="2000"/>
                        <a:t>25-44</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11</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31</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42</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4"/>
                  </a:ext>
                </a:extLst>
              </a:tr>
              <a:tr h="274320">
                <a:tc>
                  <a:txBody>
                    <a:bodyPr/>
                    <a:lstStyle/>
                    <a:p>
                      <a:pPr marL="0" marR="0" lvl="0" indent="0" algn="ctr" rtl="0">
                        <a:lnSpc>
                          <a:spcPct val="100000"/>
                        </a:lnSpc>
                        <a:spcBef>
                          <a:spcPts val="0"/>
                        </a:spcBef>
                        <a:spcAft>
                          <a:spcPts val="0"/>
                        </a:spcAft>
                        <a:buClr>
                          <a:schemeClr val="dk1"/>
                        </a:buClr>
                        <a:buSzPts val="2000"/>
                        <a:buFont typeface="Arial"/>
                        <a:buNone/>
                      </a:pPr>
                      <a:r>
                        <a:rPr lang="en-US" sz="2000"/>
                        <a:t>45-64</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8</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21</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t>29</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5"/>
                  </a:ext>
                </a:extLst>
              </a:tr>
              <a:tr h="274320">
                <a:tc>
                  <a:txBody>
                    <a:bodyPr/>
                    <a:lstStyle/>
                    <a:p>
                      <a:pPr marL="0" marR="0" lvl="0" indent="0" algn="ctr" rtl="0">
                        <a:lnSpc>
                          <a:spcPct val="100000"/>
                        </a:lnSpc>
                        <a:spcBef>
                          <a:spcPts val="0"/>
                        </a:spcBef>
                        <a:spcAft>
                          <a:spcPts val="0"/>
                        </a:spcAft>
                        <a:buClr>
                          <a:schemeClr val="dk1"/>
                        </a:buClr>
                        <a:buSzPts val="2000"/>
                        <a:buFont typeface="Arial"/>
                        <a:buNone/>
                      </a:pPr>
                      <a:r>
                        <a:rPr lang="en-US" sz="2000"/>
                        <a:t>≥65</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3</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7</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a:t>10</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6"/>
                  </a:ext>
                </a:extLst>
              </a:tr>
              <a:tr h="274320">
                <a:tc>
                  <a:txBody>
                    <a:bodyPr/>
                    <a:lstStyle/>
                    <a:p>
                      <a:pPr marL="0" marR="0" lvl="0" indent="0" algn="ctr" rtl="0">
                        <a:lnSpc>
                          <a:spcPct val="100000"/>
                        </a:lnSpc>
                        <a:spcBef>
                          <a:spcPts val="0"/>
                        </a:spcBef>
                        <a:spcAft>
                          <a:spcPts val="0"/>
                        </a:spcAft>
                        <a:buClr>
                          <a:schemeClr val="dk1"/>
                        </a:buClr>
                        <a:buSzPts val="2000"/>
                        <a:buFont typeface="Arial"/>
                        <a:buNone/>
                      </a:pPr>
                      <a:r>
                        <a:rPr lang="en-US" sz="2000"/>
                        <a:t>Desconocido</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n-US" sz="2000"/>
                        <a:t>8</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n-US" sz="2000"/>
                        <a:t>7</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n-US" sz="2000"/>
                        <a:t>15</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274320">
                <a:tc>
                  <a:txBody>
                    <a:bodyPr/>
                    <a:lstStyle/>
                    <a:p>
                      <a:pPr marL="0" marR="0" lvl="0" indent="0" algn="ctr" rtl="0">
                        <a:lnSpc>
                          <a:spcPct val="100000"/>
                        </a:lnSpc>
                        <a:spcBef>
                          <a:spcPts val="0"/>
                        </a:spcBef>
                        <a:spcAft>
                          <a:spcPts val="0"/>
                        </a:spcAft>
                        <a:buClr>
                          <a:schemeClr val="dk1"/>
                        </a:buClr>
                        <a:buSzPts val="2000"/>
                        <a:buFont typeface="Arial"/>
                        <a:buNone/>
                      </a:pPr>
                      <a:r>
                        <a:rPr lang="en-US" sz="2000" b="1"/>
                        <a:t>Total</a:t>
                      </a:r>
                      <a:endParaRPr sz="1800"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a:t>42</a:t>
                      </a:r>
                      <a:endParaRPr sz="1800"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a:t>83</a:t>
                      </a:r>
                      <a:endParaRPr sz="1800"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a:t>125</a:t>
                      </a:r>
                      <a:endParaRPr sz="1800"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8"/>
                  </a:ext>
                </a:extLst>
              </a:tr>
            </a:tbl>
          </a:graphicData>
        </a:graphic>
      </p:graphicFrame>
      <p:sp>
        <p:nvSpPr>
          <p:cNvPr id="334" name="Google Shape;334;p2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Tabla de 2 variables: ejemplo</a:t>
            </a:r>
          </a:p>
        </p:txBody>
      </p:sp>
      <p:sp>
        <p:nvSpPr>
          <p:cNvPr id="336" name="Google Shape;336;p20"/>
          <p:cNvSpPr txBox="1"/>
          <p:nvPr/>
        </p:nvSpPr>
        <p:spPr>
          <a:xfrm>
            <a:off x="838200" y="1451285"/>
            <a:ext cx="10515600" cy="924489"/>
          </a:xfrm>
          <a:prstGeom prst="rect">
            <a:avLst/>
          </a:prstGeom>
          <a:noFill/>
          <a:ln>
            <a:noFill/>
          </a:ln>
        </p:spPr>
        <p:txBody>
          <a:bodyPr spcFirstLastPara="1" wrap="square" lIns="91425" tIns="45700" rIns="91425" bIns="45700" anchor="t" anchorCtr="0">
            <a:noAutofit/>
          </a:bodyPr>
          <a:lstStyle/>
          <a:p>
            <a:pPr marL="0" marR="0" lvl="0" indent="0" algn="ctr" defTabSz="457200" rtl="0" eaLnBrk="1" fontAlgn="auto" latinLnBrk="0" hangingPunct="1">
              <a:lnSpc>
                <a:spcPct val="100000"/>
              </a:lnSpc>
              <a:spcBef>
                <a:spcPts val="0"/>
              </a:spcBef>
              <a:spcAft>
                <a:spcPts val="0"/>
              </a:spcAft>
              <a:buClr>
                <a:srgbClr val="C00000"/>
              </a:buClr>
              <a:buSzPts val="2400"/>
              <a:buFont typeface="Noto Sans Symbols"/>
              <a:buNone/>
              <a:tabLst/>
              <a:defRPr/>
            </a:pPr>
            <a:r>
              <a:rPr kumimoji="0" lang="es-ES" sz="2400" b="1" i="0" u="none" strike="noStrike" kern="1200" cap="none" spc="0" normalizeH="0" baseline="0" noProof="0" dirty="0">
                <a:ln>
                  <a:noFill/>
                </a:ln>
                <a:solidFill>
                  <a:prstClr val="black"/>
                </a:solidFill>
                <a:effectLst/>
                <a:uLnTx/>
                <a:uFillTx/>
                <a:latin typeface="Arial"/>
                <a:ea typeface="Arial"/>
                <a:cs typeface="Arial"/>
                <a:sym typeface="Arial"/>
              </a:rPr>
              <a:t>Número de casos notificados de tuberculosis, por grupo de edad </a:t>
            </a:r>
            <a:br>
              <a:rPr kumimoji="0" lang="es-ES" sz="2400" b="1" i="0" u="none" strike="noStrike" kern="1200" cap="none" spc="0" normalizeH="0" baseline="0" noProof="0" dirty="0">
                <a:ln>
                  <a:noFill/>
                </a:ln>
                <a:solidFill>
                  <a:prstClr val="black"/>
                </a:solidFill>
                <a:effectLst/>
                <a:uLnTx/>
                <a:uFillTx/>
                <a:latin typeface="Arial"/>
                <a:ea typeface="Arial"/>
                <a:cs typeface="Arial"/>
                <a:sym typeface="Arial"/>
              </a:rPr>
            </a:br>
            <a:r>
              <a:rPr kumimoji="0" lang="es-ES" sz="2400" b="1" i="0" u="none" strike="noStrike" kern="1200" cap="none" spc="0" normalizeH="0" baseline="0" noProof="0" dirty="0">
                <a:ln>
                  <a:noFill/>
                </a:ln>
                <a:solidFill>
                  <a:prstClr val="black"/>
                </a:solidFill>
                <a:effectLst/>
                <a:uLnTx/>
                <a:uFillTx/>
                <a:latin typeface="Arial"/>
                <a:ea typeface="Arial"/>
                <a:cs typeface="Arial"/>
                <a:sym typeface="Arial"/>
              </a:rPr>
              <a:t>(en años) y </a:t>
            </a:r>
            <a:r>
              <a:rPr lang="es-ES" sz="2400" b="1" dirty="0">
                <a:solidFill>
                  <a:prstClr val="black"/>
                </a:solidFill>
                <a:latin typeface="Arial"/>
                <a:ea typeface="Arial"/>
                <a:cs typeface="Arial"/>
                <a:sym typeface="Arial"/>
              </a:rPr>
              <a:t>sexo</a:t>
            </a:r>
            <a:r>
              <a:rPr kumimoji="0" lang="es-ES" sz="2400" b="1" i="0" u="none" strike="noStrike" kern="1200" cap="none" spc="0" normalizeH="0" baseline="0" noProof="0" dirty="0">
                <a:ln>
                  <a:noFill/>
                </a:ln>
                <a:solidFill>
                  <a:prstClr val="black"/>
                </a:solidFill>
                <a:effectLst/>
                <a:uLnTx/>
                <a:uFillTx/>
                <a:latin typeface="Arial"/>
                <a:ea typeface="Arial"/>
                <a:cs typeface="Arial"/>
                <a:sym typeface="Arial"/>
              </a:rPr>
              <a:t>, País E, 2023</a:t>
            </a:r>
            <a:endParaRPr kumimoji="0" lang="es-ES" sz="1800" b="0" i="0" u="none" strike="noStrike" kern="1200" cap="none" spc="0" normalizeH="0" baseline="0" noProof="0" dirty="0">
              <a:ln>
                <a:noFill/>
              </a:ln>
              <a:solidFill>
                <a:prstClr val="black"/>
              </a:solidFill>
              <a:effectLst/>
              <a:uLnTx/>
              <a:uFillTx/>
              <a:latin typeface="Arial"/>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3" name="Google Shape;343;p2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a:spcBef>
                <a:spcPts val="0"/>
              </a:spcBef>
              <a:buClr>
                <a:schemeClr val="dk1"/>
              </a:buClr>
              <a:buSzPts val="4400"/>
            </a:pPr>
            <a:r>
              <a:rPr lang="es-ES" dirty="0"/>
              <a:t>Tabla 2 x 2: ejemplo (1/2)</a:t>
            </a:r>
            <a:endParaRPr lang="es-ES" dirty="0">
              <a:solidFill>
                <a:srgbClr val="FF0000"/>
              </a:solidFill>
            </a:endParaRPr>
          </a:p>
        </p:txBody>
      </p:sp>
      <p:graphicFrame>
        <p:nvGraphicFramePr>
          <p:cNvPr id="345" name="Google Shape;345;p21"/>
          <p:cNvGraphicFramePr/>
          <p:nvPr>
            <p:extLst>
              <p:ext uri="{D42A27DB-BD31-4B8C-83A1-F6EECF244321}">
                <p14:modId xmlns:p14="http://schemas.microsoft.com/office/powerpoint/2010/main" val="3638741737"/>
              </p:ext>
            </p:extLst>
          </p:nvPr>
        </p:nvGraphicFramePr>
        <p:xfrm>
          <a:off x="1563329" y="1785629"/>
          <a:ext cx="9040761" cy="3980989"/>
        </p:xfrm>
        <a:graphic>
          <a:graphicData uri="http://schemas.openxmlformats.org/drawingml/2006/table">
            <a:tbl>
              <a:tblPr>
                <a:noFill/>
              </a:tblPr>
              <a:tblGrid>
                <a:gridCol w="1687602">
                  <a:extLst>
                    <a:ext uri="{9D8B030D-6E8A-4147-A177-3AD203B41FA5}">
                      <a16:colId xmlns:a16="http://schemas.microsoft.com/office/drawing/2014/main" val="20000"/>
                    </a:ext>
                  </a:extLst>
                </a:gridCol>
                <a:gridCol w="1687602">
                  <a:extLst>
                    <a:ext uri="{9D8B030D-6E8A-4147-A177-3AD203B41FA5}">
                      <a16:colId xmlns:a16="http://schemas.microsoft.com/office/drawing/2014/main" val="20001"/>
                    </a:ext>
                  </a:extLst>
                </a:gridCol>
                <a:gridCol w="1687602">
                  <a:extLst>
                    <a:ext uri="{9D8B030D-6E8A-4147-A177-3AD203B41FA5}">
                      <a16:colId xmlns:a16="http://schemas.microsoft.com/office/drawing/2014/main" val="20002"/>
                    </a:ext>
                  </a:extLst>
                </a:gridCol>
                <a:gridCol w="1808158">
                  <a:extLst>
                    <a:ext uri="{9D8B030D-6E8A-4147-A177-3AD203B41FA5}">
                      <a16:colId xmlns:a16="http://schemas.microsoft.com/office/drawing/2014/main" val="20003"/>
                    </a:ext>
                  </a:extLst>
                </a:gridCol>
                <a:gridCol w="2169797">
                  <a:extLst>
                    <a:ext uri="{9D8B030D-6E8A-4147-A177-3AD203B41FA5}">
                      <a16:colId xmlns:a16="http://schemas.microsoft.com/office/drawing/2014/main" val="20004"/>
                    </a:ext>
                  </a:extLst>
                </a:gridCol>
              </a:tblGrid>
              <a:tr h="1144477">
                <a:tc>
                  <a:txBody>
                    <a:bodyPr/>
                    <a:lstStyle/>
                    <a:p>
                      <a:pPr marL="0" marR="0" lvl="0" indent="0" algn="l" rtl="0">
                        <a:lnSpc>
                          <a:spcPct val="100000"/>
                        </a:lnSpc>
                        <a:spcBef>
                          <a:spcPts val="0"/>
                        </a:spcBef>
                        <a:spcAft>
                          <a:spcPts val="0"/>
                        </a:spcAft>
                        <a:buClr>
                          <a:srgbClr val="CC0000"/>
                        </a:buClr>
                        <a:buSzPts val="1820"/>
                        <a:buFont typeface="Noto Sans Symbols"/>
                        <a:buNone/>
                      </a:pPr>
                      <a:endParaRPr lang="es-GT" sz="2800" b="0" i="0" u="none" strike="noStrike" cap="none" noProof="0" dirty="0">
                        <a:solidFill>
                          <a:schemeClr val="dk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Enfermo</a:t>
                      </a:r>
                      <a:endParaRPr lang="es-GT" sz="2800" noProof="0" dirty="0"/>
                    </a:p>
                  </a:txBody>
                  <a:tcPr marL="91450" marR="91450" marT="45725" marB="45725" anchor="b" anchorCtr="1">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Sano</a:t>
                      </a:r>
                      <a:endParaRPr lang="es-GT" sz="2800" noProof="0" dirty="0"/>
                    </a:p>
                  </a:txBody>
                  <a:tcPr marL="91450" marR="91450" marT="45725" marB="45725" anchor="b" anchorCtr="1">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sng" strike="noStrike" cap="none" noProof="0" dirty="0">
                          <a:solidFill>
                            <a:schemeClr val="dk1"/>
                          </a:solidFill>
                          <a:latin typeface="Arial"/>
                          <a:ea typeface="Arial"/>
                          <a:cs typeface="Arial"/>
                          <a:sym typeface="Arial"/>
                        </a:rPr>
                        <a:t>Total</a:t>
                      </a:r>
                      <a:endParaRPr lang="es-GT" sz="2800" noProof="0" dirty="0"/>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sng" strike="noStrike" cap="none" noProof="0" dirty="0">
                          <a:solidFill>
                            <a:schemeClr val="dk1"/>
                          </a:solidFill>
                          <a:latin typeface="Arial"/>
                          <a:ea typeface="Arial"/>
                          <a:cs typeface="Arial"/>
                          <a:sym typeface="Arial"/>
                        </a:rPr>
                        <a:t>Tasa de ataque (%)</a:t>
                      </a:r>
                      <a:endParaRPr lang="es-GT" sz="2800" noProof="0" dirty="0"/>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085986">
                <a:tc>
                  <a:txBody>
                    <a:bodyPr/>
                    <a:lstStyle/>
                    <a:p>
                      <a:pPr marL="0" marR="0" lvl="0" indent="0" algn="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Sí  </a:t>
                      </a:r>
                      <a:endParaRPr lang="es-GT" sz="2800" noProof="0" dirty="0"/>
                    </a:p>
                  </a:txBody>
                  <a:tcPr marL="91450" marR="182875" marT="0" marB="0" anchor="ctr">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61</a:t>
                      </a:r>
                      <a:endParaRPr lang="es-GT" sz="2800" noProof="0" dirty="0"/>
                    </a:p>
                  </a:txBody>
                  <a:tcPr marL="91450" marR="9145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30</a:t>
                      </a:r>
                      <a:endParaRPr lang="es-GT" sz="2800" noProof="0" dirty="0"/>
                    </a:p>
                  </a:txBody>
                  <a:tcPr marL="91450" marR="9145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91</a:t>
                      </a:r>
                      <a:endParaRPr lang="es-GT" sz="2800" b="0" i="0" u="none" strike="noStrike" cap="none" baseline="-25000" noProof="0" dirty="0">
                        <a:solidFill>
                          <a:schemeClr val="dk1"/>
                        </a:solidFill>
                        <a:latin typeface="Arial"/>
                        <a:ea typeface="Arial"/>
                        <a:cs typeface="Arial"/>
                        <a:sym typeface="Arial"/>
                      </a:endParaRPr>
                    </a:p>
                  </a:txBody>
                  <a:tcPr marL="91450" marR="91450" marT="0" marB="0" anchor="ctr">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67</a:t>
                      </a:r>
                      <a:endParaRPr lang="es-GT" sz="2800" b="0" i="0" u="none" strike="noStrike" cap="none" baseline="-25000" noProof="0" dirty="0">
                        <a:solidFill>
                          <a:schemeClr val="dk1"/>
                        </a:solidFill>
                        <a:latin typeface="Arial"/>
                        <a:ea typeface="Arial"/>
                        <a:cs typeface="Arial"/>
                        <a:sym typeface="Arial"/>
                      </a:endParaRPr>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85986">
                <a:tc>
                  <a:txBody>
                    <a:bodyPr/>
                    <a:lstStyle/>
                    <a:p>
                      <a:pPr marL="0" marR="0" lvl="0" indent="0" algn="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No</a:t>
                      </a:r>
                      <a:endParaRPr lang="es-GT" sz="2800" noProof="0" dirty="0"/>
                    </a:p>
                  </a:txBody>
                  <a:tcPr marL="91450" marR="182875" marT="0" marB="0" anchor="ctr">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7</a:t>
                      </a:r>
                      <a:endParaRPr lang="es-GT" sz="2800" noProof="0" dirty="0"/>
                    </a:p>
                  </a:txBody>
                  <a:tcPr marL="91450" marR="9145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43</a:t>
                      </a:r>
                      <a:endParaRPr lang="es-GT" sz="2800" noProof="0" dirty="0"/>
                    </a:p>
                  </a:txBody>
                  <a:tcPr marL="91450" marR="9145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50</a:t>
                      </a:r>
                      <a:endParaRPr lang="es-GT" sz="2800" b="0" i="0" u="none" strike="noStrike" cap="none" baseline="-25000" noProof="0" dirty="0">
                        <a:solidFill>
                          <a:schemeClr val="dk1"/>
                        </a:solidFill>
                        <a:latin typeface="Arial"/>
                        <a:ea typeface="Arial"/>
                        <a:cs typeface="Arial"/>
                        <a:sym typeface="Arial"/>
                      </a:endParaRPr>
                    </a:p>
                  </a:txBody>
                  <a:tcPr marL="91450" marR="91450" marT="0" marB="0" anchor="ctr">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14</a:t>
                      </a:r>
                      <a:endParaRPr lang="es-GT" sz="2800" noProof="0" dirty="0"/>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664540">
                <a:tc>
                  <a:txBody>
                    <a:bodyPr/>
                    <a:lstStyle/>
                    <a:p>
                      <a:pPr marL="0" marR="0" lvl="0" indent="0" algn="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Total</a:t>
                      </a:r>
                      <a:endParaRPr lang="es-GT" sz="2800" noProof="0" dirty="0"/>
                    </a:p>
                  </a:txBody>
                  <a:tcPr marL="91450" marR="182875"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68</a:t>
                      </a:r>
                      <a:endParaRPr lang="es-GT" sz="2800" noProof="0" dirty="0"/>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73</a:t>
                      </a:r>
                      <a:endParaRPr lang="es-GT" sz="2800" noProof="0" dirty="0"/>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141</a:t>
                      </a:r>
                      <a:endParaRPr lang="es-GT" sz="2800" noProof="0" dirty="0"/>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es-GT" sz="2800" b="0" i="0" u="none" strike="noStrike" cap="none" noProof="0" dirty="0">
                          <a:solidFill>
                            <a:schemeClr val="dk1"/>
                          </a:solidFill>
                          <a:latin typeface="Arial"/>
                          <a:ea typeface="Arial"/>
                          <a:cs typeface="Arial"/>
                          <a:sym typeface="Arial"/>
                        </a:rPr>
                        <a:t>48</a:t>
                      </a:r>
                      <a:endParaRPr lang="es-GT" sz="2800" noProof="0" dirty="0"/>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 name="TextBox 1">
            <a:extLst>
              <a:ext uri="{FF2B5EF4-FFF2-40B4-BE49-F238E27FC236}">
                <a16:creationId xmlns:a16="http://schemas.microsoft.com/office/drawing/2014/main" id="{2B29143D-18D1-8713-F9C6-1A8522E1C252}"/>
              </a:ext>
            </a:extLst>
          </p:cNvPr>
          <p:cNvSpPr txBox="1"/>
          <p:nvPr/>
        </p:nvSpPr>
        <p:spPr>
          <a:xfrm>
            <a:off x="2057400" y="1498600"/>
            <a:ext cx="8343900" cy="646331"/>
          </a:xfrm>
          <a:prstGeom prst="rect">
            <a:avLst/>
          </a:prstGeom>
          <a:noFill/>
        </p:spPr>
        <p:txBody>
          <a:bodyPr wrap="square" rtlCol="0">
            <a:spAutoFit/>
          </a:bodyPr>
          <a:lstStyle/>
          <a:p>
            <a:pPr algn="ctr"/>
            <a:r>
              <a:rPr lang="es-ES" dirty="0">
                <a:effectLst/>
              </a:rPr>
              <a:t>Tasa de ataque por diarrea aguda en personas que consumieron ensalada en Hotel X, Semana 1-3, País Z, 2025</a:t>
            </a:r>
            <a:endParaRPr lang="es-E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graphicFrame>
        <p:nvGraphicFramePr>
          <p:cNvPr id="351" name="Google Shape;351;p22"/>
          <p:cNvGraphicFramePr/>
          <p:nvPr>
            <p:extLst>
              <p:ext uri="{D42A27DB-BD31-4B8C-83A1-F6EECF244321}">
                <p14:modId xmlns:p14="http://schemas.microsoft.com/office/powerpoint/2010/main" val="3612956185"/>
              </p:ext>
            </p:extLst>
          </p:nvPr>
        </p:nvGraphicFramePr>
        <p:xfrm>
          <a:off x="1386840" y="1812510"/>
          <a:ext cx="9418320" cy="3291850"/>
        </p:xfrm>
        <a:graphic>
          <a:graphicData uri="http://schemas.openxmlformats.org/drawingml/2006/table">
            <a:tbl>
              <a:tblPr firstRow="1" bandRow="1">
                <a:noFill/>
              </a:tblPr>
              <a:tblGrid>
                <a:gridCol w="283464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gridCol w="1645920">
                  <a:extLst>
                    <a:ext uri="{9D8B030D-6E8A-4147-A177-3AD203B41FA5}">
                      <a16:colId xmlns:a16="http://schemas.microsoft.com/office/drawing/2014/main" val="20004"/>
                    </a:ext>
                  </a:extLst>
                </a:gridCol>
              </a:tblGrid>
              <a:tr h="764100">
                <a:tc>
                  <a:txBody>
                    <a:bodyPr/>
                    <a:lstStyle/>
                    <a:p>
                      <a:pPr marL="0" marR="0" lvl="0" indent="0" algn="ctr" rtl="0">
                        <a:spcBef>
                          <a:spcPts val="0"/>
                        </a:spcBef>
                        <a:spcAft>
                          <a:spcPts val="0"/>
                        </a:spcAft>
                        <a:buNone/>
                      </a:pPr>
                      <a:endParaRPr lang="es-GT" sz="2400" noProof="0" dirty="0">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GT" sz="2400" b="1" noProof="0" dirty="0">
                          <a:solidFill>
                            <a:schemeClr val="dk1"/>
                          </a:solidFill>
                        </a:rPr>
                        <a:t>Enfermo</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GT" sz="2400" b="1" noProof="0" dirty="0">
                          <a:solidFill>
                            <a:schemeClr val="dk1"/>
                          </a:solidFill>
                        </a:rPr>
                        <a:t>Sano</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GT" sz="2400" b="1" noProof="0" dirty="0">
                          <a:solidFill>
                            <a:schemeClr val="dk1"/>
                          </a:solidFill>
                        </a:rPr>
                        <a:t>Total</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GT" sz="2400" b="1" noProof="0" dirty="0">
                          <a:solidFill>
                            <a:schemeClr val="dk1"/>
                          </a:solidFill>
                        </a:rPr>
                        <a:t>Tasa de ataque</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822960">
                <a:tc>
                  <a:txBody>
                    <a:bodyPr/>
                    <a:lstStyle/>
                    <a:p>
                      <a:pPr marL="0" marR="0" lvl="0" indent="0" algn="ctr" rtl="0">
                        <a:spcBef>
                          <a:spcPts val="0"/>
                        </a:spcBef>
                        <a:spcAft>
                          <a:spcPts val="0"/>
                        </a:spcAft>
                        <a:buNone/>
                      </a:pPr>
                      <a:r>
                        <a:rPr lang="es-GT" sz="2400" b="0" noProof="0" dirty="0"/>
                        <a:t>Comió ensalada</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s-GT" sz="2400" noProof="0" dirty="0"/>
                        <a:t>61</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s-GT" sz="2400" noProof="0" dirty="0"/>
                        <a:t>30</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s-GT" sz="2400" noProof="0" dirty="0"/>
                        <a:t>91</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s-GT" sz="2400" noProof="0" dirty="0"/>
                        <a:t>67%</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822960">
                <a:tc>
                  <a:txBody>
                    <a:bodyPr/>
                    <a:lstStyle/>
                    <a:p>
                      <a:pPr marL="0" marR="0" lvl="0" indent="0" algn="ctr" rtl="0">
                        <a:spcBef>
                          <a:spcPts val="0"/>
                        </a:spcBef>
                        <a:spcAft>
                          <a:spcPts val="0"/>
                        </a:spcAft>
                        <a:buNone/>
                      </a:pPr>
                      <a:r>
                        <a:rPr lang="es-GT" sz="2400" b="0" noProof="0" dirty="0"/>
                        <a:t>No comió ensalada</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s-GT" sz="2400" noProof="0" dirty="0"/>
                        <a:t>7</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s-GT" sz="2400" noProof="0" dirty="0"/>
                        <a:t>43</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s-GT" sz="2400" noProof="0" dirty="0"/>
                        <a:t>50</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s-GT" sz="2400" noProof="0" dirty="0"/>
                        <a:t>14%</a:t>
                      </a:r>
                      <a:endParaRPr lang="es-GT"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22960">
                <a:tc>
                  <a:txBody>
                    <a:bodyPr/>
                    <a:lstStyle/>
                    <a:p>
                      <a:pPr marL="0" marR="0" lvl="0" indent="0" algn="ctr" rtl="0">
                        <a:spcBef>
                          <a:spcPts val="0"/>
                        </a:spcBef>
                        <a:spcAft>
                          <a:spcPts val="0"/>
                        </a:spcAft>
                        <a:buNone/>
                      </a:pPr>
                      <a:r>
                        <a:rPr lang="es-GT" sz="2400" b="1" noProof="0" dirty="0"/>
                        <a:t>Total</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s-GT" sz="2400" b="1" noProof="0" dirty="0"/>
                        <a:t>68</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s-GT" sz="2400" b="1" noProof="0" dirty="0"/>
                        <a:t>73</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s-GT" sz="2400" b="1" noProof="0" dirty="0"/>
                        <a:t>141</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s-GT" sz="2400" b="1" noProof="0" dirty="0"/>
                        <a:t>48%</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3"/>
                  </a:ext>
                </a:extLst>
              </a:tr>
            </a:tbl>
          </a:graphicData>
        </a:graphic>
      </p:graphicFrame>
      <p:sp>
        <p:nvSpPr>
          <p:cNvPr id="352" name="Google Shape;352;p2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Tabla 2 x 2: ejemplo (2/2)</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60" name="Google Shape;360;p2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Tablas múltiples: ejemplos</a:t>
            </a:r>
          </a:p>
        </p:txBody>
      </p:sp>
      <p:sp>
        <p:nvSpPr>
          <p:cNvPr id="4" name="Text Placeholder 3">
            <a:extLst>
              <a:ext uri="{FF2B5EF4-FFF2-40B4-BE49-F238E27FC236}">
                <a16:creationId xmlns:a16="http://schemas.microsoft.com/office/drawing/2014/main" id="{74A70980-BCB0-30D3-9855-071700070D25}"/>
              </a:ext>
            </a:extLst>
          </p:cNvPr>
          <p:cNvSpPr>
            <a:spLocks noGrp="1"/>
          </p:cNvSpPr>
          <p:nvPr>
            <p:ph type="body" sz="quarter" idx="16"/>
          </p:nvPr>
        </p:nvSpPr>
        <p:spPr>
          <a:xfrm>
            <a:off x="3810000" y="6355348"/>
            <a:ext cx="5728547" cy="366128"/>
          </a:xfrm>
        </p:spPr>
        <p:txBody>
          <a:bodyPr/>
          <a:lstStyle/>
          <a:p>
            <a:r>
              <a:rPr lang="es-ES" sz="1200" b="0" i="0" u="none" strike="noStrike" cap="none" dirty="0">
                <a:solidFill>
                  <a:schemeClr val="dk1"/>
                </a:solidFill>
                <a:latin typeface="Arial"/>
                <a:ea typeface="Arial"/>
                <a:cs typeface="Arial"/>
                <a:sym typeface="Arial"/>
              </a:rPr>
              <a:t>Adaptado de: </a:t>
            </a:r>
            <a:r>
              <a:rPr lang="es-ES" sz="1200" b="0" i="0" u="none" strike="noStrike" cap="none" dirty="0" err="1">
                <a:solidFill>
                  <a:schemeClr val="dk1"/>
                </a:solidFill>
                <a:latin typeface="Arial"/>
                <a:ea typeface="Arial"/>
                <a:cs typeface="Arial"/>
                <a:sym typeface="Arial"/>
              </a:rPr>
              <a:t>D'Acremont</a:t>
            </a:r>
            <a:r>
              <a:rPr lang="es-ES" sz="1200" b="0" i="0" u="none" strike="noStrike" cap="none" dirty="0">
                <a:solidFill>
                  <a:schemeClr val="dk1"/>
                </a:solidFill>
                <a:latin typeface="Arial"/>
                <a:ea typeface="Arial"/>
                <a:cs typeface="Arial"/>
                <a:sym typeface="Arial"/>
              </a:rPr>
              <a:t> V, </a:t>
            </a:r>
            <a:r>
              <a:rPr lang="es-ES" sz="1200" b="0" i="0" u="none" strike="noStrike" cap="none" dirty="0" err="1">
                <a:solidFill>
                  <a:schemeClr val="dk1"/>
                </a:solidFill>
                <a:latin typeface="Arial"/>
                <a:ea typeface="Arial"/>
                <a:cs typeface="Arial"/>
                <a:sym typeface="Arial"/>
              </a:rPr>
              <a:t>Kilowoko</a:t>
            </a:r>
            <a:r>
              <a:rPr lang="es-ES" sz="1200" b="0" i="0" u="none" strike="noStrike" cap="none" dirty="0">
                <a:solidFill>
                  <a:schemeClr val="dk1"/>
                </a:solidFill>
                <a:latin typeface="Arial"/>
                <a:ea typeface="Arial"/>
                <a:cs typeface="Arial"/>
                <a:sym typeface="Arial"/>
              </a:rPr>
              <a:t> M, </a:t>
            </a:r>
            <a:r>
              <a:rPr lang="es-ES" sz="1200" b="0" i="0" u="none" strike="noStrike" cap="none" dirty="0" err="1">
                <a:solidFill>
                  <a:schemeClr val="dk1"/>
                </a:solidFill>
                <a:latin typeface="Arial"/>
                <a:ea typeface="Arial"/>
                <a:cs typeface="Arial"/>
                <a:sym typeface="Arial"/>
              </a:rPr>
              <a:t>Kyungu</a:t>
            </a:r>
            <a:r>
              <a:rPr lang="es-ES" sz="1200" b="0" i="0" u="none" strike="noStrike" cap="none" dirty="0">
                <a:solidFill>
                  <a:schemeClr val="dk1"/>
                </a:solidFill>
                <a:latin typeface="Arial"/>
                <a:ea typeface="Arial"/>
                <a:cs typeface="Arial"/>
                <a:sym typeface="Arial"/>
              </a:rPr>
              <a:t> E, et al. Beyond Malaria - Causes of </a:t>
            </a:r>
            <a:r>
              <a:rPr lang="es-ES" sz="1200" b="0" i="0" u="none" strike="noStrike" cap="none" dirty="0" err="1">
                <a:solidFill>
                  <a:schemeClr val="dk1"/>
                </a:solidFill>
                <a:latin typeface="Arial"/>
                <a:ea typeface="Arial"/>
                <a:cs typeface="Arial"/>
                <a:sym typeface="Arial"/>
              </a:rPr>
              <a:t>Fever</a:t>
            </a:r>
            <a:r>
              <a:rPr lang="es-ES" sz="1200" b="0" i="0" u="none" strike="noStrike" cap="none" dirty="0">
                <a:solidFill>
                  <a:schemeClr val="dk1"/>
                </a:solidFill>
                <a:latin typeface="Arial"/>
                <a:ea typeface="Arial"/>
                <a:cs typeface="Arial"/>
                <a:sym typeface="Arial"/>
              </a:rPr>
              <a:t> in </a:t>
            </a:r>
            <a:r>
              <a:rPr lang="es-ES" sz="1200" b="0" i="0" u="none" strike="noStrike" cap="none" dirty="0" err="1">
                <a:solidFill>
                  <a:schemeClr val="dk1"/>
                </a:solidFill>
                <a:latin typeface="Arial"/>
                <a:ea typeface="Arial"/>
                <a:cs typeface="Arial"/>
                <a:sym typeface="Arial"/>
              </a:rPr>
              <a:t>Outpatient</a:t>
            </a:r>
            <a:r>
              <a:rPr lang="es-ES" sz="1200" b="0" i="0" u="none" strike="noStrike" cap="none" dirty="0">
                <a:solidFill>
                  <a:schemeClr val="dk1"/>
                </a:solidFill>
                <a:latin typeface="Arial"/>
                <a:ea typeface="Arial"/>
                <a:cs typeface="Arial"/>
                <a:sym typeface="Arial"/>
              </a:rPr>
              <a:t> </a:t>
            </a:r>
            <a:r>
              <a:rPr lang="es-ES" sz="1200" b="0" i="0" u="none" strike="noStrike" cap="none" dirty="0" err="1">
                <a:solidFill>
                  <a:schemeClr val="dk1"/>
                </a:solidFill>
                <a:latin typeface="Arial"/>
                <a:ea typeface="Arial"/>
                <a:cs typeface="Arial"/>
                <a:sym typeface="Arial"/>
              </a:rPr>
              <a:t>Tanzanian</a:t>
            </a:r>
            <a:r>
              <a:rPr lang="es-ES" sz="1200" b="0" i="0" u="none" strike="noStrike" cap="none" dirty="0">
                <a:solidFill>
                  <a:schemeClr val="dk1"/>
                </a:solidFill>
                <a:latin typeface="Arial"/>
                <a:ea typeface="Arial"/>
                <a:cs typeface="Arial"/>
                <a:sym typeface="Arial"/>
              </a:rPr>
              <a:t> </a:t>
            </a:r>
            <a:r>
              <a:rPr lang="es-ES" sz="1200" b="0" i="0" u="none" strike="noStrike" cap="none" dirty="0" err="1">
                <a:solidFill>
                  <a:schemeClr val="dk1"/>
                </a:solidFill>
                <a:latin typeface="Arial"/>
                <a:ea typeface="Arial"/>
                <a:cs typeface="Arial"/>
                <a:sym typeface="Arial"/>
              </a:rPr>
              <a:t>Children</a:t>
            </a:r>
            <a:r>
              <a:rPr lang="es-ES" sz="1200" b="0" i="0" u="none" strike="noStrike" cap="none" dirty="0">
                <a:solidFill>
                  <a:schemeClr val="dk1"/>
                </a:solidFill>
                <a:latin typeface="Arial"/>
                <a:ea typeface="Arial"/>
                <a:cs typeface="Arial"/>
                <a:sym typeface="Arial"/>
              </a:rPr>
              <a:t>. NEJM 2014;370:809-817.</a:t>
            </a:r>
            <a:endParaRPr lang="es-ES" dirty="0"/>
          </a:p>
          <a:p>
            <a:endParaRPr lang="es-ES" dirty="0"/>
          </a:p>
        </p:txBody>
      </p:sp>
      <p:graphicFrame>
        <p:nvGraphicFramePr>
          <p:cNvPr id="362" name="Google Shape;362;p23"/>
          <p:cNvGraphicFramePr/>
          <p:nvPr>
            <p:extLst>
              <p:ext uri="{D42A27DB-BD31-4B8C-83A1-F6EECF244321}">
                <p14:modId xmlns:p14="http://schemas.microsoft.com/office/powerpoint/2010/main" val="3765050160"/>
              </p:ext>
            </p:extLst>
          </p:nvPr>
        </p:nvGraphicFramePr>
        <p:xfrm>
          <a:off x="4175760" y="2181275"/>
          <a:ext cx="3840480" cy="4175770"/>
        </p:xfrm>
        <a:graphic>
          <a:graphicData uri="http://schemas.openxmlformats.org/drawingml/2006/table">
            <a:tbl>
              <a:tblPr>
                <a:noFill/>
              </a:tblPr>
              <a:tblGrid>
                <a:gridCol w="201168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731520">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Síntoma principal</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457200">
                <a:tc>
                  <a:txBody>
                    <a:bodyPr/>
                    <a:lstStyle/>
                    <a:p>
                      <a:pPr marL="0" marR="0" lvl="0" indent="0" algn="ctr" rtl="0">
                        <a:spcBef>
                          <a:spcPts val="0"/>
                        </a:spcBef>
                        <a:spcAft>
                          <a:spcPts val="0"/>
                        </a:spcAft>
                        <a:buNone/>
                      </a:pPr>
                      <a:r>
                        <a:rPr lang="en-US" sz="2000" b="0">
                          <a:solidFill>
                            <a:schemeClr val="dk1"/>
                          </a:solidFill>
                          <a:latin typeface="Arial"/>
                          <a:ea typeface="Arial"/>
                          <a:cs typeface="Arial"/>
                          <a:sym typeface="Arial"/>
                        </a:rPr>
                        <a:t>Fiebre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313</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(63)</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457200">
                <a:tc>
                  <a:txBody>
                    <a:bodyPr/>
                    <a:lstStyle/>
                    <a:p>
                      <a:pPr marL="0" marR="0" lvl="0" indent="0" algn="ctr" rtl="0">
                        <a:spcBef>
                          <a:spcPts val="0"/>
                        </a:spcBef>
                        <a:spcAft>
                          <a:spcPts val="0"/>
                        </a:spcAft>
                        <a:buNone/>
                      </a:pPr>
                      <a:r>
                        <a:rPr lang="en-US" sz="2000" b="0">
                          <a:solidFill>
                            <a:schemeClr val="dk1"/>
                          </a:solidFill>
                          <a:latin typeface="Arial"/>
                          <a:ea typeface="Arial"/>
                          <a:cs typeface="Arial"/>
                          <a:sym typeface="Arial"/>
                        </a:rPr>
                        <a:t>Tos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56</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(11)</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457200">
                <a:tc>
                  <a:txBody>
                    <a:bodyPr/>
                    <a:lstStyle/>
                    <a:p>
                      <a:pPr marL="0" marR="0" lvl="0" indent="0" algn="ctr" rtl="0">
                        <a:spcBef>
                          <a:spcPts val="0"/>
                        </a:spcBef>
                        <a:spcAft>
                          <a:spcPts val="0"/>
                        </a:spcAft>
                        <a:buNone/>
                      </a:pPr>
                      <a:r>
                        <a:rPr lang="en-US" sz="2000" b="0">
                          <a:solidFill>
                            <a:schemeClr val="dk1"/>
                          </a:solidFill>
                          <a:latin typeface="Arial"/>
                          <a:ea typeface="Arial"/>
                          <a:cs typeface="Arial"/>
                          <a:sym typeface="Arial"/>
                        </a:rPr>
                        <a:t>Vómitos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47</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(9)</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r h="457200">
                <a:tc>
                  <a:txBody>
                    <a:bodyPr/>
                    <a:lstStyle/>
                    <a:p>
                      <a:pPr marL="0" marR="0" lvl="0" indent="0" algn="ctr" rtl="0">
                        <a:spcBef>
                          <a:spcPts val="0"/>
                        </a:spcBef>
                        <a:spcAft>
                          <a:spcPts val="0"/>
                        </a:spcAft>
                        <a:buNone/>
                      </a:pPr>
                      <a:r>
                        <a:rPr lang="en-US" sz="2000" b="0">
                          <a:solidFill>
                            <a:schemeClr val="dk1"/>
                          </a:solidFill>
                          <a:latin typeface="Arial"/>
                          <a:ea typeface="Arial"/>
                          <a:cs typeface="Arial"/>
                          <a:sym typeface="Arial"/>
                        </a:rPr>
                        <a:t>Diarrea</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33</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(7)</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4"/>
                  </a:ext>
                </a:extLst>
              </a:tr>
              <a:tr h="457200">
                <a:tc>
                  <a:txBody>
                    <a:bodyPr/>
                    <a:lstStyle/>
                    <a:p>
                      <a:pPr marL="0" marR="0" lvl="0" indent="0" algn="ctr" rtl="0">
                        <a:spcBef>
                          <a:spcPts val="0"/>
                        </a:spcBef>
                        <a:spcAft>
                          <a:spcPts val="0"/>
                        </a:spcAft>
                        <a:buNone/>
                      </a:pPr>
                      <a:r>
                        <a:rPr lang="en-US" sz="2000" b="0">
                          <a:solidFill>
                            <a:schemeClr val="dk1"/>
                          </a:solidFill>
                          <a:latin typeface="Arial"/>
                          <a:ea typeface="Arial"/>
                          <a:cs typeface="Arial"/>
                          <a:sym typeface="Arial"/>
                        </a:rPr>
                        <a:t>Dolor abdominal</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15</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 (3)</a:t>
                      </a:r>
                      <a:endParaRPr sz="2000" b="0" i="0" u="none" strike="noStrike">
                        <a:solidFill>
                          <a:schemeClr val="dk1"/>
                        </a:solidFill>
                        <a:latin typeface="Arial"/>
                        <a:ea typeface="Arial"/>
                        <a:cs typeface="Arial"/>
                        <a:sym typeface="Arial"/>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5"/>
                  </a:ext>
                </a:extLst>
              </a:tr>
              <a:tr h="457200">
                <a:tc>
                  <a:txBody>
                    <a:bodyPr/>
                    <a:lstStyle/>
                    <a:p>
                      <a:pPr marL="0" marR="0" lvl="0" indent="0" algn="ctr" rtl="0">
                        <a:spcBef>
                          <a:spcPts val="0"/>
                        </a:spcBef>
                        <a:spcAft>
                          <a:spcPts val="0"/>
                        </a:spcAft>
                        <a:buNone/>
                      </a:pPr>
                      <a:r>
                        <a:rPr lang="en-US" sz="2000" b="0">
                          <a:solidFill>
                            <a:schemeClr val="dk1"/>
                          </a:solidFill>
                          <a:latin typeface="Arial"/>
                          <a:ea typeface="Arial"/>
                          <a:cs typeface="Arial"/>
                          <a:sym typeface="Arial"/>
                        </a:rPr>
                        <a:t>Otros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33</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(7)</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57200">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Total</a:t>
                      </a:r>
                      <a:endParaRPr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i="0" u="none" strike="noStrike">
                          <a:solidFill>
                            <a:schemeClr val="dk1"/>
                          </a:solidFill>
                          <a:latin typeface="Arial"/>
                          <a:ea typeface="Arial"/>
                          <a:cs typeface="Arial"/>
                          <a:sym typeface="Arial"/>
                        </a:rPr>
                        <a:t>497</a:t>
                      </a:r>
                      <a:endParaRPr b="1"/>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i="0" u="none" strike="noStrike">
                          <a:solidFill>
                            <a:schemeClr val="dk1"/>
                          </a:solidFill>
                          <a:latin typeface="Arial"/>
                          <a:ea typeface="Arial"/>
                          <a:cs typeface="Arial"/>
                          <a:sym typeface="Arial"/>
                        </a:rPr>
                        <a:t>(100)</a:t>
                      </a:r>
                      <a:endParaRPr b="1"/>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7"/>
                  </a:ext>
                </a:extLst>
              </a:tr>
            </a:tbl>
          </a:graphicData>
        </a:graphic>
      </p:graphicFrame>
      <p:graphicFrame>
        <p:nvGraphicFramePr>
          <p:cNvPr id="363" name="Google Shape;363;p23"/>
          <p:cNvGraphicFramePr/>
          <p:nvPr>
            <p:extLst>
              <p:ext uri="{D42A27DB-BD31-4B8C-83A1-F6EECF244321}">
                <p14:modId xmlns:p14="http://schemas.microsoft.com/office/powerpoint/2010/main" val="2844387131"/>
              </p:ext>
            </p:extLst>
          </p:nvPr>
        </p:nvGraphicFramePr>
        <p:xfrm>
          <a:off x="8153400" y="2181275"/>
          <a:ext cx="3200400" cy="2103120"/>
        </p:xfrm>
        <a:graphic>
          <a:graphicData uri="http://schemas.openxmlformats.org/drawingml/2006/table">
            <a:tbl>
              <a:tblPr>
                <a:noFill/>
              </a:tblPr>
              <a:tblGrid>
                <a:gridCol w="13716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731520">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Sexo</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457200">
                <a:tc>
                  <a:txBody>
                    <a:bodyPr/>
                    <a:lstStyle/>
                    <a:p>
                      <a:pPr marL="0" marR="0" lvl="0" indent="0" algn="ctr" rtl="0">
                        <a:spcBef>
                          <a:spcPts val="0"/>
                        </a:spcBef>
                        <a:spcAft>
                          <a:spcPts val="0"/>
                        </a:spcAft>
                        <a:buNone/>
                      </a:pPr>
                      <a:r>
                        <a:rPr lang="en-US" sz="2000" b="0">
                          <a:solidFill>
                            <a:schemeClr val="dk1"/>
                          </a:solidFill>
                          <a:latin typeface="Arial"/>
                          <a:ea typeface="Arial"/>
                          <a:cs typeface="Arial"/>
                          <a:sym typeface="Arial"/>
                        </a:rPr>
                        <a:t>Mujer</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237</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(47)</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7200">
                <a:tc>
                  <a:txBody>
                    <a:bodyPr/>
                    <a:lstStyle/>
                    <a:p>
                      <a:pPr marL="0" marR="0" lvl="0" indent="0" algn="ctr" rtl="0">
                        <a:spcBef>
                          <a:spcPts val="0"/>
                        </a:spcBef>
                        <a:spcAft>
                          <a:spcPts val="0"/>
                        </a:spcAft>
                        <a:buNone/>
                      </a:pPr>
                      <a:r>
                        <a:rPr lang="en-US" sz="2000" b="0">
                          <a:solidFill>
                            <a:schemeClr val="dk1"/>
                          </a:solidFill>
                          <a:latin typeface="Arial"/>
                          <a:ea typeface="Arial"/>
                          <a:cs typeface="Arial"/>
                          <a:sym typeface="Arial"/>
                        </a:rPr>
                        <a:t>Hombre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270</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tc>
                  <a:txBody>
                    <a:bodyPr/>
                    <a:lstStyle/>
                    <a:p>
                      <a:pPr marL="0" marR="0" lvl="0" indent="0" algn="ctr" rtl="0">
                        <a:spcBef>
                          <a:spcPts val="0"/>
                        </a:spcBef>
                        <a:spcAft>
                          <a:spcPts val="0"/>
                        </a:spcAft>
                        <a:buNone/>
                      </a:pPr>
                      <a:r>
                        <a:rPr lang="en-US" sz="2000" b="0" i="0" u="none" strike="noStrike">
                          <a:solidFill>
                            <a:schemeClr val="dk1"/>
                          </a:solidFill>
                          <a:latin typeface="Arial"/>
                          <a:ea typeface="Arial"/>
                          <a:cs typeface="Arial"/>
                          <a:sym typeface="Arial"/>
                        </a:rPr>
                        <a:t>(53)</a:t>
                      </a:r>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57200">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Total</a:t>
                      </a:r>
                      <a:endParaRPr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i="0" u="none" strike="noStrike">
                          <a:solidFill>
                            <a:schemeClr val="dk1"/>
                          </a:solidFill>
                          <a:latin typeface="Arial"/>
                          <a:ea typeface="Arial"/>
                          <a:cs typeface="Arial"/>
                          <a:sym typeface="Arial"/>
                        </a:rPr>
                        <a:t>507</a:t>
                      </a:r>
                      <a:endParaRPr b="1"/>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i="0" u="none" strike="noStrike">
                          <a:solidFill>
                            <a:schemeClr val="dk1"/>
                          </a:solidFill>
                          <a:latin typeface="Arial"/>
                          <a:ea typeface="Arial"/>
                          <a:cs typeface="Arial"/>
                          <a:sym typeface="Arial"/>
                        </a:rPr>
                        <a:t>(100)</a:t>
                      </a:r>
                      <a:endParaRPr b="1"/>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3"/>
                  </a:ext>
                </a:extLst>
              </a:tr>
            </a:tbl>
          </a:graphicData>
        </a:graphic>
      </p:graphicFrame>
      <p:graphicFrame>
        <p:nvGraphicFramePr>
          <p:cNvPr id="364" name="Google Shape;364;p23"/>
          <p:cNvGraphicFramePr/>
          <p:nvPr>
            <p:extLst>
              <p:ext uri="{D42A27DB-BD31-4B8C-83A1-F6EECF244321}">
                <p14:modId xmlns:p14="http://schemas.microsoft.com/office/powerpoint/2010/main" val="3896236381"/>
              </p:ext>
            </p:extLst>
          </p:nvPr>
        </p:nvGraphicFramePr>
        <p:xfrm>
          <a:off x="838200" y="2181275"/>
          <a:ext cx="3200400" cy="3474720"/>
        </p:xfrm>
        <a:graphic>
          <a:graphicData uri="http://schemas.openxmlformats.org/drawingml/2006/table">
            <a:tbl>
              <a:tblPr firstRow="1" bandRow="1">
                <a:noFill/>
              </a:tblPr>
              <a:tblGrid>
                <a:gridCol w="13716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731520">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Edad</a:t>
                      </a:r>
                      <a:endParaRPr/>
                    </a:p>
                    <a:p>
                      <a:pPr marL="0" marR="0" lvl="0" indent="0" algn="ctr" rtl="0">
                        <a:spcBef>
                          <a:spcPts val="0"/>
                        </a:spcBef>
                        <a:spcAft>
                          <a:spcPts val="0"/>
                        </a:spcAft>
                        <a:buNone/>
                      </a:pPr>
                      <a:r>
                        <a:rPr lang="en-US" sz="2000" b="1">
                          <a:solidFill>
                            <a:schemeClr val="dk1"/>
                          </a:solidFill>
                          <a:latin typeface="Arial"/>
                          <a:ea typeface="Arial"/>
                          <a:cs typeface="Arial"/>
                          <a:sym typeface="Arial"/>
                        </a:rPr>
                        <a:t>(años)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45720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&lt;1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150</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(30)</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45720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1-2</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228</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(45)</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en-US" sz="2000">
                          <a:solidFill>
                            <a:schemeClr val="dk1"/>
                          </a:solidFill>
                          <a:latin typeface="Arial"/>
                          <a:ea typeface="Arial"/>
                          <a:cs typeface="Arial"/>
                          <a:sym typeface="Arial"/>
                        </a:rPr>
                        <a:t>3-4</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75</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(15)</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en-US" sz="2000">
                          <a:solidFill>
                            <a:schemeClr val="dk1"/>
                          </a:solidFill>
                          <a:latin typeface="Arial"/>
                          <a:ea typeface="Arial"/>
                          <a:cs typeface="Arial"/>
                          <a:sym typeface="Arial"/>
                        </a:rPr>
                        <a:t>5-7</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36</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(7)</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4"/>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en-US" sz="2000">
                          <a:solidFill>
                            <a:schemeClr val="dk1"/>
                          </a:solidFill>
                          <a:latin typeface="Arial"/>
                          <a:ea typeface="Arial"/>
                          <a:cs typeface="Arial"/>
                          <a:sym typeface="Arial"/>
                        </a:rPr>
                        <a:t>8-10</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18</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(4)</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Total</a:t>
                      </a:r>
                      <a:endParaRPr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507</a:t>
                      </a:r>
                      <a:endParaRPr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(100)</a:t>
                      </a:r>
                      <a:endParaRPr b="1"/>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lgn="ctr">
                      <a:solidFill>
                        <a:schemeClr val="tx1"/>
                      </a:solidFill>
                      <a:prstDash val="solid"/>
                      <a:round/>
                      <a:headEnd type="none" w="med" len="med"/>
                      <a:tailEnd type="none" w="med" len="med"/>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6"/>
                  </a:ext>
                </a:extLst>
              </a:tr>
            </a:tbl>
          </a:graphicData>
        </a:graphic>
      </p:graphicFrame>
      <p:sp>
        <p:nvSpPr>
          <p:cNvPr id="365" name="Google Shape;365;p23"/>
          <p:cNvSpPr txBox="1"/>
          <p:nvPr/>
        </p:nvSpPr>
        <p:spPr>
          <a:xfrm>
            <a:off x="838200" y="1481922"/>
            <a:ext cx="10515600" cy="457201"/>
          </a:xfrm>
          <a:prstGeom prst="rect">
            <a:avLst/>
          </a:prstGeom>
          <a:noFill/>
          <a:ln>
            <a:noFill/>
          </a:ln>
        </p:spPr>
        <p:txBody>
          <a:bodyPr spcFirstLastPara="1" wrap="square" lIns="91425" tIns="45700" rIns="91425" bIns="45700" anchor="t" anchorCtr="0">
            <a:noAutofit/>
          </a:bodyPr>
          <a:lstStyle/>
          <a:p>
            <a:pPr marL="0" marR="0" lvl="0" indent="0" algn="ctr" defTabSz="457200" rtl="0" eaLnBrk="1" fontAlgn="auto" latinLnBrk="0" hangingPunct="1">
              <a:lnSpc>
                <a:spcPct val="90000"/>
              </a:lnSpc>
              <a:spcBef>
                <a:spcPts val="0"/>
              </a:spcBef>
              <a:spcAft>
                <a:spcPts val="0"/>
              </a:spcAft>
              <a:buClr>
                <a:prstClr val="black"/>
              </a:buClr>
              <a:buSzPts val="2400"/>
              <a:buFont typeface="Arial"/>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Características de los niños con fiebre, Estudio de fiebres en Tanzania</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24"/>
          <p:cNvSpPr txBox="1">
            <a:spLocks noGrp="1"/>
          </p:cNvSpPr>
          <p:nvPr>
            <p:ph sz="half" idx="2"/>
          </p:nvPr>
        </p:nvSpPr>
        <p:spPr>
          <a:xfrm>
            <a:off x="838199" y="1478857"/>
            <a:ext cx="4419601"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buClr>
                <a:schemeClr val="dk1"/>
              </a:buClr>
              <a:buSzPts val="2800"/>
              <a:buChar char="•"/>
            </a:pPr>
            <a:r>
              <a:rPr lang="es-GT" noProof="0" dirty="0"/>
              <a:t>Combinar dos o más tablas de 1 o 2 variables</a:t>
            </a:r>
          </a:p>
          <a:p>
            <a:pPr marL="228600" lvl="0" indent="-228600" algn="l" rtl="0">
              <a:lnSpc>
                <a:spcPct val="100000"/>
              </a:lnSpc>
              <a:buClr>
                <a:schemeClr val="dk1"/>
              </a:buClr>
              <a:buSzPts val="2800"/>
              <a:buChar char="•"/>
            </a:pPr>
            <a:r>
              <a:rPr lang="es-GT" noProof="0" dirty="0"/>
              <a:t>Utiliza el espacio </a:t>
            </a:r>
            <a:br>
              <a:rPr lang="es-GT" noProof="0" dirty="0"/>
            </a:br>
            <a:r>
              <a:rPr lang="es-GT" noProof="0" dirty="0"/>
              <a:t>limitado eficazmente</a:t>
            </a:r>
          </a:p>
          <a:p>
            <a:pPr marL="228600" lvl="0" indent="-228600" algn="l" rtl="0">
              <a:lnSpc>
                <a:spcPct val="100000"/>
              </a:lnSpc>
              <a:buClr>
                <a:schemeClr val="dk1"/>
              </a:buClr>
              <a:buSzPts val="2800"/>
              <a:buChar char="•"/>
            </a:pPr>
            <a:r>
              <a:rPr lang="es-GT" noProof="0" dirty="0"/>
              <a:t>Adecuado para presentaciones escritas y orales</a:t>
            </a:r>
          </a:p>
          <a:p>
            <a:pPr marL="228600" lvl="0" indent="-50800" algn="l" rtl="0">
              <a:lnSpc>
                <a:spcPct val="100000"/>
              </a:lnSpc>
              <a:buClr>
                <a:schemeClr val="dk1"/>
              </a:buClr>
              <a:buSzPts val="2800"/>
              <a:buNone/>
            </a:pPr>
            <a:endParaRPr lang="es-ES" dirty="0"/>
          </a:p>
          <a:p>
            <a:pPr marL="0" lvl="0" indent="0" algn="l" rtl="0">
              <a:lnSpc>
                <a:spcPct val="100000"/>
              </a:lnSpc>
              <a:buClr>
                <a:schemeClr val="dk1"/>
              </a:buClr>
              <a:buSzPts val="2800"/>
              <a:buNone/>
            </a:pPr>
            <a:endParaRPr lang="es-ES" dirty="0"/>
          </a:p>
        </p:txBody>
      </p:sp>
      <p:sp>
        <p:nvSpPr>
          <p:cNvPr id="372" name="Google Shape;372;p2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Cuadro combinado</a:t>
            </a:r>
          </a:p>
        </p:txBody>
      </p:sp>
      <p:sp>
        <p:nvSpPr>
          <p:cNvPr id="2" name="Text Placeholder 1">
            <a:extLst>
              <a:ext uri="{FF2B5EF4-FFF2-40B4-BE49-F238E27FC236}">
                <a16:creationId xmlns:a16="http://schemas.microsoft.com/office/drawing/2014/main" id="{905341B8-D543-7AD9-3EBA-84200096FBAA}"/>
              </a:ext>
            </a:extLst>
          </p:cNvPr>
          <p:cNvSpPr>
            <a:spLocks noGrp="1"/>
          </p:cNvSpPr>
          <p:nvPr>
            <p:ph type="body" sz="quarter" idx="16"/>
          </p:nvPr>
        </p:nvSpPr>
        <p:spPr>
          <a:xfrm>
            <a:off x="551334" y="6379815"/>
            <a:ext cx="9045490" cy="500066"/>
          </a:xfrm>
        </p:spPr>
        <p:txBody>
          <a:bodyPr/>
          <a:lstStyle/>
          <a:p>
            <a:r>
              <a:rPr lang="en-US" sz="1000" dirty="0"/>
              <a:t>Ortiz, Katz, Mahmoud, et. Al. Journal of Infectious Disease, 2007; 196:1685-1689. </a:t>
            </a:r>
            <a:r>
              <a:rPr lang="en-US" sz="1000" dirty="0">
                <a:effectLst/>
                <a:latin typeface="Segoe UI" panose="020B0502040204020203" pitchFamily="34" charset="0"/>
              </a:rPr>
              <a:t>https://saludpublica.mx/index.php/spm/article/view/16328/12667. it is hard to get good examples in Spanish; or (KAPs https://iris.paho.org/bitstream/handle/10665.2/62665/v48e1342024.pdf?sequence=1&amp;isAllowed=y</a:t>
            </a:r>
            <a:endParaRPr lang="en-US" sz="1000" dirty="0"/>
          </a:p>
          <a:p>
            <a:endParaRPr lang="en-US" sz="1000" dirty="0"/>
          </a:p>
        </p:txBody>
      </p:sp>
      <p:pic>
        <p:nvPicPr>
          <p:cNvPr id="374" name="Google Shape;374;p24"/>
          <p:cNvPicPr preferRelativeResize="0"/>
          <p:nvPr/>
        </p:nvPicPr>
        <p:blipFill rotWithShape="1">
          <a:blip r:embed="rId3">
            <a:alphaModFix/>
          </a:blip>
          <a:srcRect/>
          <a:stretch/>
        </p:blipFill>
        <p:spPr>
          <a:xfrm>
            <a:off x="6203576" y="2132198"/>
            <a:ext cx="3931884" cy="3596833"/>
          </a:xfrm>
          <a:prstGeom prst="rect">
            <a:avLst/>
          </a:prstGeom>
          <a:noFill/>
          <a:ln w="9525" cap="flat" cmpd="sng">
            <a:solidFill>
              <a:schemeClr val="dk1"/>
            </a:solidFill>
            <a:prstDash val="solid"/>
            <a:round/>
            <a:headEnd type="none" w="sm" len="sm"/>
            <a:tailEnd type="none" w="sm" len="sm"/>
          </a:ln>
        </p:spPr>
      </p:pic>
      <p:pic>
        <p:nvPicPr>
          <p:cNvPr id="4" name="Picture 3">
            <a:extLst>
              <a:ext uri="{FF2B5EF4-FFF2-40B4-BE49-F238E27FC236}">
                <a16:creationId xmlns:a16="http://schemas.microsoft.com/office/drawing/2014/main" id="{E17A188E-C927-B1F3-2B8F-C08A60DE198D}"/>
              </a:ext>
            </a:extLst>
          </p:cNvPr>
          <p:cNvPicPr>
            <a:picLocks noChangeAspect="1"/>
          </p:cNvPicPr>
          <p:nvPr/>
        </p:nvPicPr>
        <p:blipFill>
          <a:blip r:embed="rId4"/>
          <a:stretch>
            <a:fillRect/>
          </a:stretch>
        </p:blipFill>
        <p:spPr>
          <a:xfrm>
            <a:off x="5705184" y="1391487"/>
            <a:ext cx="4928667" cy="4814047"/>
          </a:xfrm>
          <a:prstGeom prst="rect">
            <a:avLst/>
          </a:prstGeom>
          <a:ln>
            <a:solidFill>
              <a:schemeClr val="tx1"/>
            </a:solid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1" name="Google Shape;381;p2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Cuadro compuesto: ejemplo</a:t>
            </a:r>
            <a:br>
              <a:rPr lang="es-ES" sz="2400" dirty="0"/>
            </a:br>
            <a:endParaRPr lang="es-ES" sz="2400" dirty="0"/>
          </a:p>
        </p:txBody>
      </p:sp>
      <p:sp>
        <p:nvSpPr>
          <p:cNvPr id="6" name="Text Placeholder 5">
            <a:extLst>
              <a:ext uri="{FF2B5EF4-FFF2-40B4-BE49-F238E27FC236}">
                <a16:creationId xmlns:a16="http://schemas.microsoft.com/office/drawing/2014/main" id="{F9EFF18C-FD35-A7C4-2D35-D1A672BE9236}"/>
              </a:ext>
            </a:extLst>
          </p:cNvPr>
          <p:cNvSpPr>
            <a:spLocks noGrp="1"/>
          </p:cNvSpPr>
          <p:nvPr>
            <p:ph type="body" sz="quarter" idx="16"/>
          </p:nvPr>
        </p:nvSpPr>
        <p:spPr>
          <a:xfrm>
            <a:off x="3937000" y="6311678"/>
            <a:ext cx="5601547" cy="409798"/>
          </a:xfrm>
        </p:spPr>
        <p:txBody>
          <a:bodyPr/>
          <a:lstStyle/>
          <a:p>
            <a:r>
              <a:rPr lang="es-ES" dirty="0"/>
              <a:t>Adaptado de: </a:t>
            </a:r>
            <a:r>
              <a:rPr lang="es-ES" dirty="0" err="1"/>
              <a:t>D'Acremont</a:t>
            </a:r>
            <a:r>
              <a:rPr lang="es-ES" dirty="0"/>
              <a:t> V, </a:t>
            </a:r>
            <a:r>
              <a:rPr lang="es-ES" dirty="0" err="1"/>
              <a:t>Kilowoko</a:t>
            </a:r>
            <a:r>
              <a:rPr lang="es-ES" dirty="0"/>
              <a:t> M, </a:t>
            </a:r>
            <a:r>
              <a:rPr lang="es-ES" dirty="0" err="1"/>
              <a:t>Kyungu</a:t>
            </a:r>
            <a:r>
              <a:rPr lang="es-ES" dirty="0"/>
              <a:t> E, et al. Beyond Malaria - Causes of </a:t>
            </a:r>
            <a:r>
              <a:rPr lang="es-ES" dirty="0" err="1"/>
              <a:t>Fever</a:t>
            </a:r>
            <a:r>
              <a:rPr lang="es-ES" dirty="0"/>
              <a:t> in </a:t>
            </a:r>
            <a:r>
              <a:rPr lang="es-ES" dirty="0" err="1"/>
              <a:t>Outpatient</a:t>
            </a:r>
            <a:r>
              <a:rPr lang="es-ES" dirty="0"/>
              <a:t> </a:t>
            </a:r>
            <a:r>
              <a:rPr lang="es-ES" dirty="0" err="1"/>
              <a:t>Tanzanian</a:t>
            </a:r>
            <a:r>
              <a:rPr lang="es-ES" dirty="0"/>
              <a:t> </a:t>
            </a:r>
            <a:r>
              <a:rPr lang="es-ES" dirty="0" err="1"/>
              <a:t>Children</a:t>
            </a:r>
            <a:r>
              <a:rPr lang="es-ES" dirty="0"/>
              <a:t>. NEJM 2014;370:809-817</a:t>
            </a:r>
          </a:p>
        </p:txBody>
      </p:sp>
      <p:graphicFrame>
        <p:nvGraphicFramePr>
          <p:cNvPr id="383" name="Google Shape;383;p25"/>
          <p:cNvGraphicFramePr/>
          <p:nvPr>
            <p:extLst>
              <p:ext uri="{D42A27DB-BD31-4B8C-83A1-F6EECF244321}">
                <p14:modId xmlns:p14="http://schemas.microsoft.com/office/powerpoint/2010/main" val="2414334013"/>
              </p:ext>
            </p:extLst>
          </p:nvPr>
        </p:nvGraphicFramePr>
        <p:xfrm>
          <a:off x="3482400" y="1790484"/>
          <a:ext cx="4829806" cy="4480600"/>
        </p:xfrm>
        <a:graphic>
          <a:graphicData uri="http://schemas.openxmlformats.org/drawingml/2006/table">
            <a:tbl>
              <a:tblPr firstRow="1" bandRow="1">
                <a:noFill/>
              </a:tblPr>
              <a:tblGrid>
                <a:gridCol w="2711845">
                  <a:extLst>
                    <a:ext uri="{9D8B030D-6E8A-4147-A177-3AD203B41FA5}">
                      <a16:colId xmlns:a16="http://schemas.microsoft.com/office/drawing/2014/main" val="20000"/>
                    </a:ext>
                  </a:extLst>
                </a:gridCol>
                <a:gridCol w="1135400">
                  <a:extLst>
                    <a:ext uri="{9D8B030D-6E8A-4147-A177-3AD203B41FA5}">
                      <a16:colId xmlns:a16="http://schemas.microsoft.com/office/drawing/2014/main" val="20001"/>
                    </a:ext>
                  </a:extLst>
                </a:gridCol>
                <a:gridCol w="982561">
                  <a:extLst>
                    <a:ext uri="{9D8B030D-6E8A-4147-A177-3AD203B41FA5}">
                      <a16:colId xmlns:a16="http://schemas.microsoft.com/office/drawing/2014/main" val="20002"/>
                    </a:ext>
                  </a:extLst>
                </a:gridCol>
              </a:tblGrid>
              <a:tr h="358300">
                <a:tc>
                  <a:txBody>
                    <a:bodyPr/>
                    <a:lstStyle/>
                    <a:p>
                      <a:pPr marL="0" marR="0" lvl="0" indent="0" algn="ctr" rtl="0">
                        <a:spcBef>
                          <a:spcPts val="0"/>
                        </a:spcBef>
                        <a:spcAft>
                          <a:spcPts val="0"/>
                        </a:spcAft>
                        <a:buNone/>
                      </a:pPr>
                      <a:r>
                        <a:rPr lang="es-GT" b="1" noProof="0" dirty="0"/>
                        <a:t>Característica</a:t>
                      </a:r>
                    </a:p>
                  </a:txBody>
                  <a:tcPr marL="91450" marR="91450" marT="45725" marB="45725">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b="1"/>
                        <a:t>Número</a:t>
                      </a:r>
                      <a:endParaRPr b="1"/>
                    </a:p>
                  </a:txBody>
                  <a:tcPr marL="91450" marR="91450" marT="45725" marB="45725">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chemeClr val="bg2"/>
                    </a:solidFill>
                  </a:tcPr>
                </a:tc>
                <a:tc>
                  <a:txBody>
                    <a:bodyPr/>
                    <a:lstStyle/>
                    <a:p>
                      <a:pPr marL="0" marR="0" lvl="0" indent="0" algn="r" rtl="0">
                        <a:spcBef>
                          <a:spcPts val="0"/>
                        </a:spcBef>
                        <a:spcAft>
                          <a:spcPts val="0"/>
                        </a:spcAft>
                        <a:buNone/>
                      </a:pPr>
                      <a:r>
                        <a:rPr lang="en-US" b="1"/>
                        <a:t>(%)</a:t>
                      </a:r>
                      <a:endParaRPr b="1"/>
                    </a:p>
                  </a:txBody>
                  <a:tcPr marL="91450" marR="91450" marT="45725" marB="45725">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2483473982"/>
                  </a:ext>
                </a:extLst>
              </a:tr>
              <a:tr h="358300">
                <a:tc>
                  <a:txBody>
                    <a:bodyPr/>
                    <a:lstStyle/>
                    <a:p>
                      <a:pPr marL="0" marR="0" lvl="0" indent="0" algn="l" rtl="0">
                        <a:spcBef>
                          <a:spcPts val="0"/>
                        </a:spcBef>
                        <a:spcAft>
                          <a:spcPts val="0"/>
                        </a:spcAft>
                        <a:buNone/>
                      </a:pPr>
                      <a:r>
                        <a:rPr lang="es-GT" sz="1800" noProof="0" dirty="0">
                          <a:solidFill>
                            <a:schemeClr val="dk1"/>
                          </a:solidFill>
                          <a:latin typeface="Arial"/>
                          <a:ea typeface="Arial"/>
                          <a:cs typeface="Arial"/>
                          <a:sym typeface="Arial"/>
                        </a:rPr>
                        <a:t>Sexo: masculino</a:t>
                      </a:r>
                      <a:endParaRPr lang="es-GT" noProof="0" dirty="0"/>
                    </a:p>
                  </a:txBody>
                  <a:tcPr marL="91450" marR="91450" marT="45725" marB="45725">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en-US" sz="1800">
                          <a:solidFill>
                            <a:schemeClr val="tx1"/>
                          </a:solidFill>
                          <a:latin typeface="Arial"/>
                          <a:cs typeface="Arial"/>
                        </a:rPr>
                        <a:t>237 </a:t>
                      </a:r>
                      <a:endParaRPr>
                        <a:solidFill>
                          <a:schemeClr val="tx1"/>
                        </a:solidFill>
                      </a:endParaRPr>
                    </a:p>
                  </a:txBody>
                  <a:tcPr marL="91450" marR="91450" marT="45725" marB="45725">
                    <a:lnL w="12700" cap="flat" cmpd="sng" algn="ctr">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en-US" sz="1800">
                          <a:solidFill>
                            <a:schemeClr val="tx1"/>
                          </a:solidFill>
                          <a:latin typeface="Arial"/>
                          <a:ea typeface="Arial"/>
                          <a:cs typeface="Arial"/>
                          <a:sym typeface="Arial"/>
                        </a:rPr>
                        <a:t>(47)</a:t>
                      </a:r>
                      <a:endParaRPr>
                        <a:solidFill>
                          <a:schemeClr val="tx1"/>
                        </a:solidFill>
                      </a:endParaRPr>
                    </a:p>
                  </a:txBody>
                  <a:tcPr marL="91450" marR="91450" marT="45725" marB="45725">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1701900">
                <a:tc>
                  <a:txBody>
                    <a:bodyPr/>
                    <a:lstStyle/>
                    <a:p>
                      <a:pPr marL="0" marR="0" lvl="0" indent="0" algn="l" rtl="0">
                        <a:spcBef>
                          <a:spcPts val="0"/>
                        </a:spcBef>
                        <a:spcAft>
                          <a:spcPts val="0"/>
                        </a:spcAft>
                        <a:buNone/>
                      </a:pPr>
                      <a:r>
                        <a:rPr lang="es-GT" sz="1800" noProof="0" dirty="0">
                          <a:solidFill>
                            <a:schemeClr val="dk1"/>
                          </a:solidFill>
                          <a:latin typeface="Arial"/>
                          <a:ea typeface="Arial"/>
                          <a:cs typeface="Arial"/>
                          <a:sym typeface="Arial"/>
                        </a:rPr>
                        <a:t>Edad (años)</a:t>
                      </a:r>
                      <a:endParaRPr lang="es-GT" noProof="0" dirty="0"/>
                    </a:p>
                    <a:p>
                      <a:pPr marL="0" marR="0" lvl="0" indent="0" algn="l" rtl="0">
                        <a:spcBef>
                          <a:spcPts val="0"/>
                        </a:spcBef>
                        <a:spcAft>
                          <a:spcPts val="0"/>
                        </a:spcAft>
                        <a:buNone/>
                      </a:pPr>
                      <a:r>
                        <a:rPr lang="es-GT" sz="1800" noProof="0" dirty="0">
                          <a:solidFill>
                            <a:schemeClr val="dk1"/>
                          </a:solidFill>
                          <a:latin typeface="Arial"/>
                          <a:ea typeface="Arial"/>
                          <a:cs typeface="Arial"/>
                          <a:sym typeface="Arial"/>
                        </a:rPr>
                        <a:t>     &lt;1</a:t>
                      </a:r>
                      <a:endParaRPr lang="es-GT" noProof="0" dirty="0"/>
                    </a:p>
                    <a:p>
                      <a:pPr marL="0" marR="0" lvl="0" indent="0" algn="l" rtl="0">
                        <a:lnSpc>
                          <a:spcPct val="100000"/>
                        </a:lnSpc>
                        <a:spcBef>
                          <a:spcPts val="0"/>
                        </a:spcBef>
                        <a:spcAft>
                          <a:spcPts val="0"/>
                        </a:spcAft>
                        <a:buClr>
                          <a:schemeClr val="dk1"/>
                        </a:buClr>
                        <a:buSzPts val="1800"/>
                        <a:buFont typeface="Arial"/>
                        <a:buNone/>
                      </a:pPr>
                      <a:r>
                        <a:rPr lang="es-GT" sz="1800" i="0" u="none" strike="noStrike" cap="none" noProof="0" dirty="0">
                          <a:solidFill>
                            <a:schemeClr val="dk1"/>
                          </a:solidFill>
                          <a:latin typeface="Arial"/>
                          <a:ea typeface="Arial"/>
                          <a:cs typeface="Arial"/>
                          <a:sym typeface="Arial"/>
                        </a:rPr>
                        <a:t>     1-2</a:t>
                      </a:r>
                      <a:endParaRPr lang="es-GT" noProof="0" dirty="0"/>
                    </a:p>
                    <a:p>
                      <a:pPr marL="0" marR="0" lvl="0" indent="0" algn="l" rtl="0">
                        <a:lnSpc>
                          <a:spcPct val="100000"/>
                        </a:lnSpc>
                        <a:spcBef>
                          <a:spcPts val="0"/>
                        </a:spcBef>
                        <a:spcAft>
                          <a:spcPts val="0"/>
                        </a:spcAft>
                        <a:buClr>
                          <a:schemeClr val="dk1"/>
                        </a:buClr>
                        <a:buSzPts val="1800"/>
                        <a:buFont typeface="Arial"/>
                        <a:buNone/>
                      </a:pPr>
                      <a:r>
                        <a:rPr lang="es-GT" sz="1800" i="0" u="none" strike="noStrike" cap="none" noProof="0" dirty="0">
                          <a:solidFill>
                            <a:schemeClr val="dk1"/>
                          </a:solidFill>
                          <a:latin typeface="Arial"/>
                          <a:ea typeface="Arial"/>
                          <a:cs typeface="Arial"/>
                          <a:sym typeface="Arial"/>
                        </a:rPr>
                        <a:t>     3-4</a:t>
                      </a:r>
                      <a:endParaRPr lang="es-GT" noProof="0" dirty="0"/>
                    </a:p>
                    <a:p>
                      <a:pPr marL="0" marR="0" lvl="0" indent="0" algn="l" rtl="0">
                        <a:lnSpc>
                          <a:spcPct val="100000"/>
                        </a:lnSpc>
                        <a:spcBef>
                          <a:spcPts val="0"/>
                        </a:spcBef>
                        <a:spcAft>
                          <a:spcPts val="0"/>
                        </a:spcAft>
                        <a:buClr>
                          <a:schemeClr val="dk1"/>
                        </a:buClr>
                        <a:buSzPts val="1800"/>
                        <a:buFont typeface="Arial"/>
                        <a:buNone/>
                      </a:pPr>
                      <a:r>
                        <a:rPr lang="es-GT" sz="1800" i="0" u="none" strike="noStrike" cap="none" noProof="0" dirty="0">
                          <a:solidFill>
                            <a:schemeClr val="dk1"/>
                          </a:solidFill>
                          <a:latin typeface="Arial"/>
                          <a:ea typeface="Arial"/>
                          <a:cs typeface="Arial"/>
                          <a:sym typeface="Arial"/>
                        </a:rPr>
                        <a:t>     5-7</a:t>
                      </a:r>
                      <a:endParaRPr lang="es-GT" noProof="0" dirty="0"/>
                    </a:p>
                    <a:p>
                      <a:pPr marL="0" marR="0" lvl="0" indent="0" algn="l" rtl="0">
                        <a:lnSpc>
                          <a:spcPct val="100000"/>
                        </a:lnSpc>
                        <a:spcBef>
                          <a:spcPts val="0"/>
                        </a:spcBef>
                        <a:spcAft>
                          <a:spcPts val="0"/>
                        </a:spcAft>
                        <a:buClr>
                          <a:schemeClr val="dk1"/>
                        </a:buClr>
                        <a:buSzPts val="1800"/>
                        <a:buFont typeface="Arial"/>
                        <a:buNone/>
                      </a:pPr>
                      <a:r>
                        <a:rPr lang="es-GT" sz="1800" i="0" u="none" strike="noStrike" cap="none" noProof="0" dirty="0">
                          <a:solidFill>
                            <a:schemeClr val="dk1"/>
                          </a:solidFill>
                          <a:latin typeface="Arial"/>
                          <a:ea typeface="Arial"/>
                          <a:cs typeface="Arial"/>
                          <a:sym typeface="Arial"/>
                        </a:rPr>
                        <a:t>     7-10</a:t>
                      </a:r>
                      <a:endParaRPr lang="es-GT" sz="180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en-US" sz="1800">
                          <a:solidFill>
                            <a:schemeClr val="tx1"/>
                          </a:solidFill>
                          <a:latin typeface="Arial"/>
                          <a:ea typeface="Arial"/>
                          <a:cs typeface="Arial"/>
                          <a:sym typeface="Arial"/>
                        </a:rPr>
                        <a:t>(n=507)</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150</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228</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75</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36</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18</a:t>
                      </a:r>
                      <a:endParaRPr>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endParaRPr sz="1800">
                        <a:solidFill>
                          <a:schemeClr val="tx1"/>
                        </a:solidFill>
                        <a:latin typeface="Arial"/>
                        <a:ea typeface="Arial"/>
                        <a:cs typeface="Arial"/>
                        <a:sym typeface="Arial"/>
                      </a:endParaRPr>
                    </a:p>
                    <a:p>
                      <a:pPr marL="0" marR="0" lvl="0" indent="0" algn="r" rtl="0">
                        <a:spcBef>
                          <a:spcPts val="0"/>
                        </a:spcBef>
                        <a:spcAft>
                          <a:spcPts val="0"/>
                        </a:spcAft>
                        <a:buNone/>
                      </a:pPr>
                      <a:r>
                        <a:rPr lang="en-US" sz="1800">
                          <a:solidFill>
                            <a:schemeClr val="tx1"/>
                          </a:solidFill>
                          <a:latin typeface="Arial"/>
                          <a:ea typeface="Arial"/>
                          <a:cs typeface="Arial"/>
                          <a:sym typeface="Arial"/>
                        </a:rPr>
                        <a:t>(30)</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(45)</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(15)</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(7)</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(4)</a:t>
                      </a:r>
                      <a:endParaRPr>
                        <a:solidFill>
                          <a:schemeClr val="tx1"/>
                        </a:solidFill>
                      </a:endParaRPr>
                    </a:p>
                  </a:txBody>
                  <a:tcPr marL="91450" marR="91450" marT="45725" marB="45725">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970625">
                <a:tc>
                  <a:txBody>
                    <a:bodyPr/>
                    <a:lstStyle/>
                    <a:p>
                      <a:pPr marL="0" marR="0" lvl="0" indent="0" algn="l" rtl="0">
                        <a:spcBef>
                          <a:spcPts val="0"/>
                        </a:spcBef>
                        <a:spcAft>
                          <a:spcPts val="0"/>
                        </a:spcAft>
                        <a:buNone/>
                      </a:pPr>
                      <a:r>
                        <a:rPr lang="es-GT" sz="1800" noProof="0" dirty="0">
                          <a:solidFill>
                            <a:schemeClr val="dk1"/>
                          </a:solidFill>
                          <a:latin typeface="Arial"/>
                          <a:ea typeface="Arial"/>
                          <a:cs typeface="Arial"/>
                          <a:sym typeface="Arial"/>
                        </a:rPr>
                        <a:t>Síntoma principal</a:t>
                      </a:r>
                      <a:endParaRPr lang="es-GT" noProof="0" dirty="0"/>
                    </a:p>
                    <a:p>
                      <a:pPr marL="0" marR="0" lvl="0" indent="0" algn="l" rtl="0">
                        <a:spcBef>
                          <a:spcPts val="0"/>
                        </a:spcBef>
                        <a:spcAft>
                          <a:spcPts val="0"/>
                        </a:spcAft>
                        <a:buNone/>
                      </a:pPr>
                      <a:r>
                        <a:rPr lang="es-GT" sz="1800" noProof="0" dirty="0">
                          <a:solidFill>
                            <a:schemeClr val="dk1"/>
                          </a:solidFill>
                          <a:latin typeface="Arial"/>
                          <a:ea typeface="Arial"/>
                          <a:cs typeface="Arial"/>
                          <a:sym typeface="Arial"/>
                        </a:rPr>
                        <a:t>     Fiebre</a:t>
                      </a:r>
                      <a:endParaRPr lang="es-GT" noProof="0" dirty="0"/>
                    </a:p>
                    <a:p>
                      <a:pPr marL="0" marR="0" lvl="0" indent="0" algn="l" rtl="0">
                        <a:spcBef>
                          <a:spcPts val="0"/>
                        </a:spcBef>
                        <a:spcAft>
                          <a:spcPts val="0"/>
                        </a:spcAft>
                        <a:buNone/>
                      </a:pPr>
                      <a:r>
                        <a:rPr lang="es-GT" sz="1800" i="0" u="none" strike="noStrike" cap="none" noProof="0" dirty="0">
                          <a:solidFill>
                            <a:schemeClr val="dk1"/>
                          </a:solidFill>
                          <a:latin typeface="+mn-lt"/>
                          <a:ea typeface="Arial"/>
                          <a:cs typeface="Arial"/>
                          <a:sym typeface="Arial"/>
                        </a:rPr>
                        <a:t>     Tos</a:t>
                      </a:r>
                      <a:endParaRPr lang="es-GT" noProof="0" dirty="0"/>
                    </a:p>
                    <a:p>
                      <a:pPr marL="0" marR="0" lvl="0" indent="0" algn="l" rtl="0">
                        <a:spcBef>
                          <a:spcPts val="0"/>
                        </a:spcBef>
                        <a:spcAft>
                          <a:spcPts val="0"/>
                        </a:spcAft>
                        <a:buNone/>
                      </a:pPr>
                      <a:r>
                        <a:rPr lang="es-GT" sz="1800" i="0" u="none" strike="noStrike" cap="none" noProof="0" dirty="0">
                          <a:solidFill>
                            <a:schemeClr val="dk1"/>
                          </a:solidFill>
                          <a:latin typeface="Arial"/>
                          <a:ea typeface="Arial"/>
                          <a:cs typeface="Arial"/>
                          <a:sym typeface="Arial"/>
                        </a:rPr>
                        <a:t>     Vómitos</a:t>
                      </a:r>
                      <a:endParaRPr lang="es-GT" noProof="0" dirty="0"/>
                    </a:p>
                    <a:p>
                      <a:pPr marL="0" marR="0" lvl="0" indent="0" algn="l" rtl="0">
                        <a:spcBef>
                          <a:spcPts val="0"/>
                        </a:spcBef>
                        <a:spcAft>
                          <a:spcPts val="0"/>
                        </a:spcAft>
                        <a:buNone/>
                      </a:pPr>
                      <a:r>
                        <a:rPr lang="es-GT" sz="1800" i="0" u="none" strike="noStrike" cap="none" noProof="0" dirty="0">
                          <a:solidFill>
                            <a:schemeClr val="dk1"/>
                          </a:solidFill>
                          <a:latin typeface="Arial"/>
                          <a:ea typeface="Arial"/>
                          <a:cs typeface="Arial"/>
                          <a:sym typeface="Arial"/>
                        </a:rPr>
                        <a:t>     Diarrea</a:t>
                      </a:r>
                      <a:endParaRPr lang="es-GT" noProof="0" dirty="0"/>
                    </a:p>
                    <a:p>
                      <a:pPr marL="0" marR="0" lvl="0" indent="0" algn="l" rtl="0">
                        <a:spcBef>
                          <a:spcPts val="0"/>
                        </a:spcBef>
                        <a:spcAft>
                          <a:spcPts val="0"/>
                        </a:spcAft>
                        <a:buNone/>
                      </a:pPr>
                      <a:r>
                        <a:rPr lang="es-GT" sz="1800" i="0" u="none" strike="noStrike" cap="none" noProof="0" dirty="0">
                          <a:solidFill>
                            <a:schemeClr val="dk1"/>
                          </a:solidFill>
                          <a:latin typeface="Arial"/>
                          <a:ea typeface="Arial"/>
                          <a:cs typeface="Arial"/>
                          <a:sym typeface="Arial"/>
                        </a:rPr>
                        <a:t>     Dolor abdominal</a:t>
                      </a:r>
                    </a:p>
                    <a:p>
                      <a:pPr marL="0" marR="0" lvl="0" indent="0" algn="l" rtl="0">
                        <a:spcBef>
                          <a:spcPts val="0"/>
                        </a:spcBef>
                        <a:spcAft>
                          <a:spcPts val="0"/>
                        </a:spcAft>
                        <a:buNone/>
                      </a:pPr>
                      <a:r>
                        <a:rPr lang="es-GT" sz="1800" i="0" u="none" strike="noStrike" cap="none" noProof="0" dirty="0">
                          <a:solidFill>
                            <a:schemeClr val="dk1"/>
                          </a:solidFill>
                          <a:latin typeface="Arial"/>
                          <a:ea typeface="Arial"/>
                          <a:cs typeface="Arial"/>
                          <a:sym typeface="Arial"/>
                        </a:rPr>
                        <a:t>     Otros</a:t>
                      </a:r>
                      <a:endParaRPr lang="es-GT" sz="180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en-US" sz="1800">
                          <a:solidFill>
                            <a:schemeClr val="tx1"/>
                          </a:solidFill>
                          <a:latin typeface="Arial"/>
                          <a:ea typeface="Arial"/>
                          <a:cs typeface="Arial"/>
                          <a:sym typeface="Arial"/>
                        </a:rPr>
                        <a:t>(n=498)</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   313</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56</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47</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33</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15</a:t>
                      </a:r>
                      <a:endParaRPr>
                        <a:solidFill>
                          <a:schemeClr val="tx1"/>
                        </a:solidFill>
                      </a:endParaRPr>
                    </a:p>
                    <a:p>
                      <a:pPr marL="0" marR="0" lvl="0" indent="0" algn="r" rtl="0">
                        <a:spcBef>
                          <a:spcPts val="0"/>
                        </a:spcBef>
                        <a:spcAft>
                          <a:spcPts val="0"/>
                        </a:spcAft>
                        <a:buNone/>
                      </a:pPr>
                      <a:r>
                        <a:rPr lang="en-US" sz="1800">
                          <a:solidFill>
                            <a:schemeClr val="tx1"/>
                          </a:solidFill>
                          <a:latin typeface="Arial"/>
                          <a:ea typeface="Arial"/>
                          <a:cs typeface="Arial"/>
                          <a:sym typeface="Arial"/>
                        </a:rPr>
                        <a:t>33</a:t>
                      </a:r>
                      <a:endParaRPr>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endParaRPr sz="1800" dirty="0">
                        <a:solidFill>
                          <a:schemeClr val="tx1"/>
                        </a:solidFill>
                        <a:latin typeface="Arial"/>
                        <a:ea typeface="Arial"/>
                        <a:cs typeface="Arial"/>
                        <a:sym typeface="Arial"/>
                      </a:endParaRPr>
                    </a:p>
                    <a:p>
                      <a:pPr marL="0" marR="0" lvl="0" indent="0" algn="r" rtl="0">
                        <a:spcBef>
                          <a:spcPts val="0"/>
                        </a:spcBef>
                        <a:spcAft>
                          <a:spcPts val="0"/>
                        </a:spcAft>
                        <a:buNone/>
                      </a:pPr>
                      <a:r>
                        <a:rPr lang="en-US" sz="1800" dirty="0">
                          <a:solidFill>
                            <a:schemeClr val="tx1"/>
                          </a:solidFill>
                          <a:latin typeface="Arial"/>
                          <a:ea typeface="Arial"/>
                          <a:cs typeface="Arial"/>
                          <a:sym typeface="Arial"/>
                        </a:rPr>
                        <a:t>(63)</a:t>
                      </a:r>
                      <a:endParaRPr dirty="0">
                        <a:solidFill>
                          <a:schemeClr val="tx1"/>
                        </a:solidFill>
                      </a:endParaRPr>
                    </a:p>
                    <a:p>
                      <a:pPr marL="0" marR="0" lvl="0" indent="0" algn="r" rtl="0">
                        <a:spcBef>
                          <a:spcPts val="0"/>
                        </a:spcBef>
                        <a:spcAft>
                          <a:spcPts val="0"/>
                        </a:spcAft>
                        <a:buNone/>
                      </a:pPr>
                      <a:r>
                        <a:rPr lang="en-US" sz="1800" dirty="0">
                          <a:solidFill>
                            <a:schemeClr val="tx1"/>
                          </a:solidFill>
                          <a:latin typeface="Arial"/>
                          <a:ea typeface="Arial"/>
                          <a:cs typeface="Arial"/>
                          <a:sym typeface="Arial"/>
                        </a:rPr>
                        <a:t>(11)</a:t>
                      </a:r>
                      <a:endParaRPr dirty="0">
                        <a:solidFill>
                          <a:schemeClr val="tx1"/>
                        </a:solidFill>
                      </a:endParaRPr>
                    </a:p>
                    <a:p>
                      <a:pPr marL="0" marR="0" lvl="0" indent="0" algn="r" rtl="0">
                        <a:spcBef>
                          <a:spcPts val="0"/>
                        </a:spcBef>
                        <a:spcAft>
                          <a:spcPts val="0"/>
                        </a:spcAft>
                        <a:buNone/>
                      </a:pPr>
                      <a:r>
                        <a:rPr lang="en-US" sz="1800" dirty="0">
                          <a:solidFill>
                            <a:schemeClr val="tx1"/>
                          </a:solidFill>
                          <a:latin typeface="Arial"/>
                          <a:ea typeface="Arial"/>
                          <a:cs typeface="Arial"/>
                          <a:sym typeface="Arial"/>
                        </a:rPr>
                        <a:t>(9)</a:t>
                      </a:r>
                      <a:endParaRPr dirty="0">
                        <a:solidFill>
                          <a:schemeClr val="tx1"/>
                        </a:solidFill>
                      </a:endParaRPr>
                    </a:p>
                    <a:p>
                      <a:pPr marL="0" marR="0" lvl="0" indent="0" algn="r" rtl="0">
                        <a:spcBef>
                          <a:spcPts val="0"/>
                        </a:spcBef>
                        <a:spcAft>
                          <a:spcPts val="0"/>
                        </a:spcAft>
                        <a:buNone/>
                      </a:pPr>
                      <a:r>
                        <a:rPr lang="en-US" sz="1800" dirty="0">
                          <a:solidFill>
                            <a:schemeClr val="tx1"/>
                          </a:solidFill>
                          <a:latin typeface="Arial"/>
                          <a:ea typeface="Arial"/>
                          <a:cs typeface="Arial"/>
                          <a:sym typeface="Arial"/>
                        </a:rPr>
                        <a:t>(7)</a:t>
                      </a:r>
                      <a:endParaRPr dirty="0">
                        <a:solidFill>
                          <a:schemeClr val="tx1"/>
                        </a:solidFill>
                      </a:endParaRPr>
                    </a:p>
                    <a:p>
                      <a:pPr marL="0" marR="0" lvl="0" indent="0" algn="r" rtl="0">
                        <a:spcBef>
                          <a:spcPts val="0"/>
                        </a:spcBef>
                        <a:spcAft>
                          <a:spcPts val="0"/>
                        </a:spcAft>
                        <a:buNone/>
                      </a:pPr>
                      <a:r>
                        <a:rPr lang="en-US" sz="1800" dirty="0">
                          <a:solidFill>
                            <a:schemeClr val="tx1"/>
                          </a:solidFill>
                          <a:latin typeface="Arial"/>
                          <a:ea typeface="Arial"/>
                          <a:cs typeface="Arial"/>
                          <a:sym typeface="Arial"/>
                        </a:rPr>
                        <a:t>(3)</a:t>
                      </a:r>
                      <a:endParaRPr dirty="0">
                        <a:solidFill>
                          <a:schemeClr val="tx1"/>
                        </a:solidFill>
                      </a:endParaRPr>
                    </a:p>
                    <a:p>
                      <a:pPr marL="0" marR="0" lvl="0" indent="0" algn="r" rtl="0">
                        <a:spcBef>
                          <a:spcPts val="0"/>
                        </a:spcBef>
                        <a:spcAft>
                          <a:spcPts val="0"/>
                        </a:spcAft>
                        <a:buNone/>
                      </a:pPr>
                      <a:r>
                        <a:rPr lang="en-US" sz="1800" dirty="0">
                          <a:solidFill>
                            <a:schemeClr val="tx1"/>
                          </a:solidFill>
                          <a:latin typeface="Arial"/>
                          <a:ea typeface="Arial"/>
                          <a:cs typeface="Arial"/>
                          <a:sym typeface="Arial"/>
                        </a:rPr>
                        <a:t>(7)</a:t>
                      </a:r>
                      <a:endParaRPr dirty="0">
                        <a:solidFill>
                          <a:schemeClr val="tx1"/>
                        </a:solidFill>
                      </a:endParaRPr>
                    </a:p>
                  </a:txBody>
                  <a:tcPr marL="91450" marR="91450" marT="45725" marB="45725">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384" name="Google Shape;384;p25"/>
          <p:cNvSpPr txBox="1"/>
          <p:nvPr/>
        </p:nvSpPr>
        <p:spPr>
          <a:xfrm>
            <a:off x="838200" y="1285346"/>
            <a:ext cx="10515600" cy="409990"/>
          </a:xfrm>
          <a:prstGeom prst="rect">
            <a:avLst/>
          </a:prstGeom>
          <a:noFill/>
          <a:ln>
            <a:noFill/>
          </a:ln>
        </p:spPr>
        <p:txBody>
          <a:bodyPr spcFirstLastPara="1" wrap="square" lIns="91425" tIns="45700" rIns="91425" bIns="45700" anchor="t" anchorCtr="0">
            <a:noAutofit/>
          </a:bodyPr>
          <a:lstStyle/>
          <a:p>
            <a:pPr marL="0" marR="0" lvl="0" indent="0" algn="ctr" defTabSz="457200" rtl="0" eaLnBrk="1" fontAlgn="auto" latinLnBrk="0" hangingPunct="1">
              <a:lnSpc>
                <a:spcPct val="100000"/>
              </a:lnSpc>
              <a:spcBef>
                <a:spcPts val="0"/>
              </a:spcBef>
              <a:spcAft>
                <a:spcPts val="0"/>
              </a:spcAft>
              <a:buClr>
                <a:srgbClr val="C00000"/>
              </a:buClr>
              <a:buSzPts val="2400"/>
              <a:buFont typeface="Noto Sans Symbols"/>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Características de los niños con fiebre, Estudio de fiebres en Tanzania</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1" name="Google Shape;391;p26"/>
          <p:cNvSpPr txBox="1">
            <a:spLocks noGrp="1"/>
          </p:cNvSpPr>
          <p:nvPr>
            <p:ph type="title"/>
          </p:nvPr>
        </p:nvSpPr>
        <p:spPr>
          <a:xfrm>
            <a:off x="838200" y="0"/>
            <a:ext cx="10025743" cy="1257300"/>
          </a:xfrm>
          <a:prstGeom prst="rect">
            <a:avLst/>
          </a:prstGeom>
          <a:noFill/>
          <a:ln>
            <a:noFill/>
          </a:ln>
        </p:spPr>
        <p:txBody>
          <a:bodyPr spcFirstLastPara="1" wrap="square" lIns="91425" tIns="45700" rIns="91425" bIns="45700" anchor="t" anchorCtr="0">
            <a:noAutofit/>
          </a:bodyPr>
          <a:lstStyle/>
          <a:p>
            <a:pPr>
              <a:spcBef>
                <a:spcPts val="0"/>
              </a:spcBef>
              <a:buClr>
                <a:schemeClr val="dk1"/>
              </a:buClr>
              <a:buSzPts val="4400"/>
            </a:pPr>
            <a:r>
              <a:rPr lang="es-ES" dirty="0"/>
              <a:t>Resumir y mostrar datos en </a:t>
            </a:r>
            <a:br>
              <a:rPr lang="es-ES" dirty="0"/>
            </a:br>
            <a:r>
              <a:rPr lang="es-ES" dirty="0"/>
              <a:t>una tabla (1/3)</a:t>
            </a:r>
            <a:endParaRPr lang="es-ES" sz="2400" dirty="0">
              <a:solidFill>
                <a:srgbClr val="FF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2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buClr>
                <a:schemeClr val="dk1"/>
              </a:buClr>
              <a:buSzPts val="2800"/>
            </a:pPr>
            <a:r>
              <a:rPr lang="es-GT" noProof="0" dirty="0"/>
              <a:t>Revisar la lista de casos de bacterias de Shigella multirresistentes aisladas de casos con diarrea aguda</a:t>
            </a:r>
          </a:p>
          <a:p>
            <a:pPr>
              <a:buClr>
                <a:schemeClr val="dk1"/>
              </a:buClr>
              <a:buSzPts val="2800"/>
            </a:pPr>
            <a:r>
              <a:rPr lang="es-GT" noProof="0" dirty="0"/>
              <a:t>Luego elabore: </a:t>
            </a:r>
          </a:p>
          <a:p>
            <a:pPr lvl="1">
              <a:buSzPts val="2800"/>
            </a:pPr>
            <a:r>
              <a:rPr lang="es-GT" b="1" noProof="0" dirty="0"/>
              <a:t>Tabla 1 </a:t>
            </a:r>
            <a:r>
              <a:rPr lang="es-GT" noProof="0" dirty="0"/>
              <a:t>(distribución de frecuencias) para resumir la distribución de casos por edad. Utilizar grupos de edad de 10 años</a:t>
            </a:r>
            <a:endParaRPr lang="es-GT" sz="2800" noProof="0" dirty="0"/>
          </a:p>
          <a:p>
            <a:pPr lvl="1">
              <a:buSzPts val="2800"/>
            </a:pPr>
            <a:r>
              <a:rPr lang="es-GT" b="1" noProof="0" dirty="0"/>
              <a:t>Tabla 2 </a:t>
            </a:r>
            <a:r>
              <a:rPr lang="es-GT" noProof="0" dirty="0"/>
              <a:t>(tabla de 2 variables) con resultados por sexo</a:t>
            </a:r>
          </a:p>
          <a:p>
            <a:pPr lvl="2">
              <a:buSzPts val="2800"/>
            </a:pPr>
            <a:r>
              <a:rPr lang="es-GT" noProof="0" dirty="0"/>
              <a:t>Crédito adicional: Calcule la tasa de letalidad por sexo</a:t>
            </a:r>
          </a:p>
          <a:p>
            <a:pPr lvl="1">
              <a:buSzPts val="2800"/>
            </a:pPr>
            <a:r>
              <a:rPr lang="es-GT" b="1" noProof="0" dirty="0"/>
              <a:t>Tabla 3 </a:t>
            </a:r>
            <a:r>
              <a:rPr lang="es-GT" noProof="0" dirty="0"/>
              <a:t>(distribución de frecuencias) para resumir la especie y el serotipo (cuando esté presente) en los aislados</a:t>
            </a:r>
          </a:p>
          <a:p>
            <a:pPr lvl="2">
              <a:buSzPts val="2800"/>
            </a:pPr>
            <a:r>
              <a:rPr lang="es-GT" noProof="0" dirty="0"/>
              <a:t>Trabajar con un compañero</a:t>
            </a:r>
          </a:p>
          <a:p>
            <a:pPr marL="0" lvl="0" indent="0" algn="l" rtl="0">
              <a:lnSpc>
                <a:spcPct val="100000"/>
              </a:lnSpc>
              <a:spcBef>
                <a:spcPts val="1000"/>
              </a:spcBef>
              <a:spcAft>
                <a:spcPts val="0"/>
              </a:spcAft>
              <a:buClr>
                <a:schemeClr val="dk1"/>
              </a:buClr>
              <a:buSzPts val="2800"/>
              <a:buNone/>
            </a:pPr>
            <a:endParaRPr lang="es-ES" dirty="0"/>
          </a:p>
        </p:txBody>
      </p:sp>
      <p:sp>
        <p:nvSpPr>
          <p:cNvPr id="401" name="Google Shape;401;p27"/>
          <p:cNvSpPr txBox="1">
            <a:spLocks noGrp="1"/>
          </p:cNvSpPr>
          <p:nvPr>
            <p:ph type="title"/>
          </p:nvPr>
        </p:nvSpPr>
        <p:spPr>
          <a:xfrm>
            <a:off x="838200" y="0"/>
            <a:ext cx="9752215" cy="1247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Resumir y mostrar datos en </a:t>
            </a:r>
            <a:br>
              <a:rPr lang="es-ES" dirty="0"/>
            </a:br>
            <a:r>
              <a:rPr lang="es-ES" dirty="0"/>
              <a:t>una tabla (2/3)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2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lvl="0">
              <a:buClr>
                <a:schemeClr val="dk1"/>
              </a:buClr>
              <a:buSzPts val="2800"/>
            </a:pPr>
            <a:r>
              <a:rPr lang="es-GT" noProof="0" dirty="0"/>
              <a:t>Revisar la lista de casos sobre bacterias de Shigella multirresistentes aisladas de casos de diarrea aguda</a:t>
            </a:r>
          </a:p>
          <a:p>
            <a:pPr lvl="0">
              <a:buClr>
                <a:schemeClr val="dk1"/>
              </a:buClr>
              <a:buSzPts val="2800"/>
            </a:pPr>
            <a:r>
              <a:rPr lang="es-GT" noProof="0" dirty="0"/>
              <a:t>Luego elabore: </a:t>
            </a:r>
            <a:endParaRPr lang="es-GT" sz="2400" noProof="0" dirty="0"/>
          </a:p>
          <a:p>
            <a:pPr lvl="1">
              <a:buSzPts val="2600"/>
            </a:pPr>
            <a:r>
              <a:rPr lang="es-GT" b="1" noProof="0" dirty="0"/>
              <a:t>Tabla 4 </a:t>
            </a:r>
            <a:r>
              <a:rPr lang="es-GT" noProof="0" dirty="0"/>
              <a:t>(tabla compuesta) que combina datos sobre edad, sexo </a:t>
            </a:r>
            <a:br>
              <a:rPr lang="es-GT" noProof="0" dirty="0"/>
            </a:br>
            <a:r>
              <a:rPr lang="es-GT" noProof="0" dirty="0"/>
              <a:t>y resultado</a:t>
            </a:r>
          </a:p>
          <a:p>
            <a:pPr lvl="2">
              <a:buSzPts val="2600"/>
            </a:pPr>
            <a:r>
              <a:rPr lang="es-GT" noProof="0" dirty="0"/>
              <a:t>Trabaje con un compañero</a:t>
            </a:r>
          </a:p>
          <a:p>
            <a:pPr marL="228600" lvl="0" indent="-50800" algn="l" rtl="0">
              <a:lnSpc>
                <a:spcPct val="100000"/>
              </a:lnSpc>
              <a:spcBef>
                <a:spcPts val="1000"/>
              </a:spcBef>
              <a:spcAft>
                <a:spcPts val="0"/>
              </a:spcAft>
              <a:buClr>
                <a:schemeClr val="dk1"/>
              </a:buClr>
              <a:buSzPts val="2800"/>
              <a:buNone/>
            </a:pPr>
            <a:endParaRPr lang="es-ES" dirty="0"/>
          </a:p>
          <a:p>
            <a:pPr marL="0" lvl="0" indent="0" algn="l" rtl="0">
              <a:lnSpc>
                <a:spcPct val="100000"/>
              </a:lnSpc>
              <a:spcBef>
                <a:spcPts val="1000"/>
              </a:spcBef>
              <a:spcAft>
                <a:spcPts val="0"/>
              </a:spcAft>
              <a:buClr>
                <a:schemeClr val="dk1"/>
              </a:buClr>
              <a:buSzPts val="2800"/>
              <a:buNone/>
            </a:pPr>
            <a:endParaRPr lang="es-ES" dirty="0"/>
          </a:p>
        </p:txBody>
      </p:sp>
      <p:sp>
        <p:nvSpPr>
          <p:cNvPr id="409" name="Google Shape;409;p28"/>
          <p:cNvSpPr txBox="1">
            <a:spLocks noGrp="1"/>
          </p:cNvSpPr>
          <p:nvPr>
            <p:ph type="title"/>
          </p:nvPr>
        </p:nvSpPr>
        <p:spPr>
          <a:xfrm>
            <a:off x="838200" y="0"/>
            <a:ext cx="9752215" cy="1247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Resumir y mostrar datos en </a:t>
            </a:r>
            <a:br>
              <a:rPr lang="es-ES" dirty="0"/>
            </a:br>
            <a:r>
              <a:rPr lang="es-ES" dirty="0"/>
              <a:t>una tabla (3/3)</a:t>
            </a:r>
          </a:p>
        </p:txBody>
      </p:sp>
      <p:sp>
        <p:nvSpPr>
          <p:cNvPr id="412" name="Google Shape;412;p28"/>
          <p:cNvSpPr txBox="1"/>
          <p:nvPr/>
        </p:nvSpPr>
        <p:spPr>
          <a:xfrm>
            <a:off x="3276600" y="6285748"/>
            <a:ext cx="6311000" cy="457200"/>
          </a:xfrm>
          <a:prstGeom prst="rect">
            <a:avLst/>
          </a:prstGeom>
          <a:noFill/>
          <a:ln>
            <a:noFill/>
          </a:ln>
        </p:spPr>
        <p:txBody>
          <a:bodyPr spcFirstLastPara="1" wrap="square" lIns="91425" tIns="45700" rIns="91425" bIns="45700" anchor="t" anchorCtr="0">
            <a:noAutofit/>
          </a:bodyPr>
          <a:lstStyle/>
          <a:p>
            <a:pPr marL="0" marR="0" lvl="0" indent="0" algn="r" defTabSz="457200" rtl="0" eaLnBrk="1" fontAlgn="auto" latinLnBrk="0" hangingPunct="1">
              <a:lnSpc>
                <a:spcPct val="100000"/>
              </a:lnSpc>
              <a:spcBef>
                <a:spcPts val="0"/>
              </a:spcBef>
              <a:spcAft>
                <a:spcPts val="0"/>
              </a:spcAft>
              <a:buClr>
                <a:srgbClr val="C00000"/>
              </a:buClr>
              <a:buSzPts val="1200"/>
              <a:buFont typeface="Noto Sans Symbols"/>
              <a:buNone/>
              <a:tabLst/>
              <a:defRPr/>
            </a:pPr>
            <a:r>
              <a:rPr kumimoji="0" lang="es-ES" sz="1200" b="0" i="0" u="none" strike="noStrike" kern="1200" cap="none" spc="0" normalizeH="0" baseline="0" dirty="0">
                <a:ln>
                  <a:noFill/>
                </a:ln>
                <a:effectLst/>
                <a:uLnTx/>
                <a:uFillTx/>
                <a:latin typeface="Arial"/>
                <a:ea typeface="Arial"/>
                <a:cs typeface="Arial"/>
                <a:sym typeface="Arial"/>
              </a:rPr>
              <a:t>Adaptado de </a:t>
            </a:r>
            <a:r>
              <a:rPr kumimoji="0" lang="es-ES" sz="1200" b="0" i="0" u="none" strike="noStrike" kern="1200" cap="none" spc="0" normalizeH="0" baseline="0" dirty="0" err="1">
                <a:ln>
                  <a:noFill/>
                </a:ln>
                <a:effectLst/>
                <a:uLnTx/>
                <a:uFillTx/>
                <a:latin typeface="Arial"/>
                <a:ea typeface="Arial"/>
                <a:cs typeface="Arial"/>
                <a:sym typeface="Arial"/>
              </a:rPr>
              <a:t>Poramathikul</a:t>
            </a:r>
            <a:r>
              <a:rPr kumimoji="0" lang="es-ES" sz="1200" b="0" i="0" u="none" strike="noStrike" kern="1200" cap="none" spc="0" normalizeH="0" baseline="0" dirty="0">
                <a:ln>
                  <a:noFill/>
                </a:ln>
                <a:effectLst/>
                <a:uLnTx/>
                <a:uFillTx/>
                <a:latin typeface="Arial"/>
                <a:ea typeface="Arial"/>
                <a:cs typeface="Arial"/>
                <a:sym typeface="Arial"/>
              </a:rPr>
              <a:t> K, </a:t>
            </a:r>
            <a:r>
              <a:rPr kumimoji="0" lang="es-ES" sz="1200" b="0" i="0" u="none" strike="noStrike" kern="1200" cap="none" spc="0" normalizeH="0" baseline="0" dirty="0" err="1">
                <a:ln>
                  <a:noFill/>
                </a:ln>
                <a:effectLst/>
                <a:uLnTx/>
                <a:uFillTx/>
                <a:latin typeface="Arial"/>
                <a:ea typeface="Arial"/>
                <a:cs typeface="Arial"/>
                <a:sym typeface="Arial"/>
              </a:rPr>
              <a:t>Bodhidatta</a:t>
            </a:r>
            <a:r>
              <a:rPr kumimoji="0" lang="es-ES" sz="1200" b="0" i="0" u="none" strike="noStrike" kern="1200" cap="none" spc="0" normalizeH="0" baseline="0" dirty="0">
                <a:ln>
                  <a:noFill/>
                </a:ln>
                <a:effectLst/>
                <a:uLnTx/>
                <a:uFillTx/>
                <a:latin typeface="Arial"/>
                <a:ea typeface="Arial"/>
                <a:cs typeface="Arial"/>
                <a:sym typeface="Arial"/>
              </a:rPr>
              <a:t> L, et al. Infecciones por Shigella multirresistente, Camboya, 2014-15. </a:t>
            </a:r>
            <a:r>
              <a:rPr kumimoji="0" lang="es-ES" sz="1200" b="0" i="1" u="none" strike="noStrike" kern="1200" cap="none" spc="0" normalizeH="0" baseline="0" dirty="0" err="1">
                <a:ln>
                  <a:noFill/>
                </a:ln>
                <a:effectLst/>
                <a:uLnTx/>
                <a:uFillTx/>
                <a:latin typeface="Arial"/>
                <a:ea typeface="Arial"/>
                <a:cs typeface="Arial"/>
                <a:sym typeface="Arial"/>
              </a:rPr>
              <a:t>Emerg</a:t>
            </a:r>
            <a:r>
              <a:rPr kumimoji="0" lang="es-ES" sz="1200" b="0" i="1" u="none" strike="noStrike" kern="1200" cap="none" spc="0" normalizeH="0" baseline="0" dirty="0">
                <a:ln>
                  <a:noFill/>
                </a:ln>
                <a:effectLst/>
                <a:uLnTx/>
                <a:uFillTx/>
                <a:latin typeface="Arial"/>
                <a:ea typeface="Arial"/>
                <a:cs typeface="Arial"/>
                <a:sym typeface="Arial"/>
              </a:rPr>
              <a:t> Infect Dis</a:t>
            </a:r>
            <a:r>
              <a:rPr kumimoji="0" lang="es-ES" sz="1200" b="0" i="0" u="none" strike="noStrike" kern="1200" cap="none" spc="0" normalizeH="0" baseline="0" dirty="0">
                <a:ln>
                  <a:noFill/>
                </a:ln>
                <a:effectLst/>
                <a:uLnTx/>
                <a:uFillTx/>
                <a:latin typeface="Arial"/>
                <a:ea typeface="Arial"/>
                <a:cs typeface="Arial"/>
                <a:sym typeface="Arial"/>
              </a:rPr>
              <a:t>. 2016;1640-1643.</a:t>
            </a:r>
            <a:endParaRPr kumimoji="0" lang="es-ES" sz="1800" b="0" i="0" u="none" strike="noStrike" kern="1200" cap="none" spc="0" normalizeH="0" baseline="0" dirty="0">
              <a:ln>
                <a:noFill/>
              </a:ln>
              <a:effectLst/>
              <a:uLnTx/>
              <a:uFillTx/>
              <a:latin typeface="Arial"/>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29"/>
          <p:cNvSpPr txBox="1">
            <a:spLocks noGrp="1"/>
          </p:cNvSpPr>
          <p:nvPr>
            <p:ph type="body" sz="quarter" idx="17"/>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en-US" sz="5400"/>
              <a:t>Gráficos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9" name="Google Shape;159;p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Font typeface="Arial"/>
              <a:buNone/>
            </a:pPr>
            <a:r>
              <a:rPr lang="es-GT" noProof="0" dirty="0">
                <a:latin typeface="Arial"/>
                <a:ea typeface="Arial"/>
                <a:cs typeface="Arial"/>
                <a:sym typeface="Arial"/>
              </a:rPr>
              <a:t>Al final de esta sesión, será capaz de:</a:t>
            </a:r>
            <a:endParaRPr lang="es-GT" sz="700" noProof="0" dirty="0"/>
          </a:p>
          <a:p>
            <a:pPr marL="228600" lvl="0" indent="-228600" algn="l" rtl="0">
              <a:lnSpc>
                <a:spcPct val="100000"/>
              </a:lnSpc>
              <a:spcBef>
                <a:spcPts val="1000"/>
              </a:spcBef>
              <a:spcAft>
                <a:spcPts val="0"/>
              </a:spcAft>
              <a:buClr>
                <a:schemeClr val="dk1"/>
              </a:buClr>
              <a:buSzPts val="2800"/>
              <a:buChar char="•"/>
            </a:pPr>
            <a:r>
              <a:rPr lang="es-GT" b="0" noProof="0" dirty="0"/>
              <a:t>Explicar el valor de organizar y mostrar datos</a:t>
            </a:r>
          </a:p>
          <a:p>
            <a:pPr marL="228600" lvl="0" indent="-228600" algn="l" rtl="0">
              <a:lnSpc>
                <a:spcPct val="100000"/>
              </a:lnSpc>
              <a:spcBef>
                <a:spcPts val="1000"/>
              </a:spcBef>
              <a:spcAft>
                <a:spcPts val="0"/>
              </a:spcAft>
              <a:buClr>
                <a:schemeClr val="dk1"/>
              </a:buClr>
              <a:buSzPts val="2800"/>
              <a:buChar char="•"/>
            </a:pPr>
            <a:r>
              <a:rPr lang="es-GT" b="0" noProof="0" dirty="0"/>
              <a:t>Describir los métodos de organización y visualización de datos</a:t>
            </a:r>
          </a:p>
          <a:p>
            <a:pPr marL="228600" lvl="0" indent="-228600" algn="l" rtl="0">
              <a:lnSpc>
                <a:spcPct val="100000"/>
              </a:lnSpc>
              <a:spcBef>
                <a:spcPts val="1000"/>
              </a:spcBef>
              <a:spcAft>
                <a:spcPts val="0"/>
              </a:spcAft>
              <a:buClr>
                <a:schemeClr val="dk1"/>
              </a:buClr>
              <a:buSzPts val="2800"/>
              <a:buChar char="•"/>
            </a:pPr>
            <a:r>
              <a:rPr lang="es-GT" b="0" noProof="0" dirty="0"/>
              <a:t>Seleccionar una tabla, un gráfico o un mapa apropiado para </a:t>
            </a:r>
            <a:br>
              <a:rPr lang="es-GT" b="0" noProof="0" dirty="0"/>
            </a:br>
            <a:r>
              <a:rPr lang="es-GT" b="0" noProof="0" dirty="0"/>
              <a:t>representar los datos</a:t>
            </a:r>
          </a:p>
          <a:p>
            <a:pPr marL="228600" lvl="0" indent="-228600" algn="l" rtl="0">
              <a:lnSpc>
                <a:spcPct val="100000"/>
              </a:lnSpc>
              <a:spcBef>
                <a:spcPts val="1000"/>
              </a:spcBef>
              <a:spcAft>
                <a:spcPts val="0"/>
              </a:spcAft>
              <a:buClr>
                <a:schemeClr val="dk1"/>
              </a:buClr>
              <a:buSzPts val="2800"/>
              <a:buChar char="•"/>
            </a:pPr>
            <a:r>
              <a:rPr lang="es-GT" b="0" noProof="0" dirty="0"/>
              <a:t>Utilizar papel y lápiz para crear tablas, gráficos y mapas </a:t>
            </a:r>
          </a:p>
          <a:p>
            <a:pPr marL="228600" lvl="0" indent="-228600" algn="l" rtl="0">
              <a:lnSpc>
                <a:spcPct val="100000"/>
              </a:lnSpc>
              <a:spcBef>
                <a:spcPts val="1000"/>
              </a:spcBef>
              <a:spcAft>
                <a:spcPts val="0"/>
              </a:spcAft>
              <a:buClr>
                <a:schemeClr val="dk1"/>
              </a:buClr>
              <a:buSzPts val="2800"/>
              <a:buChar char="•"/>
            </a:pPr>
            <a:r>
              <a:rPr lang="es-GT" b="0" noProof="0" dirty="0"/>
              <a:t>Incorporar los conceptos de Una Sola Salud en la organización y presentación de datos</a:t>
            </a:r>
          </a:p>
          <a:p>
            <a:pPr marL="0" lvl="0" indent="0" algn="l" rtl="0">
              <a:lnSpc>
                <a:spcPct val="100000"/>
              </a:lnSpc>
              <a:spcBef>
                <a:spcPts val="1000"/>
              </a:spcBef>
              <a:spcAft>
                <a:spcPts val="0"/>
              </a:spcAft>
              <a:buClr>
                <a:schemeClr val="dk1"/>
              </a:buClr>
              <a:buSzPts val="2800"/>
              <a:buNone/>
            </a:pPr>
            <a:endParaRPr lang="es-E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5" name="Google Shape;425;p3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Usos de los gráficos</a:t>
            </a:r>
          </a:p>
        </p:txBody>
      </p:sp>
      <p:sp>
        <p:nvSpPr>
          <p:cNvPr id="2" name="Content Placeholder 1">
            <a:extLst>
              <a:ext uri="{FF2B5EF4-FFF2-40B4-BE49-F238E27FC236}">
                <a16:creationId xmlns:a16="http://schemas.microsoft.com/office/drawing/2014/main" id="{294229C6-139B-5FB5-4664-A4DC915DC6E5}"/>
              </a:ext>
            </a:extLst>
          </p:cNvPr>
          <p:cNvSpPr>
            <a:spLocks noGrp="1"/>
          </p:cNvSpPr>
          <p:nvPr>
            <p:ph sz="half" idx="2"/>
          </p:nvPr>
        </p:nvSpPr>
        <p:spPr>
          <a:xfrm>
            <a:off x="838200" y="1893200"/>
            <a:ext cx="10515600" cy="4639309"/>
          </a:xfrm>
        </p:spPr>
        <p:txBody>
          <a:bodyPr anchor="t"/>
          <a:lstStyle/>
          <a:p>
            <a:pPr marL="0" indent="0" algn="ctr">
              <a:buNone/>
            </a:pPr>
            <a:r>
              <a:rPr kumimoji="0" lang="es-ES" sz="2800" b="0" i="0" u="none" strike="noStrike" kern="1200" cap="none" spc="0" normalizeH="0" baseline="0" dirty="0">
                <a:ln>
                  <a:noFill/>
                </a:ln>
                <a:solidFill>
                  <a:prstClr val="black"/>
                </a:solidFill>
                <a:effectLst/>
                <a:uLnTx/>
                <a:uFillTx/>
                <a:latin typeface="Arial"/>
                <a:ea typeface="Arial"/>
                <a:cs typeface="Arial"/>
                <a:sym typeface="Arial"/>
              </a:rPr>
              <a:t>¿Para qué se utilizan con más frecuencia los gráficos </a:t>
            </a:r>
            <a:br>
              <a:rPr kumimoji="0" lang="es-ES" sz="2800" b="0" i="0" u="none" strike="noStrike" kern="1200" cap="none" spc="0" normalizeH="0" baseline="0" dirty="0">
                <a:ln>
                  <a:noFill/>
                </a:ln>
                <a:solidFill>
                  <a:prstClr val="black"/>
                </a:solidFill>
                <a:effectLst/>
                <a:uLnTx/>
                <a:uFillTx/>
                <a:latin typeface="Arial"/>
                <a:ea typeface="Arial"/>
                <a:cs typeface="Arial"/>
                <a:sym typeface="Arial"/>
              </a:rPr>
            </a:br>
            <a:r>
              <a:rPr kumimoji="0" lang="es-ES" sz="2800" b="0" i="0" u="none" strike="noStrike" kern="1200" cap="none" spc="0" normalizeH="0" baseline="0" dirty="0">
                <a:ln>
                  <a:noFill/>
                </a:ln>
                <a:solidFill>
                  <a:prstClr val="black"/>
                </a:solidFill>
                <a:effectLst/>
                <a:uLnTx/>
                <a:uFillTx/>
                <a:latin typeface="Arial"/>
                <a:ea typeface="Arial"/>
                <a:cs typeface="Arial"/>
                <a:sym typeface="Arial"/>
              </a:rPr>
              <a:t>en epidemiología?</a:t>
            </a:r>
            <a:endParaRPr kumimoji="0" lang="es-ES" sz="1800" b="0" i="0" u="none" strike="noStrike" kern="1200" cap="none" spc="0" normalizeH="0" baseline="0" dirty="0">
              <a:ln>
                <a:noFill/>
              </a:ln>
              <a:solidFill>
                <a:prstClr val="black"/>
              </a:solidFill>
              <a:effectLst/>
              <a:uLnTx/>
              <a:uFillTx/>
              <a:latin typeface="Arial"/>
              <a:ea typeface="+mn-ea"/>
              <a:cs typeface="+mn-cs"/>
            </a:endParaRPr>
          </a:p>
          <a:p>
            <a:pPr marL="0" indent="0">
              <a:buNone/>
            </a:pPr>
            <a:endParaRPr lang="es-ES" dirty="0"/>
          </a:p>
        </p:txBody>
      </p:sp>
      <p:pic>
        <p:nvPicPr>
          <p:cNvPr id="4" name="Graphic 3" descr="Scatterplot with solid fill">
            <a:extLst>
              <a:ext uri="{FF2B5EF4-FFF2-40B4-BE49-F238E27FC236}">
                <a16:creationId xmlns:a16="http://schemas.microsoft.com/office/drawing/2014/main" id="{FAB5CF2F-63F3-3516-924B-BA5DFD5212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200" y="2669143"/>
            <a:ext cx="2743200" cy="2743200"/>
          </a:xfrm>
          <a:prstGeom prst="rect">
            <a:avLst/>
          </a:prstGeom>
        </p:spPr>
      </p:pic>
      <p:pic>
        <p:nvPicPr>
          <p:cNvPr id="10" name="Graphic 9" descr="Pie chart with solid fill">
            <a:extLst>
              <a:ext uri="{FF2B5EF4-FFF2-40B4-BE49-F238E27FC236}">
                <a16:creationId xmlns:a16="http://schemas.microsoft.com/office/drawing/2014/main" id="{9ECA7155-4861-FCF2-6AE5-F3962C03833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24400" y="2752577"/>
            <a:ext cx="2743200" cy="2743200"/>
          </a:xfrm>
          <a:prstGeom prst="rect">
            <a:avLst/>
          </a:prstGeom>
        </p:spPr>
      </p:pic>
      <p:pic>
        <p:nvPicPr>
          <p:cNvPr id="12" name="Graphic 11" descr="Bar chart with solid fill">
            <a:extLst>
              <a:ext uri="{FF2B5EF4-FFF2-40B4-BE49-F238E27FC236}">
                <a16:creationId xmlns:a16="http://schemas.microsoft.com/office/drawing/2014/main" id="{1BA9D800-69E1-92E7-4D17-B7264464478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10600" y="2669143"/>
            <a:ext cx="2743200" cy="27432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31"/>
          <p:cNvSpPr txBox="1">
            <a:spLocks noGrp="1"/>
          </p:cNvSpPr>
          <p:nvPr>
            <p:ph type="title"/>
          </p:nvPr>
        </p:nvSpPr>
        <p:spPr>
          <a:prstGeom prst="rect">
            <a:avLst/>
          </a:prstGeom>
          <a:solidFill>
            <a:srgbClr val="E7C2F6"/>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Usos de los gráficos: Respuesta</a:t>
            </a:r>
          </a:p>
        </p:txBody>
      </p:sp>
      <p:sp>
        <p:nvSpPr>
          <p:cNvPr id="434" name="Google Shape;434;p31"/>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dirty="0"/>
              <a:t>Los gráficos se utilizan sobre todo para mostrar asociaciones temporales y patrones en datos epidemiológicos. </a:t>
            </a:r>
            <a:endParaRPr lang="es-ES" dirty="0"/>
          </a:p>
          <a:p>
            <a:pPr marL="228600" lvl="0" indent="-228600" algn="l" rtl="0">
              <a:lnSpc>
                <a:spcPct val="100000"/>
              </a:lnSpc>
              <a:spcBef>
                <a:spcPts val="1000"/>
              </a:spcBef>
              <a:spcAft>
                <a:spcPts val="0"/>
              </a:spcAft>
              <a:buClr>
                <a:schemeClr val="dk1"/>
              </a:buClr>
              <a:buSzPts val="2800"/>
              <a:buChar char="•"/>
            </a:pPr>
            <a:r>
              <a:rPr lang="es-ES" sz="2800" dirty="0"/>
              <a:t>Los gráficos lineales, los histogramas (curvas epidémicas) y los gráficos de barras son gráficos de uso común.</a:t>
            </a:r>
          </a:p>
          <a:p>
            <a:pPr marL="0" lvl="0" indent="0" algn="l" rtl="0">
              <a:lnSpc>
                <a:spcPct val="100000"/>
              </a:lnSpc>
              <a:spcBef>
                <a:spcPts val="1000"/>
              </a:spcBef>
              <a:spcAft>
                <a:spcPts val="0"/>
              </a:spcAft>
              <a:buClr>
                <a:schemeClr val="dk1"/>
              </a:buClr>
              <a:buSzPts val="2800"/>
              <a:buNone/>
            </a:pPr>
            <a:endParaRPr lang="es-E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1" name="Google Shape;441;p3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Tipos comunes de gráficos</a:t>
            </a:r>
          </a:p>
        </p:txBody>
      </p:sp>
      <p:sp>
        <p:nvSpPr>
          <p:cNvPr id="444" name="Google Shape;444;p32"/>
          <p:cNvSpPr txBox="1"/>
          <p:nvPr/>
        </p:nvSpPr>
        <p:spPr>
          <a:xfrm>
            <a:off x="3581400" y="6240333"/>
            <a:ext cx="5029200" cy="457200"/>
          </a:xfrm>
          <a:prstGeom prst="rect">
            <a:avLst/>
          </a:prstGeom>
          <a:noFill/>
          <a:ln>
            <a:noFill/>
          </a:ln>
        </p:spPr>
        <p:txBody>
          <a:bodyPr spcFirstLastPara="1" wrap="square" lIns="91425" tIns="45700" rIns="91425" bIns="45700" anchor="t" anchorCtr="0">
            <a:noAutofit/>
          </a:bodyPr>
          <a:lstStyle/>
          <a:p>
            <a:pPr marL="342900" marR="0" lvl="0" indent="-342900" algn="ctr" defTabSz="457200" rtl="0" eaLnBrk="1" fontAlgn="auto" latinLnBrk="0" hangingPunct="1">
              <a:lnSpc>
                <a:spcPct val="100000"/>
              </a:lnSpc>
              <a:spcBef>
                <a:spcPts val="0"/>
              </a:spcBef>
              <a:spcAft>
                <a:spcPts val="0"/>
              </a:spcAft>
              <a:buClr>
                <a:srgbClr val="006600"/>
              </a:buClr>
              <a:buSzPts val="2800"/>
              <a:buFont typeface="Noto Sans Symbols"/>
              <a:buNone/>
              <a:tabLst/>
              <a:defRPr/>
            </a:pPr>
            <a:r>
              <a:rPr kumimoji="0" lang="es-ES" sz="2800" b="1" i="0" u="none" strike="noStrike" kern="1200" cap="none" spc="0" normalizeH="0" baseline="0" dirty="0">
                <a:ln>
                  <a:noFill/>
                </a:ln>
                <a:solidFill>
                  <a:srgbClr val="000000"/>
                </a:solidFill>
                <a:effectLst/>
                <a:uLnTx/>
                <a:uFillTx/>
                <a:latin typeface="Arial"/>
                <a:ea typeface="Arial"/>
                <a:cs typeface="Arial"/>
                <a:sym typeface="Arial"/>
              </a:rPr>
              <a:t>Gráfico de barras</a:t>
            </a:r>
          </a:p>
        </p:txBody>
      </p:sp>
      <p:graphicFrame>
        <p:nvGraphicFramePr>
          <p:cNvPr id="445" name="Google Shape;445;p32"/>
          <p:cNvGraphicFramePr/>
          <p:nvPr>
            <p:extLst>
              <p:ext uri="{D42A27DB-BD31-4B8C-83A1-F6EECF244321}">
                <p14:modId xmlns:p14="http://schemas.microsoft.com/office/powerpoint/2010/main" val="2564765413"/>
              </p:ext>
            </p:extLst>
          </p:nvPr>
        </p:nvGraphicFramePr>
        <p:xfrm>
          <a:off x="3581400" y="4015410"/>
          <a:ext cx="5029200" cy="2286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46" name="Google Shape;446;p32"/>
          <p:cNvGraphicFramePr/>
          <p:nvPr>
            <p:extLst>
              <p:ext uri="{D42A27DB-BD31-4B8C-83A1-F6EECF244321}">
                <p14:modId xmlns:p14="http://schemas.microsoft.com/office/powerpoint/2010/main" val="1216170711"/>
              </p:ext>
            </p:extLst>
          </p:nvPr>
        </p:nvGraphicFramePr>
        <p:xfrm>
          <a:off x="6324600" y="1669761"/>
          <a:ext cx="5029200" cy="2286000"/>
        </p:xfrm>
        <a:graphic>
          <a:graphicData uri="http://schemas.openxmlformats.org/drawingml/2006/chart">
            <c:chart xmlns:c="http://schemas.openxmlformats.org/drawingml/2006/chart" xmlns:r="http://schemas.openxmlformats.org/officeDocument/2006/relationships" r:id="rId4"/>
          </a:graphicData>
        </a:graphic>
      </p:graphicFrame>
      <p:sp>
        <p:nvSpPr>
          <p:cNvPr id="447" name="Google Shape;447;p32"/>
          <p:cNvSpPr txBox="1"/>
          <p:nvPr/>
        </p:nvSpPr>
        <p:spPr>
          <a:xfrm>
            <a:off x="838199" y="1198568"/>
            <a:ext cx="5029200" cy="457200"/>
          </a:xfrm>
          <a:prstGeom prst="rect">
            <a:avLst/>
          </a:prstGeom>
          <a:noFill/>
          <a:ln>
            <a:noFill/>
          </a:ln>
        </p:spPr>
        <p:txBody>
          <a:bodyPr spcFirstLastPara="1" wrap="square" lIns="91425" tIns="45700" rIns="91425" bIns="45700" anchor="t" anchorCtr="0">
            <a:noAutofit/>
          </a:bodyPr>
          <a:lstStyle/>
          <a:p>
            <a:pPr marL="342900" marR="0" lvl="0" indent="-342900" algn="ctr" defTabSz="457200" rtl="0" eaLnBrk="1" fontAlgn="auto" latinLnBrk="0" hangingPunct="1">
              <a:lnSpc>
                <a:spcPct val="100000"/>
              </a:lnSpc>
              <a:spcBef>
                <a:spcPts val="0"/>
              </a:spcBef>
              <a:spcAft>
                <a:spcPts val="0"/>
              </a:spcAft>
              <a:buClr>
                <a:srgbClr val="006600"/>
              </a:buClr>
              <a:buSzPts val="2800"/>
              <a:buFont typeface="Noto Sans Symbols"/>
              <a:buNone/>
              <a:tabLst/>
              <a:defRPr/>
            </a:pPr>
            <a:r>
              <a:rPr kumimoji="0" lang="es-ES" sz="2800" b="1" i="0" u="none" strike="noStrike" kern="1200" cap="none" spc="0" normalizeH="0" baseline="0" dirty="0">
                <a:ln>
                  <a:noFill/>
                </a:ln>
                <a:solidFill>
                  <a:srgbClr val="000000"/>
                </a:solidFill>
                <a:effectLst/>
                <a:uLnTx/>
                <a:uFillTx/>
                <a:latin typeface="Arial"/>
                <a:ea typeface="Arial"/>
                <a:cs typeface="Arial"/>
                <a:sym typeface="Arial"/>
              </a:rPr>
              <a:t>Gráfico lineal</a:t>
            </a:r>
            <a:endParaRPr kumimoji="0" lang="es-ES" sz="1800" b="1" i="0" u="none" strike="noStrike" kern="1200" cap="none" spc="0" normalizeH="0" baseline="0" dirty="0">
              <a:ln>
                <a:noFill/>
              </a:ln>
              <a:solidFill>
                <a:prstClr val="black"/>
              </a:solidFill>
              <a:effectLst/>
              <a:uLnTx/>
              <a:uFillTx/>
              <a:latin typeface="Arial"/>
              <a:ea typeface="+mn-ea"/>
              <a:cs typeface="+mn-cs"/>
            </a:endParaRPr>
          </a:p>
        </p:txBody>
      </p:sp>
      <p:sp>
        <p:nvSpPr>
          <p:cNvPr id="448" name="Google Shape;448;p32"/>
          <p:cNvSpPr txBox="1"/>
          <p:nvPr/>
        </p:nvSpPr>
        <p:spPr>
          <a:xfrm>
            <a:off x="6324600" y="1198903"/>
            <a:ext cx="5029200" cy="452564"/>
          </a:xfrm>
          <a:prstGeom prst="rect">
            <a:avLst/>
          </a:prstGeom>
          <a:noFill/>
          <a:ln>
            <a:noFill/>
          </a:ln>
        </p:spPr>
        <p:txBody>
          <a:bodyPr spcFirstLastPara="1" wrap="square" lIns="91425" tIns="45700" rIns="91425" bIns="45700" anchor="t" anchorCtr="0">
            <a:noAutofit/>
          </a:bodyPr>
          <a:lstStyle/>
          <a:p>
            <a:pPr marL="342900" marR="0" lvl="0" indent="-342900" algn="ctr" defTabSz="457200" rtl="0" eaLnBrk="1" fontAlgn="auto" latinLnBrk="0" hangingPunct="1">
              <a:lnSpc>
                <a:spcPct val="100000"/>
              </a:lnSpc>
              <a:spcBef>
                <a:spcPts val="0"/>
              </a:spcBef>
              <a:spcAft>
                <a:spcPts val="0"/>
              </a:spcAft>
              <a:buClr>
                <a:srgbClr val="006600"/>
              </a:buClr>
              <a:buSzPts val="2800"/>
              <a:buFont typeface="Noto Sans Symbols"/>
              <a:buNone/>
              <a:tabLst/>
              <a:defRPr/>
            </a:pPr>
            <a:r>
              <a:rPr kumimoji="0" lang="es-ES" sz="2800" b="1" i="0" u="none" strike="noStrike" kern="1200" cap="none" spc="0" normalizeH="0" baseline="0" dirty="0">
                <a:ln>
                  <a:noFill/>
                </a:ln>
                <a:solidFill>
                  <a:srgbClr val="000000"/>
                </a:solidFill>
                <a:effectLst/>
                <a:uLnTx/>
                <a:uFillTx/>
                <a:latin typeface="Arial"/>
                <a:ea typeface="Arial"/>
                <a:cs typeface="Arial"/>
                <a:sym typeface="Arial"/>
              </a:rPr>
              <a:t>Histograma</a:t>
            </a:r>
            <a:endParaRPr kumimoji="0" lang="es-ES" sz="1800" b="1" i="0" u="none" strike="noStrike" kern="1200" cap="none" spc="0" normalizeH="0" baseline="0" dirty="0">
              <a:ln>
                <a:noFill/>
              </a:ln>
              <a:solidFill>
                <a:prstClr val="black"/>
              </a:solidFill>
              <a:effectLst/>
              <a:uLnTx/>
              <a:uFillTx/>
              <a:latin typeface="Arial"/>
              <a:ea typeface="+mn-ea"/>
              <a:cs typeface="+mn-cs"/>
            </a:endParaRPr>
          </a:p>
          <a:p>
            <a:pPr marL="342900" marR="0" lvl="0" indent="-165100" algn="ctr" defTabSz="457200" rtl="0" eaLnBrk="1" fontAlgn="auto" latinLnBrk="0" hangingPunct="1">
              <a:lnSpc>
                <a:spcPct val="100000"/>
              </a:lnSpc>
              <a:spcBef>
                <a:spcPts val="560"/>
              </a:spcBef>
              <a:spcAft>
                <a:spcPts val="0"/>
              </a:spcAft>
              <a:buClr>
                <a:srgbClr val="006600"/>
              </a:buClr>
              <a:buSzPts val="2800"/>
              <a:buFont typeface="Noto Sans Symbols"/>
              <a:buNone/>
              <a:tabLst/>
              <a:defRPr/>
            </a:pPr>
            <a:endParaRPr kumimoji="0" lang="es-ES" sz="2800" b="0" i="0" u="none" strike="noStrike" kern="1200" cap="none" spc="0" normalizeH="0" baseline="0" dirty="0">
              <a:ln>
                <a:noFill/>
              </a:ln>
              <a:solidFill>
                <a:srgbClr val="000000"/>
              </a:solidFill>
              <a:effectLst/>
              <a:uLnTx/>
              <a:uFillTx/>
              <a:latin typeface="Arial"/>
              <a:ea typeface="Arial"/>
              <a:cs typeface="Arial"/>
              <a:sym typeface="Arial"/>
            </a:endParaRPr>
          </a:p>
        </p:txBody>
      </p:sp>
      <p:grpSp>
        <p:nvGrpSpPr>
          <p:cNvPr id="4" name="Grupo 3">
            <a:extLst>
              <a:ext uri="{FF2B5EF4-FFF2-40B4-BE49-F238E27FC236}">
                <a16:creationId xmlns:a16="http://schemas.microsoft.com/office/drawing/2014/main" id="{CF2838D9-DBA6-7BA8-87DD-BAFB78970892}"/>
              </a:ext>
            </a:extLst>
          </p:cNvPr>
          <p:cNvGrpSpPr/>
          <p:nvPr/>
        </p:nvGrpSpPr>
        <p:grpSpPr>
          <a:xfrm>
            <a:off x="685800" y="1669761"/>
            <a:ext cx="5181599" cy="2231679"/>
            <a:chOff x="685800" y="1669761"/>
            <a:chExt cx="5181599" cy="2231679"/>
          </a:xfrm>
        </p:grpSpPr>
        <p:pic>
          <p:nvPicPr>
            <p:cNvPr id="443" name="Google Shape;443;p32"/>
            <p:cNvPicPr preferRelativeResize="0"/>
            <p:nvPr/>
          </p:nvPicPr>
          <p:blipFill rotWithShape="1">
            <a:blip r:embed="rId5">
              <a:alphaModFix/>
            </a:blip>
            <a:srcRect/>
            <a:stretch/>
          </p:blipFill>
          <p:spPr>
            <a:xfrm>
              <a:off x="685800" y="1669761"/>
              <a:ext cx="5181599" cy="2231679"/>
            </a:xfrm>
            <a:prstGeom prst="rect">
              <a:avLst/>
            </a:prstGeom>
            <a:noFill/>
            <a:ln w="9525" cap="flat" cmpd="sng">
              <a:solidFill>
                <a:srgbClr val="000000"/>
              </a:solidFill>
              <a:prstDash val="solid"/>
              <a:round/>
              <a:headEnd type="none" w="sm" len="sm"/>
              <a:tailEnd type="none" w="sm" len="sm"/>
            </a:ln>
          </p:spPr>
        </p:pic>
        <p:sp>
          <p:nvSpPr>
            <p:cNvPr id="2" name="Rectángulo 1">
              <a:extLst>
                <a:ext uri="{FF2B5EF4-FFF2-40B4-BE49-F238E27FC236}">
                  <a16:creationId xmlns:a16="http://schemas.microsoft.com/office/drawing/2014/main" id="{38C74F3A-E2E6-1E37-0E3E-72E1B6F4050D}"/>
                </a:ext>
              </a:extLst>
            </p:cNvPr>
            <p:cNvSpPr/>
            <p:nvPr/>
          </p:nvSpPr>
          <p:spPr>
            <a:xfrm>
              <a:off x="2560320" y="3688080"/>
              <a:ext cx="1584960" cy="1981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GT" sz="800" dirty="0">
                  <a:solidFill>
                    <a:schemeClr val="tx1"/>
                  </a:solidFill>
                </a:rPr>
                <a:t>Semana epidemiológica</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5" name="Google Shape;455;p3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Tipos de variables</a:t>
            </a:r>
          </a:p>
        </p:txBody>
      </p:sp>
      <p:sp>
        <p:nvSpPr>
          <p:cNvPr id="457" name="Google Shape;457;p33"/>
          <p:cNvSpPr/>
          <p:nvPr/>
        </p:nvSpPr>
        <p:spPr>
          <a:xfrm>
            <a:off x="598714" y="1560562"/>
            <a:ext cx="8150527" cy="1920240"/>
          </a:xfrm>
          <a:prstGeom prst="roundRect">
            <a:avLst>
              <a:gd name="adj" fmla="val 16667"/>
            </a:avLst>
          </a:prstGeom>
          <a:noFill/>
          <a:ln w="41275"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800" b="1" i="0" u="none" strike="noStrike" kern="1200" cap="none" spc="0" normalizeH="0" baseline="0" noProof="0">
              <a:ln>
                <a:noFill/>
              </a:ln>
              <a:solidFill>
                <a:prstClr val="black"/>
              </a:solidFill>
              <a:effectLst/>
              <a:uLnTx/>
              <a:uFillTx/>
              <a:latin typeface="Arial"/>
              <a:ea typeface="Arial"/>
              <a:cs typeface="Arial"/>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sz="2800" b="1"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458" name="Google Shape;458;p33"/>
          <p:cNvSpPr/>
          <p:nvPr/>
        </p:nvSpPr>
        <p:spPr>
          <a:xfrm>
            <a:off x="697502" y="1599728"/>
            <a:ext cx="7564480" cy="1631175"/>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800" b="1" i="0" u="none" strike="noStrike" kern="1200" cap="none" spc="0" normalizeH="0" baseline="0" dirty="0">
                <a:ln>
                  <a:noFill/>
                </a:ln>
                <a:solidFill>
                  <a:prstClr val="black"/>
                </a:solidFill>
                <a:effectLst/>
                <a:uLnTx/>
                <a:uFillTx/>
                <a:latin typeface="Arial"/>
                <a:ea typeface="Arial"/>
                <a:cs typeface="Arial"/>
                <a:sym typeface="Arial"/>
              </a:rPr>
              <a:t>Cuantitativas / Numéricas</a:t>
            </a:r>
            <a:endParaRPr kumimoji="0" lang="es-ES" sz="1800" b="0" i="0" u="none" strike="noStrike" kern="1200" cap="none" spc="0" normalizeH="0" baseline="0" dirty="0">
              <a:ln>
                <a:noFill/>
              </a:ln>
              <a:solidFill>
                <a:prstClr val="black"/>
              </a:solidFill>
              <a:effectLst/>
              <a:uLnTx/>
              <a:uFillTx/>
              <a:latin typeface="Arial"/>
              <a:ea typeface="+mn-ea"/>
              <a:cs typeface="+mn-cs"/>
            </a:endParaRPr>
          </a:p>
          <a:p>
            <a:pPr marL="457200" marR="0" lvl="1" indent="-457200" algn="l" defTabSz="457200" rtl="0" eaLnBrk="1" fontAlgn="auto" latinLnBrk="0" hangingPunct="1">
              <a:lnSpc>
                <a:spcPct val="100000"/>
              </a:lnSpc>
              <a:spcBef>
                <a:spcPts val="0"/>
              </a:spcBef>
              <a:spcAft>
                <a:spcPts val="0"/>
              </a:spcAft>
              <a:buClr>
                <a:prstClr val="white"/>
              </a:buClr>
              <a:buSzPts val="2400"/>
              <a:buFont typeface="Noto Sans Symbols"/>
              <a:buChar char="▪"/>
              <a:tabLst/>
              <a:defRPr/>
            </a:pPr>
            <a:r>
              <a:rPr kumimoji="0" lang="es-ES" sz="2400" b="0" i="0" u="none" strike="noStrike" kern="1200" cap="none" spc="0" normalizeH="0" baseline="0" dirty="0">
                <a:ln>
                  <a:noFill/>
                </a:ln>
                <a:solidFill>
                  <a:prstClr val="black"/>
                </a:solidFill>
                <a:effectLst/>
                <a:uLnTx/>
                <a:uFillTx/>
                <a:latin typeface="Arial"/>
                <a:ea typeface="Arial"/>
                <a:cs typeface="Arial"/>
                <a:sym typeface="Arial"/>
              </a:rPr>
              <a:t>Medidas numéricas</a:t>
            </a:r>
            <a:endParaRPr kumimoji="0" lang="es-ES" sz="1800" b="0" i="0" u="none" strike="noStrike" kern="1200" cap="none" spc="0" normalizeH="0" baseline="0" dirty="0">
              <a:ln>
                <a:noFill/>
              </a:ln>
              <a:solidFill>
                <a:prstClr val="black"/>
              </a:solidFill>
              <a:effectLst/>
              <a:uLnTx/>
              <a:uFillTx/>
              <a:latin typeface="Arial"/>
              <a:ea typeface="+mn-ea"/>
              <a:cs typeface="+mn-cs"/>
            </a:endParaRPr>
          </a:p>
          <a:p>
            <a:pPr marL="457200" marR="0" lvl="1" indent="-457200" algn="l" defTabSz="457200" rtl="0" eaLnBrk="1" fontAlgn="auto" latinLnBrk="0" hangingPunct="1">
              <a:lnSpc>
                <a:spcPct val="100000"/>
              </a:lnSpc>
              <a:spcBef>
                <a:spcPts val="0"/>
              </a:spcBef>
              <a:spcAft>
                <a:spcPts val="0"/>
              </a:spcAft>
              <a:buClr>
                <a:prstClr val="white"/>
              </a:buClr>
              <a:buSzPts val="2400"/>
              <a:buFont typeface="Noto Sans Symbols"/>
              <a:buChar char="▪"/>
              <a:tabLst/>
              <a:defRPr/>
            </a:pPr>
            <a:r>
              <a:rPr kumimoji="0" lang="es-ES" sz="2400" b="0" i="0" u="none" strike="noStrike" kern="1200" cap="none" spc="0" normalizeH="0" baseline="0" dirty="0">
                <a:ln>
                  <a:noFill/>
                </a:ln>
                <a:solidFill>
                  <a:prstClr val="black"/>
                </a:solidFill>
                <a:effectLst/>
                <a:uLnTx/>
                <a:uFillTx/>
                <a:latin typeface="Arial"/>
                <a:ea typeface="Arial"/>
                <a:cs typeface="Arial"/>
                <a:sym typeface="Arial"/>
              </a:rPr>
              <a:t>Conteos</a:t>
            </a:r>
            <a:endParaRPr kumimoji="0" lang="es-ES" sz="1800" b="0" i="0" u="none" strike="noStrike" kern="1200" cap="none" spc="0" normalizeH="0" baseline="0" dirty="0">
              <a:ln>
                <a:noFill/>
              </a:ln>
              <a:solidFill>
                <a:prstClr val="black"/>
              </a:solidFill>
              <a:effectLst/>
              <a:uLnTx/>
              <a:uFillTx/>
              <a:latin typeface="Arial"/>
              <a:ea typeface="+mn-ea"/>
              <a:cs typeface="+mn-cs"/>
            </a:endParaRPr>
          </a:p>
          <a:p>
            <a:pPr marL="457200" marR="0" lvl="1" indent="-457200" algn="l" defTabSz="457200" rtl="0" eaLnBrk="1" fontAlgn="auto" latinLnBrk="0" hangingPunct="1">
              <a:lnSpc>
                <a:spcPct val="100000"/>
              </a:lnSpc>
              <a:spcBef>
                <a:spcPts val="0"/>
              </a:spcBef>
              <a:spcAft>
                <a:spcPts val="0"/>
              </a:spcAft>
              <a:buClr>
                <a:prstClr val="white"/>
              </a:buClr>
              <a:buSzPts val="2400"/>
              <a:buFont typeface="Noto Sans Symbols"/>
              <a:buChar char="▪"/>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Ejemplos: </a:t>
            </a:r>
            <a:r>
              <a:rPr kumimoji="0" lang="es-ES" sz="2400" i="0" u="none" strike="noStrike" kern="1200" cap="none" spc="0" normalizeH="0" baseline="0" dirty="0">
                <a:ln>
                  <a:noFill/>
                </a:ln>
                <a:solidFill>
                  <a:prstClr val="black"/>
                </a:solidFill>
                <a:effectLst/>
                <a:uLnTx/>
                <a:uFillTx/>
                <a:latin typeface="Arial"/>
                <a:ea typeface="Arial"/>
                <a:cs typeface="Arial"/>
                <a:sym typeface="Arial"/>
              </a:rPr>
              <a:t>tiempo, </a:t>
            </a:r>
            <a:r>
              <a:rPr kumimoji="0" lang="es-ES" sz="2400" b="0" i="0" u="none" strike="noStrike" kern="1200" cap="none" spc="0" normalizeH="0" baseline="0" dirty="0">
                <a:ln>
                  <a:noFill/>
                </a:ln>
                <a:solidFill>
                  <a:prstClr val="black"/>
                </a:solidFill>
                <a:effectLst/>
                <a:uLnTx/>
                <a:uFillTx/>
                <a:latin typeface="Arial"/>
                <a:ea typeface="Arial"/>
                <a:cs typeface="Arial"/>
                <a:sym typeface="Arial"/>
              </a:rPr>
              <a:t>edad, número de casos</a:t>
            </a:r>
            <a:endParaRPr kumimoji="0" lang="es-ES" sz="2400" b="0" i="0" u="none" strike="noStrike" kern="1200" cap="none" spc="0" normalizeH="0" baseline="0" dirty="0">
              <a:ln>
                <a:noFill/>
              </a:ln>
              <a:solidFill>
                <a:srgbClr val="C00000"/>
              </a:solidFill>
              <a:effectLst/>
              <a:uLnTx/>
              <a:uFillTx/>
              <a:latin typeface="Arial"/>
              <a:ea typeface="Arial"/>
              <a:cs typeface="Arial"/>
              <a:sym typeface="Arial"/>
            </a:endParaRPr>
          </a:p>
        </p:txBody>
      </p:sp>
      <p:sp>
        <p:nvSpPr>
          <p:cNvPr id="459" name="Google Shape;459;p33"/>
          <p:cNvSpPr/>
          <p:nvPr/>
        </p:nvSpPr>
        <p:spPr>
          <a:xfrm>
            <a:off x="598715" y="3784064"/>
            <a:ext cx="8401494" cy="2829387"/>
          </a:xfrm>
          <a:prstGeom prst="roundRect">
            <a:avLst>
              <a:gd name="adj" fmla="val 16667"/>
            </a:avLst>
          </a:prstGeom>
          <a:noFill/>
          <a:ln w="41275"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800" b="1" i="0" u="none" strike="noStrike" kern="1200" cap="none" spc="0" normalizeH="0" baseline="0" noProof="0">
              <a:ln>
                <a:noFill/>
              </a:ln>
              <a:solidFill>
                <a:prstClr val="black"/>
              </a:solidFill>
              <a:effectLst/>
              <a:uLnTx/>
              <a:uFillTx/>
              <a:latin typeface="Arial"/>
              <a:ea typeface="Arial"/>
              <a:cs typeface="Arial"/>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sz="2800" b="1"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460" name="Google Shape;460;p33"/>
          <p:cNvSpPr/>
          <p:nvPr/>
        </p:nvSpPr>
        <p:spPr>
          <a:xfrm>
            <a:off x="704701" y="3860931"/>
            <a:ext cx="8044539" cy="2369839"/>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800" b="1" i="0" u="none" strike="noStrike" kern="1200" cap="none" spc="0" normalizeH="0" baseline="0" dirty="0">
                <a:ln>
                  <a:noFill/>
                </a:ln>
                <a:solidFill>
                  <a:prstClr val="black"/>
                </a:solidFill>
                <a:effectLst/>
                <a:uLnTx/>
                <a:uFillTx/>
                <a:latin typeface="Arial"/>
                <a:ea typeface="Arial"/>
                <a:cs typeface="Arial"/>
                <a:sym typeface="Arial"/>
              </a:rPr>
              <a:t>Cualitativo / Nominal (nombrado) / Categórico</a:t>
            </a:r>
            <a:endParaRPr kumimoji="0" lang="es-ES" sz="1800" b="0" i="0" u="none" strike="noStrike" kern="1200" cap="none" spc="0" normalizeH="0" baseline="0" dirty="0">
              <a:ln>
                <a:noFill/>
              </a:ln>
              <a:solidFill>
                <a:prstClr val="black"/>
              </a:solidFill>
              <a:effectLst/>
              <a:uLnTx/>
              <a:uFillTx/>
              <a:latin typeface="Arial"/>
              <a:ea typeface="+mn-ea"/>
              <a:cs typeface="+mn-cs"/>
            </a:endParaRPr>
          </a:p>
          <a:p>
            <a:pPr marL="457200" marR="0" lvl="1" indent="-457200" algn="l" defTabSz="457200" rtl="0" eaLnBrk="1" fontAlgn="auto" latinLnBrk="0" hangingPunct="1">
              <a:lnSpc>
                <a:spcPct val="100000"/>
              </a:lnSpc>
              <a:spcBef>
                <a:spcPts val="0"/>
              </a:spcBef>
              <a:spcAft>
                <a:spcPts val="0"/>
              </a:spcAft>
              <a:buClr>
                <a:prstClr val="white"/>
              </a:buClr>
              <a:buSzPts val="2400"/>
              <a:buFont typeface="Noto Sans Symbols"/>
              <a:buChar char="▪"/>
              <a:tabLst/>
              <a:defRPr/>
            </a:pPr>
            <a:r>
              <a:rPr kumimoji="0" lang="es-ES" sz="2400" b="0" i="0" u="none" strike="noStrike" kern="1200" cap="none" spc="0" normalizeH="0" baseline="0" dirty="0">
                <a:ln>
                  <a:noFill/>
                </a:ln>
                <a:solidFill>
                  <a:prstClr val="black"/>
                </a:solidFill>
                <a:effectLst/>
                <a:uLnTx/>
                <a:uFillTx/>
                <a:latin typeface="Arial"/>
                <a:ea typeface="Arial"/>
                <a:cs typeface="Arial"/>
                <a:sym typeface="Arial"/>
              </a:rPr>
              <a:t>Descripciones</a:t>
            </a:r>
            <a:endParaRPr kumimoji="0" lang="es-ES" sz="1800" b="0" i="0" u="none" strike="noStrike" kern="1200" cap="none" spc="0" normalizeH="0" baseline="0" dirty="0">
              <a:ln>
                <a:noFill/>
              </a:ln>
              <a:solidFill>
                <a:prstClr val="black"/>
              </a:solidFill>
              <a:effectLst/>
              <a:uLnTx/>
              <a:uFillTx/>
              <a:latin typeface="Arial"/>
              <a:ea typeface="+mn-ea"/>
              <a:cs typeface="+mn-cs"/>
            </a:endParaRPr>
          </a:p>
          <a:p>
            <a:pPr marL="457200" marR="0" lvl="1" indent="-457200" algn="l" defTabSz="457200" rtl="0" eaLnBrk="1" fontAlgn="auto" latinLnBrk="0" hangingPunct="1">
              <a:lnSpc>
                <a:spcPct val="100000"/>
              </a:lnSpc>
              <a:spcBef>
                <a:spcPts val="0"/>
              </a:spcBef>
              <a:spcAft>
                <a:spcPts val="0"/>
              </a:spcAft>
              <a:buClr>
                <a:prstClr val="white"/>
              </a:buClr>
              <a:buSzPts val="2400"/>
              <a:buFont typeface="Noto Sans Symbols"/>
              <a:buChar char="▪"/>
              <a:tabLst/>
              <a:defRPr/>
            </a:pPr>
            <a:r>
              <a:rPr kumimoji="0" lang="es-ES" sz="2400" b="0" i="0" u="none" strike="noStrike" kern="1200" cap="none" spc="0" normalizeH="0" baseline="0" dirty="0">
                <a:ln>
                  <a:noFill/>
                </a:ln>
                <a:solidFill>
                  <a:prstClr val="black"/>
                </a:solidFill>
                <a:effectLst/>
                <a:uLnTx/>
                <a:uFillTx/>
                <a:latin typeface="Arial"/>
                <a:ea typeface="Arial"/>
                <a:cs typeface="Arial"/>
                <a:sym typeface="Arial"/>
              </a:rPr>
              <a:t>Datos no numéricos</a:t>
            </a:r>
            <a:endParaRPr kumimoji="0" lang="es-ES" sz="1800" b="0" i="0" u="none" strike="noStrike" kern="1200" cap="none" spc="0" normalizeH="0" baseline="0" dirty="0">
              <a:ln>
                <a:noFill/>
              </a:ln>
              <a:solidFill>
                <a:prstClr val="black"/>
              </a:solidFill>
              <a:effectLst/>
              <a:uLnTx/>
              <a:uFillTx/>
              <a:latin typeface="Arial"/>
              <a:ea typeface="+mn-ea"/>
              <a:cs typeface="+mn-cs"/>
            </a:endParaRPr>
          </a:p>
          <a:p>
            <a:pPr marL="457200" marR="0" lvl="1" indent="-457200" algn="l" defTabSz="457200" rtl="0" eaLnBrk="1" fontAlgn="auto" latinLnBrk="0" hangingPunct="1">
              <a:lnSpc>
                <a:spcPct val="100000"/>
              </a:lnSpc>
              <a:spcBef>
                <a:spcPts val="0"/>
              </a:spcBef>
              <a:spcAft>
                <a:spcPts val="0"/>
              </a:spcAft>
              <a:buClr>
                <a:prstClr val="white"/>
              </a:buClr>
              <a:buSzPts val="2400"/>
              <a:buFont typeface="Noto Sans Symbols"/>
              <a:buChar char="▪"/>
              <a:tabLst/>
              <a:defRPr/>
            </a:pPr>
            <a:r>
              <a:rPr kumimoji="0" lang="es-ES" sz="2400" b="0" i="0" u="none" strike="noStrike" kern="1200" cap="none" spc="0" normalizeH="0" baseline="0" dirty="0">
                <a:ln>
                  <a:noFill/>
                </a:ln>
                <a:solidFill>
                  <a:prstClr val="black"/>
                </a:solidFill>
                <a:effectLst/>
                <a:uLnTx/>
                <a:uFillTx/>
                <a:latin typeface="Arial"/>
                <a:ea typeface="Arial"/>
                <a:cs typeface="Arial"/>
                <a:sym typeface="Arial"/>
              </a:rPr>
              <a:t>Datos ordenados / clasificados (no cuantitativos)</a:t>
            </a:r>
            <a:endParaRPr kumimoji="0" lang="es-ES" sz="1800" b="0" i="0" u="none" strike="noStrike" kern="1200" cap="none" spc="0" normalizeH="0" baseline="0" dirty="0">
              <a:ln>
                <a:noFill/>
              </a:ln>
              <a:solidFill>
                <a:prstClr val="black"/>
              </a:solidFill>
              <a:effectLst/>
              <a:uLnTx/>
              <a:uFillTx/>
              <a:latin typeface="Arial"/>
              <a:ea typeface="+mn-ea"/>
              <a:cs typeface="+mn-cs"/>
            </a:endParaRPr>
          </a:p>
          <a:p>
            <a:pPr marL="457200" marR="0" lvl="1" indent="-457200" algn="l" defTabSz="457200" rtl="0" eaLnBrk="1" fontAlgn="auto" latinLnBrk="0" hangingPunct="1">
              <a:lnSpc>
                <a:spcPct val="100000"/>
              </a:lnSpc>
              <a:spcBef>
                <a:spcPts val="0"/>
              </a:spcBef>
              <a:spcAft>
                <a:spcPts val="0"/>
              </a:spcAft>
              <a:buClr>
                <a:prstClr val="white"/>
              </a:buClr>
              <a:buSzPts val="2400"/>
              <a:buFont typeface="Noto Sans Symbols"/>
              <a:buChar char="▪"/>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Ejemplos: </a:t>
            </a:r>
            <a:r>
              <a:rPr kumimoji="0" lang="es-ES" sz="2400" b="0" i="0" u="none" strike="noStrike" kern="1200" cap="none" spc="0" normalizeH="0" baseline="0" dirty="0">
                <a:ln>
                  <a:noFill/>
                </a:ln>
                <a:solidFill>
                  <a:prstClr val="black"/>
                </a:solidFill>
                <a:effectLst/>
                <a:uLnTx/>
                <a:uFillTx/>
                <a:latin typeface="Arial"/>
                <a:ea typeface="Arial"/>
                <a:cs typeface="Arial"/>
                <a:sym typeface="Arial"/>
              </a:rPr>
              <a:t>¿Enfermo? (sí/no), distrito, </a:t>
            </a:r>
            <a:br>
              <a:rPr kumimoji="0" lang="es-ES" sz="2400" b="0" i="0" u="none" strike="noStrike" kern="1200" cap="none" spc="0" normalizeH="0" baseline="0" dirty="0">
                <a:ln>
                  <a:noFill/>
                </a:ln>
                <a:solidFill>
                  <a:prstClr val="black"/>
                </a:solidFill>
                <a:effectLst/>
                <a:uLnTx/>
                <a:uFillTx/>
                <a:latin typeface="Arial"/>
                <a:ea typeface="Arial"/>
                <a:cs typeface="Arial"/>
                <a:sym typeface="Arial"/>
              </a:rPr>
            </a:br>
            <a:r>
              <a:rPr kumimoji="0" lang="es-ES" sz="2400" b="0" i="0" u="none" strike="noStrike" kern="1200" cap="none" spc="0" normalizeH="0" baseline="0" dirty="0">
                <a:ln>
                  <a:noFill/>
                </a:ln>
                <a:solidFill>
                  <a:srgbClr val="000000"/>
                </a:solidFill>
                <a:effectLst/>
                <a:uLnTx/>
                <a:uFillTx/>
                <a:latin typeface="Arial"/>
                <a:ea typeface="Arial"/>
                <a:cs typeface="Arial"/>
                <a:sym typeface="Arial"/>
              </a:rPr>
              <a:t>ocupación, raza</a:t>
            </a:r>
          </a:p>
        </p:txBody>
      </p:sp>
      <p:sp>
        <p:nvSpPr>
          <p:cNvPr id="463" name="Google Shape;463;p33"/>
          <p:cNvSpPr txBox="1"/>
          <p:nvPr/>
        </p:nvSpPr>
        <p:spPr>
          <a:xfrm>
            <a:off x="7887244" y="1914391"/>
            <a:ext cx="4096666" cy="1107955"/>
          </a:xfrm>
          <a:prstGeom prst="rect">
            <a:avLst/>
          </a:prstGeom>
          <a:solidFill>
            <a:srgbClr val="C4E0B2"/>
          </a:solidFill>
          <a:ln w="25400"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200" b="1" i="0" u="none" strike="noStrike" kern="1200" cap="none" spc="0" normalizeH="0" baseline="0" dirty="0">
                <a:ln>
                  <a:noFill/>
                </a:ln>
                <a:solidFill>
                  <a:prstClr val="black"/>
                </a:solidFill>
                <a:effectLst/>
                <a:uLnTx/>
                <a:uFillTx/>
                <a:latin typeface="Arial"/>
                <a:ea typeface="Arial"/>
                <a:cs typeface="Arial"/>
                <a:sym typeface="Arial"/>
              </a:rPr>
              <a:t>"datos continuos" -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200" b="1" i="0" u="none" strike="noStrike" kern="1200" cap="none" spc="0" normalizeH="0" baseline="0" dirty="0">
                <a:ln>
                  <a:noFill/>
                </a:ln>
                <a:solidFill>
                  <a:prstClr val="black"/>
                </a:solidFill>
                <a:effectLst/>
                <a:uLnTx/>
                <a:uFillTx/>
                <a:latin typeface="Arial"/>
                <a:ea typeface="Arial"/>
                <a:cs typeface="Arial"/>
                <a:sym typeface="Arial"/>
              </a:rPr>
              <a:t>utilizar gráfico lineal </a:t>
            </a:r>
            <a:br>
              <a:rPr kumimoji="0" lang="es-ES" sz="2200" b="1" i="0" u="none" strike="noStrike" kern="1200" cap="none" spc="0" normalizeH="0" baseline="0" dirty="0">
                <a:ln>
                  <a:noFill/>
                </a:ln>
                <a:solidFill>
                  <a:prstClr val="black"/>
                </a:solidFill>
                <a:effectLst/>
                <a:uLnTx/>
                <a:uFillTx/>
                <a:latin typeface="Arial"/>
                <a:ea typeface="Arial"/>
                <a:cs typeface="Arial"/>
                <a:sym typeface="Arial"/>
              </a:rPr>
            </a:br>
            <a:r>
              <a:rPr kumimoji="0" lang="es-ES" sz="2200" b="1" i="0" u="none" strike="noStrike" kern="1200" cap="none" spc="0" normalizeH="0" baseline="0" dirty="0">
                <a:ln>
                  <a:noFill/>
                </a:ln>
                <a:solidFill>
                  <a:prstClr val="black"/>
                </a:solidFill>
                <a:effectLst/>
                <a:uLnTx/>
                <a:uFillTx/>
                <a:latin typeface="Arial"/>
                <a:ea typeface="Arial"/>
                <a:cs typeface="Arial"/>
                <a:sym typeface="Arial"/>
              </a:rPr>
              <a:t>o histograma</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464" name="Google Shape;464;p33"/>
          <p:cNvSpPr txBox="1"/>
          <p:nvPr/>
        </p:nvSpPr>
        <p:spPr>
          <a:xfrm>
            <a:off x="7887244" y="4592882"/>
            <a:ext cx="3961303" cy="769441"/>
          </a:xfrm>
          <a:prstGeom prst="rect">
            <a:avLst/>
          </a:prstGeom>
          <a:solidFill>
            <a:srgbClr val="C4E0B2"/>
          </a:solidFill>
          <a:ln w="25400"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200" b="1" i="0" u="none" strike="noStrike" kern="1200" cap="none" spc="0" normalizeH="0" baseline="0" dirty="0">
                <a:ln>
                  <a:noFill/>
                </a:ln>
                <a:solidFill>
                  <a:prstClr val="black"/>
                </a:solidFill>
                <a:effectLst/>
                <a:uLnTx/>
                <a:uFillTx/>
                <a:latin typeface="Arial"/>
                <a:ea typeface="Arial"/>
                <a:cs typeface="Arial"/>
                <a:sym typeface="Arial"/>
              </a:rPr>
              <a:t>"datos no continuos"-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200" b="1" i="0" u="none" strike="noStrike" kern="1200" cap="none" spc="0" normalizeH="0" baseline="0" dirty="0">
                <a:ln>
                  <a:noFill/>
                </a:ln>
                <a:solidFill>
                  <a:prstClr val="black"/>
                </a:solidFill>
                <a:effectLst/>
                <a:uLnTx/>
                <a:uFillTx/>
                <a:latin typeface="Arial"/>
                <a:ea typeface="Arial"/>
                <a:cs typeface="Arial"/>
                <a:sym typeface="Arial"/>
              </a:rPr>
              <a:t>utilizar el gráfico de barras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 grpId="0" animBg="1"/>
      <p:bldP spid="46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1" name="Google Shape;471;p3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 lineal: ejemplo</a:t>
            </a:r>
          </a:p>
        </p:txBody>
      </p:sp>
      <p:sp>
        <p:nvSpPr>
          <p:cNvPr id="6" name="Text Placeholder 5">
            <a:extLst>
              <a:ext uri="{FF2B5EF4-FFF2-40B4-BE49-F238E27FC236}">
                <a16:creationId xmlns:a16="http://schemas.microsoft.com/office/drawing/2014/main" id="{431C7804-6558-4587-9F94-67A46BB6C486}"/>
              </a:ext>
            </a:extLst>
          </p:cNvPr>
          <p:cNvSpPr>
            <a:spLocks noGrp="1"/>
          </p:cNvSpPr>
          <p:nvPr>
            <p:ph type="body" sz="quarter" idx="16"/>
          </p:nvPr>
        </p:nvSpPr>
        <p:spPr>
          <a:xfrm>
            <a:off x="1382344" y="6485860"/>
            <a:ext cx="8194303" cy="219740"/>
          </a:xfrm>
        </p:spPr>
        <p:txBody>
          <a:bodyPr/>
          <a:lstStyle/>
          <a:p>
            <a:r>
              <a:rPr kumimoji="0" lang="en-US" sz="1200" b="0" i="0" u="none" strike="noStrike" kern="1200" cap="none" spc="0" normalizeH="0" baseline="0" noProof="0">
                <a:ln>
                  <a:noFill/>
                </a:ln>
                <a:solidFill>
                  <a:srgbClr val="0A0A0A"/>
                </a:solidFill>
                <a:effectLst/>
                <a:uLnTx/>
                <a:uFillTx/>
                <a:latin typeface="Arial"/>
                <a:ea typeface="Arial"/>
                <a:cs typeface="Arial"/>
                <a:sym typeface="Arial"/>
              </a:rPr>
              <a:t>Datos del repositorio de datos del Observatorio Mundial de la Salud de la OMS, consultados el 1 de octubre de 2018.</a:t>
            </a:r>
            <a:endParaRPr kumimoji="0" lang="en-US" sz="1400" b="0" i="0" u="none" strike="noStrike" kern="1200" cap="none" spc="0" normalizeH="0" baseline="0" noProof="0">
              <a:ln>
                <a:noFill/>
              </a:ln>
              <a:solidFill>
                <a:prstClr val="black"/>
              </a:solidFill>
              <a:effectLst/>
              <a:uLnTx/>
              <a:uFillTx/>
              <a:latin typeface="Arial"/>
              <a:ea typeface="+mn-ea"/>
              <a:cs typeface="+mn-cs"/>
            </a:endParaRPr>
          </a:p>
          <a:p>
            <a:endParaRPr lang="en-US"/>
          </a:p>
        </p:txBody>
      </p:sp>
      <p:graphicFrame>
        <p:nvGraphicFramePr>
          <p:cNvPr id="2" name="Chart 1">
            <a:extLst>
              <a:ext uri="{FF2B5EF4-FFF2-40B4-BE49-F238E27FC236}">
                <a16:creationId xmlns:a16="http://schemas.microsoft.com/office/drawing/2014/main" id="{BE06DA78-442F-F5D9-BEF3-C09E8D689695}"/>
              </a:ext>
            </a:extLst>
          </p:cNvPr>
          <p:cNvGraphicFramePr/>
          <p:nvPr>
            <p:extLst>
              <p:ext uri="{D42A27DB-BD31-4B8C-83A1-F6EECF244321}">
                <p14:modId xmlns:p14="http://schemas.microsoft.com/office/powerpoint/2010/main" val="427145928"/>
              </p:ext>
            </p:extLst>
          </p:nvPr>
        </p:nvGraphicFramePr>
        <p:xfrm>
          <a:off x="834413" y="2319448"/>
          <a:ext cx="10358195" cy="3830258"/>
        </p:xfrm>
        <a:graphic>
          <a:graphicData uri="http://schemas.openxmlformats.org/drawingml/2006/chart">
            <c:chart xmlns:c="http://schemas.openxmlformats.org/drawingml/2006/chart" xmlns:r="http://schemas.openxmlformats.org/officeDocument/2006/relationships" r:id="rId3"/>
          </a:graphicData>
        </a:graphic>
      </p:graphicFrame>
      <p:sp>
        <p:nvSpPr>
          <p:cNvPr id="3" name="Google Shape;474;p34">
            <a:extLst>
              <a:ext uri="{FF2B5EF4-FFF2-40B4-BE49-F238E27FC236}">
                <a16:creationId xmlns:a16="http://schemas.microsoft.com/office/drawing/2014/main" id="{BC78B413-A0FF-2B26-E539-569EECD1C895}"/>
              </a:ext>
            </a:extLst>
          </p:cNvPr>
          <p:cNvSpPr txBox="1"/>
          <p:nvPr/>
        </p:nvSpPr>
        <p:spPr>
          <a:xfrm>
            <a:off x="1382344" y="1474074"/>
            <a:ext cx="9975242"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Número de casos notificados de leishmaniasis visceral y cutánea, </a:t>
            </a:r>
            <a:endParaRPr kumimoji="0" lang="es-ES" sz="1800" b="0" i="0" u="none" strike="noStrike" kern="1200" cap="none" spc="0" normalizeH="0" baseline="0" dirty="0">
              <a:ln>
                <a:noFill/>
              </a:ln>
              <a:solidFill>
                <a:prstClr val="black"/>
              </a:solidFill>
              <a:effectLst/>
              <a:uLnTx/>
              <a:uFillTx/>
              <a:latin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País X, 2010-2022</a:t>
            </a:r>
            <a:endParaRPr kumimoji="0" lang="es-ES" sz="1800" b="0" i="0" u="none" strike="noStrike" kern="1200" cap="none" spc="0" normalizeH="0" baseline="0" dirty="0">
              <a:ln>
                <a:noFill/>
              </a:ln>
              <a:solidFill>
                <a:prstClr val="black"/>
              </a:solidFill>
              <a:effectLst/>
              <a:uLnTx/>
              <a:uFillTx/>
              <a:latin typeface="Arial"/>
            </a:endParaRPr>
          </a:p>
        </p:txBody>
      </p:sp>
    </p:spTree>
    <p:extLst>
      <p:ext uri="{BB962C8B-B14F-4D97-AF65-F5344CB8AC3E}">
        <p14:creationId xmlns:p14="http://schemas.microsoft.com/office/powerpoint/2010/main" val="34169606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D929709D-69AA-7C7A-BEB3-45E519AA5828}"/>
              </a:ext>
            </a:extLst>
          </p:cNvPr>
          <p:cNvGraphicFramePr/>
          <p:nvPr>
            <p:extLst>
              <p:ext uri="{D42A27DB-BD31-4B8C-83A1-F6EECF244321}">
                <p14:modId xmlns:p14="http://schemas.microsoft.com/office/powerpoint/2010/main" val="3408920766"/>
              </p:ext>
            </p:extLst>
          </p:nvPr>
        </p:nvGraphicFramePr>
        <p:xfrm>
          <a:off x="834413" y="2101871"/>
          <a:ext cx="10358195" cy="3830258"/>
        </p:xfrm>
        <a:graphic>
          <a:graphicData uri="http://schemas.openxmlformats.org/drawingml/2006/chart">
            <c:chart xmlns:c="http://schemas.openxmlformats.org/drawingml/2006/chart" xmlns:r="http://schemas.openxmlformats.org/officeDocument/2006/relationships" r:id="rId3"/>
          </a:graphicData>
        </a:graphic>
      </p:graphicFrame>
      <p:sp>
        <p:nvSpPr>
          <p:cNvPr id="483" name="Google Shape;483;p3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Componentes de gráficos lineales</a:t>
            </a:r>
          </a:p>
        </p:txBody>
      </p:sp>
      <p:sp>
        <p:nvSpPr>
          <p:cNvPr id="486" name="Google Shape;486;p35"/>
          <p:cNvSpPr txBox="1"/>
          <p:nvPr/>
        </p:nvSpPr>
        <p:spPr>
          <a:xfrm>
            <a:off x="9672539" y="447436"/>
            <a:ext cx="1055718" cy="461665"/>
          </a:xfrm>
          <a:prstGeom prst="rect">
            <a:avLst/>
          </a:prstGeom>
          <a:solidFill>
            <a:schemeClr val="lt1"/>
          </a:solidFill>
          <a:ln w="19050" cap="flat" cmpd="sng">
            <a:solidFill>
              <a:srgbClr val="0065A4"/>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065A4"/>
                </a:solidFill>
                <a:effectLst/>
                <a:uLnTx/>
                <a:uFillTx/>
                <a:latin typeface="Arial"/>
                <a:ea typeface="Arial"/>
                <a:cs typeface="Arial"/>
                <a:sym typeface="Arial"/>
              </a:rPr>
              <a:t>Título</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487" name="Google Shape;487;p35"/>
          <p:cNvSpPr txBox="1"/>
          <p:nvPr/>
        </p:nvSpPr>
        <p:spPr>
          <a:xfrm>
            <a:off x="10614214" y="2280522"/>
            <a:ext cx="1502089" cy="457200"/>
          </a:xfrm>
          <a:prstGeom prst="rect">
            <a:avLst/>
          </a:prstGeom>
          <a:solidFill>
            <a:schemeClr val="lt1"/>
          </a:solidFill>
          <a:ln w="19050" cap="flat" cmpd="sng">
            <a:solidFill>
              <a:srgbClr val="0065A4"/>
            </a:solidFill>
            <a:prstDash val="solid"/>
            <a:round/>
            <a:headEnd type="none" w="sm" len="sm"/>
            <a:tailEnd type="none" w="sm" len="sm"/>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0065A4"/>
                </a:solidFill>
                <a:effectLst/>
                <a:uLnTx/>
                <a:uFillTx/>
                <a:latin typeface="Arial"/>
                <a:ea typeface="Arial"/>
                <a:cs typeface="Arial"/>
                <a:sym typeface="Arial"/>
              </a:rPr>
              <a:t>Leyenda</a:t>
            </a:r>
            <a:endParaRPr kumimoji="0" lang="es-ES" sz="1800" b="0" i="0" u="none" strike="noStrike" kern="1200" cap="none" spc="0" normalizeH="0" baseline="0" dirty="0">
              <a:ln>
                <a:noFill/>
              </a:ln>
              <a:solidFill>
                <a:prstClr val="black"/>
              </a:solidFill>
              <a:effectLst/>
              <a:uLnTx/>
              <a:uFillTx/>
              <a:latin typeface="Arial"/>
            </a:endParaRPr>
          </a:p>
        </p:txBody>
      </p:sp>
      <p:sp>
        <p:nvSpPr>
          <p:cNvPr id="488" name="Google Shape;488;p35"/>
          <p:cNvSpPr txBox="1"/>
          <p:nvPr/>
        </p:nvSpPr>
        <p:spPr>
          <a:xfrm>
            <a:off x="11120363" y="4078346"/>
            <a:ext cx="1051832" cy="461665"/>
          </a:xfrm>
          <a:prstGeom prst="rect">
            <a:avLst/>
          </a:prstGeom>
          <a:solidFill>
            <a:schemeClr val="lt1"/>
          </a:solidFill>
          <a:ln w="19050"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00953A"/>
                </a:solidFill>
                <a:effectLst/>
                <a:uLnTx/>
                <a:uFillTx/>
                <a:latin typeface="Arial"/>
                <a:ea typeface="Arial"/>
                <a:cs typeface="Arial"/>
                <a:sym typeface="Arial"/>
              </a:rPr>
              <a:t>Datos</a:t>
            </a:r>
            <a:endParaRPr kumimoji="0" lang="es-ES" sz="1800" b="0" i="0" u="none" strike="noStrike" kern="1200" cap="none" spc="0" normalizeH="0" baseline="0" dirty="0">
              <a:ln>
                <a:noFill/>
              </a:ln>
              <a:solidFill>
                <a:prstClr val="black"/>
              </a:solidFill>
              <a:effectLst/>
              <a:uLnTx/>
              <a:uFillTx/>
              <a:latin typeface="Arial"/>
            </a:endParaRPr>
          </a:p>
        </p:txBody>
      </p:sp>
      <p:sp>
        <p:nvSpPr>
          <p:cNvPr id="489" name="Google Shape;489;p35"/>
          <p:cNvSpPr/>
          <p:nvPr/>
        </p:nvSpPr>
        <p:spPr>
          <a:xfrm rot="-5400000">
            <a:off x="6456255" y="846495"/>
            <a:ext cx="378940" cy="8858623"/>
          </a:xfrm>
          <a:prstGeom prst="roundRect">
            <a:avLst/>
          </a:prstGeom>
          <a:noFill/>
          <a:ln w="317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imes New Roman"/>
              <a:ea typeface="Times New Roman"/>
              <a:cs typeface="Times New Roman"/>
              <a:sym typeface="Times New Roman"/>
            </a:endParaRPr>
          </a:p>
        </p:txBody>
      </p:sp>
      <p:sp>
        <p:nvSpPr>
          <p:cNvPr id="490" name="Google Shape;490;p35"/>
          <p:cNvSpPr txBox="1"/>
          <p:nvPr/>
        </p:nvSpPr>
        <p:spPr>
          <a:xfrm>
            <a:off x="6341583" y="5507475"/>
            <a:ext cx="4297680" cy="830956"/>
          </a:xfrm>
          <a:prstGeom prst="rect">
            <a:avLst/>
          </a:prstGeom>
          <a:noFill/>
          <a:ln w="19050" cap="flat" cmpd="sng">
            <a:solidFill>
              <a:srgbClr val="F7941D"/>
            </a:solidFill>
            <a:prstDash val="solid"/>
            <a:round/>
            <a:headEnd type="none" w="sm" len="sm"/>
            <a:tailEnd type="none" w="sm" len="sm"/>
          </a:ln>
        </p:spPr>
        <p:txBody>
          <a:bodyPr spcFirstLastPara="1" wrap="square" lIns="91425" tIns="45700" rIns="91425" bIns="45700" anchor="ctr"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F7941D"/>
                </a:solidFill>
                <a:effectLst/>
                <a:uLnTx/>
                <a:uFillTx/>
                <a:latin typeface="Arial"/>
                <a:ea typeface="Arial"/>
                <a:cs typeface="Arial"/>
                <a:sym typeface="Arial"/>
              </a:rPr>
              <a:t>Los intervalos en eje “x” son iguales </a:t>
            </a:r>
            <a:endParaRPr kumimoji="0" lang="es-ES" sz="1800" b="0" i="0" u="none" strike="noStrike" kern="1200" cap="none" spc="0" normalizeH="0" baseline="0" dirty="0">
              <a:ln>
                <a:noFill/>
              </a:ln>
              <a:solidFill>
                <a:prstClr val="black"/>
              </a:solidFill>
              <a:effectLst/>
              <a:uLnTx/>
              <a:uFillTx/>
              <a:latin typeface="Arial"/>
            </a:endParaRPr>
          </a:p>
        </p:txBody>
      </p:sp>
      <p:sp>
        <p:nvSpPr>
          <p:cNvPr id="5" name="Google Shape;474;p34">
            <a:extLst>
              <a:ext uri="{FF2B5EF4-FFF2-40B4-BE49-F238E27FC236}">
                <a16:creationId xmlns:a16="http://schemas.microsoft.com/office/drawing/2014/main" id="{B6F63F45-8905-7707-F095-698FB43E3553}"/>
              </a:ext>
            </a:extLst>
          </p:cNvPr>
          <p:cNvSpPr txBox="1"/>
          <p:nvPr/>
        </p:nvSpPr>
        <p:spPr>
          <a:xfrm>
            <a:off x="1382344" y="1281760"/>
            <a:ext cx="9975242"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Número de casos notificados de leishmaniasis visceral y cutánea, </a:t>
            </a:r>
            <a:endParaRPr kumimoji="0" lang="es-ES" sz="1800" b="0" i="0" u="none" strike="noStrike" kern="1200" cap="none" spc="0" normalizeH="0" baseline="0" dirty="0">
              <a:ln>
                <a:noFill/>
              </a:ln>
              <a:solidFill>
                <a:prstClr val="black"/>
              </a:solidFill>
              <a:effectLst/>
              <a:uLnTx/>
              <a:uFillTx/>
              <a:latin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País X, 2010-2022</a:t>
            </a:r>
            <a:endParaRPr kumimoji="0" lang="es-ES" sz="1800" b="0" i="0" u="none" strike="noStrike" kern="1200" cap="none" spc="0" normalizeH="0" baseline="0" dirty="0">
              <a:ln>
                <a:noFill/>
              </a:ln>
              <a:solidFill>
                <a:prstClr val="black"/>
              </a:solidFill>
              <a:effectLst/>
              <a:uLnTx/>
              <a:uFillTx/>
              <a:latin typeface="Arial"/>
            </a:endParaRPr>
          </a:p>
        </p:txBody>
      </p:sp>
      <p:sp>
        <p:nvSpPr>
          <p:cNvPr id="491" name="Google Shape;491;p35"/>
          <p:cNvSpPr txBox="1"/>
          <p:nvPr/>
        </p:nvSpPr>
        <p:spPr>
          <a:xfrm>
            <a:off x="521950" y="5848953"/>
            <a:ext cx="5772524" cy="830956"/>
          </a:xfrm>
          <a:prstGeom prst="rect">
            <a:avLst/>
          </a:prstGeom>
          <a:solidFill>
            <a:srgbClr val="FFFFFF"/>
          </a:solidFill>
          <a:ln w="1905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F7941D"/>
                </a:solidFill>
                <a:effectLst/>
                <a:uLnTx/>
                <a:uFillTx/>
                <a:latin typeface="Arial"/>
                <a:ea typeface="Arial"/>
                <a:cs typeface="Arial"/>
                <a:sym typeface="Arial"/>
              </a:rPr>
              <a:t>El eje “y” empieza en 0;</a:t>
            </a:r>
            <a:endParaRPr kumimoji="0" lang="es-ES" sz="1800" b="0" i="0" u="none" strike="noStrike" kern="1200" cap="none" spc="0" normalizeH="0" baseline="0" dirty="0">
              <a:ln>
                <a:noFill/>
              </a:ln>
              <a:solidFill>
                <a:prstClr val="black"/>
              </a:solidFill>
              <a:effectLst/>
              <a:uLnTx/>
              <a:uFillTx/>
              <a:latin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F7941D"/>
                </a:solidFill>
                <a:effectLst/>
                <a:uLnTx/>
                <a:uFillTx/>
                <a:latin typeface="Arial"/>
                <a:ea typeface="Arial"/>
                <a:cs typeface="Arial"/>
                <a:sym typeface="Arial"/>
              </a:rPr>
              <a:t>Los intervalos en eje “y” son iguales </a:t>
            </a:r>
            <a:endParaRPr kumimoji="0" lang="es-ES" sz="1800" b="0" i="0" u="none" strike="noStrike" kern="1200" cap="none" spc="0" normalizeH="0" baseline="0" dirty="0">
              <a:ln>
                <a:noFill/>
              </a:ln>
              <a:solidFill>
                <a:prstClr val="black"/>
              </a:solidFill>
              <a:effectLst/>
              <a:uLnTx/>
              <a:uFillTx/>
              <a:latin typeface="Arial"/>
            </a:endParaRPr>
          </a:p>
        </p:txBody>
      </p:sp>
      <p:sp>
        <p:nvSpPr>
          <p:cNvPr id="492" name="Google Shape;492;p35"/>
          <p:cNvSpPr txBox="1"/>
          <p:nvPr/>
        </p:nvSpPr>
        <p:spPr>
          <a:xfrm>
            <a:off x="10979471" y="5642334"/>
            <a:ext cx="899527" cy="457200"/>
          </a:xfrm>
          <a:prstGeom prst="rect">
            <a:avLst/>
          </a:prstGeom>
          <a:solidFill>
            <a:schemeClr val="lt1"/>
          </a:solidFill>
          <a:ln w="1905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F7941D"/>
                </a:solidFill>
                <a:effectLst/>
                <a:uLnTx/>
                <a:uFillTx/>
                <a:latin typeface="Arial"/>
                <a:ea typeface="Arial"/>
                <a:cs typeface="Arial"/>
                <a:sym typeface="Arial"/>
              </a:rPr>
              <a:t>eje x</a:t>
            </a:r>
            <a:endParaRPr kumimoji="0" lang="es-ES" sz="1800" b="0" i="0" u="none" strike="noStrike" kern="1200" cap="none" spc="0" normalizeH="0" baseline="0" dirty="0">
              <a:ln>
                <a:noFill/>
              </a:ln>
              <a:solidFill>
                <a:prstClr val="black"/>
              </a:solidFill>
              <a:effectLst/>
              <a:uLnTx/>
              <a:uFillTx/>
              <a:latin typeface="Arial"/>
            </a:endParaRPr>
          </a:p>
        </p:txBody>
      </p:sp>
      <p:sp>
        <p:nvSpPr>
          <p:cNvPr id="494" name="Google Shape;494;p35"/>
          <p:cNvSpPr/>
          <p:nvPr/>
        </p:nvSpPr>
        <p:spPr>
          <a:xfrm>
            <a:off x="1382344" y="1319205"/>
            <a:ext cx="10047180" cy="800100"/>
          </a:xfrm>
          <a:prstGeom prst="roundRect">
            <a:avLst/>
          </a:prstGeom>
          <a:noFill/>
          <a:ln w="28575"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cxnSp>
        <p:nvCxnSpPr>
          <p:cNvPr id="495" name="Google Shape;495;p35"/>
          <p:cNvCxnSpPr>
            <a:cxnSpLocks/>
            <a:stCxn id="486" idx="2"/>
          </p:cNvCxnSpPr>
          <p:nvPr/>
        </p:nvCxnSpPr>
        <p:spPr>
          <a:xfrm flipH="1">
            <a:off x="10091639" y="909101"/>
            <a:ext cx="108759" cy="388332"/>
          </a:xfrm>
          <a:prstGeom prst="straightConnector1">
            <a:avLst/>
          </a:prstGeom>
          <a:noFill/>
          <a:ln w="19050" cap="flat" cmpd="sng">
            <a:solidFill>
              <a:schemeClr val="accent1"/>
            </a:solidFill>
            <a:prstDash val="solid"/>
            <a:miter lim="800000"/>
            <a:headEnd type="none" w="sm" len="sm"/>
            <a:tailEnd type="none" w="sm" len="sm"/>
          </a:ln>
        </p:spPr>
      </p:cxnSp>
      <p:sp>
        <p:nvSpPr>
          <p:cNvPr id="496" name="Google Shape;496;p35"/>
          <p:cNvSpPr/>
          <p:nvPr/>
        </p:nvSpPr>
        <p:spPr>
          <a:xfrm>
            <a:off x="7305872" y="2287002"/>
            <a:ext cx="3190588" cy="450720"/>
          </a:xfrm>
          <a:prstGeom prst="roundRect">
            <a:avLst/>
          </a:prstGeom>
          <a:noFill/>
          <a:ln w="28575"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cxnSp>
        <p:nvCxnSpPr>
          <p:cNvPr id="497" name="Google Shape;497;p35"/>
          <p:cNvCxnSpPr>
            <a:cxnSpLocks/>
            <a:stCxn id="487" idx="1"/>
          </p:cNvCxnSpPr>
          <p:nvPr/>
        </p:nvCxnSpPr>
        <p:spPr>
          <a:xfrm flipH="1">
            <a:off x="10496460" y="2509122"/>
            <a:ext cx="117754" cy="1"/>
          </a:xfrm>
          <a:prstGeom prst="straightConnector1">
            <a:avLst/>
          </a:prstGeom>
          <a:noFill/>
          <a:ln w="19050" cap="flat" cmpd="sng">
            <a:solidFill>
              <a:schemeClr val="accent1"/>
            </a:solidFill>
            <a:prstDash val="solid"/>
            <a:miter lim="800000"/>
            <a:headEnd type="none" w="sm" len="sm"/>
            <a:tailEnd type="none" w="sm" len="sm"/>
          </a:ln>
        </p:spPr>
      </p:cxnSp>
      <p:sp>
        <p:nvSpPr>
          <p:cNvPr id="498" name="Google Shape;498;p35"/>
          <p:cNvSpPr/>
          <p:nvPr/>
        </p:nvSpPr>
        <p:spPr>
          <a:xfrm>
            <a:off x="2288349" y="2866414"/>
            <a:ext cx="8858622" cy="1262554"/>
          </a:xfrm>
          <a:prstGeom prst="roundRect">
            <a:avLst/>
          </a:prstGeom>
          <a:noFill/>
          <a:ln w="28575"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499" name="Google Shape;499;p35"/>
          <p:cNvSpPr/>
          <p:nvPr/>
        </p:nvSpPr>
        <p:spPr>
          <a:xfrm>
            <a:off x="2288349" y="4563107"/>
            <a:ext cx="8858622" cy="378939"/>
          </a:xfrm>
          <a:prstGeom prst="roundRect">
            <a:avLst/>
          </a:prstGeom>
          <a:noFill/>
          <a:ln w="28575"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cxnSp>
        <p:nvCxnSpPr>
          <p:cNvPr id="500" name="Google Shape;500;p35"/>
          <p:cNvCxnSpPr>
            <a:cxnSpLocks/>
            <a:stCxn id="498" idx="3"/>
            <a:endCxn id="488" idx="0"/>
          </p:cNvCxnSpPr>
          <p:nvPr/>
        </p:nvCxnSpPr>
        <p:spPr>
          <a:xfrm>
            <a:off x="11146971" y="3497691"/>
            <a:ext cx="499308" cy="580655"/>
          </a:xfrm>
          <a:prstGeom prst="straightConnector1">
            <a:avLst/>
          </a:prstGeom>
          <a:noFill/>
          <a:ln w="19050" cap="flat" cmpd="sng">
            <a:solidFill>
              <a:srgbClr val="109648"/>
            </a:solidFill>
            <a:prstDash val="solid"/>
            <a:miter lim="800000"/>
            <a:headEnd type="none" w="sm" len="sm"/>
            <a:tailEnd type="none" w="sm" len="sm"/>
          </a:ln>
        </p:spPr>
      </p:cxnSp>
      <p:cxnSp>
        <p:nvCxnSpPr>
          <p:cNvPr id="501" name="Google Shape;501;p35"/>
          <p:cNvCxnSpPr>
            <a:cxnSpLocks/>
            <a:stCxn id="499" idx="3"/>
            <a:endCxn id="488" idx="2"/>
          </p:cNvCxnSpPr>
          <p:nvPr/>
        </p:nvCxnSpPr>
        <p:spPr>
          <a:xfrm flipV="1">
            <a:off x="11146971" y="4540011"/>
            <a:ext cx="499308" cy="212566"/>
          </a:xfrm>
          <a:prstGeom prst="straightConnector1">
            <a:avLst/>
          </a:prstGeom>
          <a:noFill/>
          <a:ln w="19050" cap="flat" cmpd="sng">
            <a:solidFill>
              <a:srgbClr val="109648"/>
            </a:solidFill>
            <a:prstDash val="solid"/>
            <a:miter lim="800000"/>
            <a:headEnd type="none" w="sm" len="sm"/>
            <a:tailEnd type="none" w="sm" len="sm"/>
          </a:ln>
        </p:spPr>
      </p:cxnSp>
      <p:sp>
        <p:nvSpPr>
          <p:cNvPr id="502" name="Google Shape;502;p35"/>
          <p:cNvSpPr/>
          <p:nvPr/>
        </p:nvSpPr>
        <p:spPr>
          <a:xfrm>
            <a:off x="695036" y="2425507"/>
            <a:ext cx="182880" cy="2834640"/>
          </a:xfrm>
          <a:prstGeom prst="leftBrace">
            <a:avLst>
              <a:gd name="adj1" fmla="val 8333"/>
              <a:gd name="adj2" fmla="val 50000"/>
            </a:avLst>
          </a:prstGeom>
          <a:noFill/>
          <a:ln w="28575"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503" name="Google Shape;503;p35"/>
          <p:cNvSpPr/>
          <p:nvPr/>
        </p:nvSpPr>
        <p:spPr>
          <a:xfrm rot="10800000">
            <a:off x="11300159" y="4995619"/>
            <a:ext cx="71075" cy="563630"/>
          </a:xfrm>
          <a:prstGeom prst="leftBrace">
            <a:avLst>
              <a:gd name="adj1" fmla="val 8333"/>
              <a:gd name="adj2" fmla="val 50000"/>
            </a:avLst>
          </a:prstGeom>
          <a:noFill/>
          <a:ln w="28575"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504" name="Google Shape;504;p35"/>
          <p:cNvSpPr/>
          <p:nvPr/>
        </p:nvSpPr>
        <p:spPr>
          <a:xfrm flipH="1">
            <a:off x="1164579" y="2471994"/>
            <a:ext cx="1051832" cy="2747551"/>
          </a:xfrm>
          <a:prstGeom prst="roundRect">
            <a:avLst/>
          </a:prstGeom>
          <a:noFill/>
          <a:ln w="317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imes New Roman"/>
              <a:ea typeface="Times New Roman"/>
              <a:cs typeface="Times New Roman"/>
              <a:sym typeface="Times New Roman"/>
            </a:endParaRPr>
          </a:p>
        </p:txBody>
      </p:sp>
      <p:cxnSp>
        <p:nvCxnSpPr>
          <p:cNvPr id="4" name="Straight Connector 3">
            <a:extLst>
              <a:ext uri="{FF2B5EF4-FFF2-40B4-BE49-F238E27FC236}">
                <a16:creationId xmlns:a16="http://schemas.microsoft.com/office/drawing/2014/main" id="{C81B9BBE-02BB-49F3-0828-B0972ED93583}"/>
              </a:ext>
            </a:extLst>
          </p:cNvPr>
          <p:cNvCxnSpPr>
            <a:cxnSpLocks/>
            <a:stCxn id="504" idx="2"/>
          </p:cNvCxnSpPr>
          <p:nvPr/>
        </p:nvCxnSpPr>
        <p:spPr>
          <a:xfrm>
            <a:off x="1690495" y="5219545"/>
            <a:ext cx="0" cy="629408"/>
          </a:xfrm>
          <a:prstGeom prst="line">
            <a:avLst/>
          </a:prstGeom>
          <a:ln w="38100">
            <a:solidFill>
              <a:srgbClr val="F7941D"/>
            </a:solidFill>
          </a:ln>
        </p:spPr>
        <p:style>
          <a:lnRef idx="1">
            <a:schemeClr val="accent1"/>
          </a:lnRef>
          <a:fillRef idx="0">
            <a:schemeClr val="accent1"/>
          </a:fillRef>
          <a:effectRef idx="0">
            <a:schemeClr val="accent1"/>
          </a:effectRef>
          <a:fontRef idx="minor">
            <a:schemeClr val="tx1"/>
          </a:fontRef>
        </p:style>
      </p:cxnSp>
      <p:sp>
        <p:nvSpPr>
          <p:cNvPr id="485" name="Google Shape;485;p35"/>
          <p:cNvSpPr txBox="1"/>
          <p:nvPr/>
        </p:nvSpPr>
        <p:spPr>
          <a:xfrm>
            <a:off x="148023" y="1892878"/>
            <a:ext cx="997405" cy="457200"/>
          </a:xfrm>
          <a:prstGeom prst="rect">
            <a:avLst/>
          </a:prstGeom>
          <a:solidFill>
            <a:schemeClr val="bg1"/>
          </a:solidFill>
          <a:ln w="1905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F7941D"/>
                </a:solidFill>
                <a:effectLst/>
                <a:uLnTx/>
                <a:uFillTx/>
                <a:latin typeface="Arial"/>
                <a:ea typeface="Arial"/>
                <a:cs typeface="Arial"/>
                <a:sym typeface="Arial"/>
              </a:rPr>
              <a:t>eje y</a:t>
            </a:r>
            <a:endParaRPr kumimoji="0" lang="es-ES" sz="1800" b="0" i="0" u="none" strike="noStrike" kern="1200" cap="none" spc="0" normalizeH="0" baseline="0" dirty="0">
              <a:ln>
                <a:noFill/>
              </a:ln>
              <a:solidFill>
                <a:prstClr val="black"/>
              </a:solidFill>
              <a:effectLst/>
              <a:uLnTx/>
              <a:uFillTx/>
              <a:latin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0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0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9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0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9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0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8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0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9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9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8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9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8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9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1" name="Google Shape;511;p3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gráfico de líneas</a:t>
            </a:r>
          </a:p>
        </p:txBody>
      </p:sp>
      <p:sp>
        <p:nvSpPr>
          <p:cNvPr id="513" name="Google Shape;513;p36"/>
          <p:cNvSpPr/>
          <p:nvPr/>
        </p:nvSpPr>
        <p:spPr>
          <a:xfrm>
            <a:off x="2212813" y="3075018"/>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Complete y rotule los ejes X y Y</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514" name="Google Shape;514;p36"/>
          <p:cNvSpPr/>
          <p:nvPr/>
        </p:nvSpPr>
        <p:spPr>
          <a:xfrm>
            <a:off x="2212813" y="2253922"/>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230187"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   Dibuje las líneas del eje X y del eje Y</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515" name="Google Shape;515;p36"/>
          <p:cNvSpPr/>
          <p:nvPr/>
        </p:nvSpPr>
        <p:spPr>
          <a:xfrm>
            <a:off x="2212813" y="3857897"/>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36600" marR="0" lvl="1"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Trace los datos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516" name="Google Shape;516;p36"/>
          <p:cNvSpPr/>
          <p:nvPr/>
        </p:nvSpPr>
        <p:spPr>
          <a:xfrm>
            <a:off x="2206787" y="4637698"/>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9300" marR="0" lvl="1"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Añada el título: qué, dónde, cuándo</a:t>
            </a:r>
          </a:p>
        </p:txBody>
      </p:sp>
      <p:sp>
        <p:nvSpPr>
          <p:cNvPr id="517" name="Google Shape;517;p36"/>
          <p:cNvSpPr/>
          <p:nvPr/>
        </p:nvSpPr>
        <p:spPr>
          <a:xfrm>
            <a:off x="2206787" y="5416962"/>
            <a:ext cx="7772400" cy="783416"/>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9300" marR="0" lvl="1"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Añada leyendas, comentarios, notas a pie de página, fuentes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518" name="Google Shape;518;p36"/>
          <p:cNvSpPr txBox="1"/>
          <p:nvPr/>
        </p:nvSpPr>
        <p:spPr>
          <a:xfrm>
            <a:off x="2328592" y="5383059"/>
            <a:ext cx="486030" cy="707886"/>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6</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519" name="Google Shape;519;p36"/>
          <p:cNvSpPr txBox="1"/>
          <p:nvPr/>
        </p:nvSpPr>
        <p:spPr>
          <a:xfrm>
            <a:off x="2252404" y="3823994"/>
            <a:ext cx="640080" cy="707886"/>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4</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520" name="Google Shape;520;p36"/>
          <p:cNvSpPr txBox="1"/>
          <p:nvPr/>
        </p:nvSpPr>
        <p:spPr>
          <a:xfrm>
            <a:off x="2251568" y="4603795"/>
            <a:ext cx="640080" cy="707886"/>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5</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521" name="Google Shape;521;p36"/>
          <p:cNvSpPr txBox="1"/>
          <p:nvPr/>
        </p:nvSpPr>
        <p:spPr>
          <a:xfrm>
            <a:off x="2251568" y="3041115"/>
            <a:ext cx="640080" cy="707886"/>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3</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522" name="Google Shape;522;p36"/>
          <p:cNvSpPr txBox="1"/>
          <p:nvPr/>
        </p:nvSpPr>
        <p:spPr>
          <a:xfrm>
            <a:off x="2251568" y="2224218"/>
            <a:ext cx="640080" cy="707886"/>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2</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523" name="Google Shape;523;p36"/>
          <p:cNvSpPr/>
          <p:nvPr/>
        </p:nvSpPr>
        <p:spPr>
          <a:xfrm>
            <a:off x="2212813" y="1468797"/>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Revise los datos que planea graficar</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524" name="Google Shape;524;p36"/>
          <p:cNvSpPr txBox="1"/>
          <p:nvPr/>
        </p:nvSpPr>
        <p:spPr>
          <a:xfrm>
            <a:off x="2251568" y="1445760"/>
            <a:ext cx="640080" cy="707886"/>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1</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1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1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37"/>
          <p:cNvSpPr txBox="1">
            <a:spLocks noGrp="1"/>
          </p:cNvSpPr>
          <p:nvPr>
            <p:ph type="title"/>
          </p:nvPr>
        </p:nvSpPr>
        <p:spPr>
          <a:xfrm>
            <a:off x="838200" y="0"/>
            <a:ext cx="113538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gráfico de líneas</a:t>
            </a:r>
            <a:br>
              <a:rPr lang="es-ES" dirty="0"/>
            </a:br>
            <a:r>
              <a:rPr lang="es-ES" dirty="0">
                <a:solidFill>
                  <a:srgbClr val="000000"/>
                </a:solidFill>
              </a:rPr>
              <a:t>Paso 1. Revise los datos que va a representar</a:t>
            </a:r>
            <a:endParaRPr lang="es-ES" sz="3200" dirty="0"/>
          </a:p>
        </p:txBody>
      </p:sp>
      <p:graphicFrame>
        <p:nvGraphicFramePr>
          <p:cNvPr id="533" name="Google Shape;533;p37"/>
          <p:cNvGraphicFramePr/>
          <p:nvPr>
            <p:extLst>
              <p:ext uri="{D42A27DB-BD31-4B8C-83A1-F6EECF244321}">
                <p14:modId xmlns:p14="http://schemas.microsoft.com/office/powerpoint/2010/main" val="1368214138"/>
              </p:ext>
            </p:extLst>
          </p:nvPr>
        </p:nvGraphicFramePr>
        <p:xfrm>
          <a:off x="838200" y="1824043"/>
          <a:ext cx="2377440" cy="4663550"/>
        </p:xfrm>
        <a:graphic>
          <a:graphicData uri="http://schemas.openxmlformats.org/drawingml/2006/table">
            <a:tbl>
              <a:tblPr firstRow="1" bandRow="1">
                <a:noFill/>
              </a:tblPr>
              <a:tblGrid>
                <a:gridCol w="118872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tblGrid>
              <a:tr h="640080">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Semana</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Nº de casos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3</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3</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5</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4</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4"/>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5</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6</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6"/>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7</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0</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8</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3</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8"/>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9</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10</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10"/>
                  </a:ext>
                </a:extLst>
              </a:tr>
            </a:tbl>
          </a:graphicData>
        </a:graphic>
      </p:graphicFrame>
      <p:graphicFrame>
        <p:nvGraphicFramePr>
          <p:cNvPr id="534" name="Google Shape;534;p37"/>
          <p:cNvGraphicFramePr/>
          <p:nvPr>
            <p:extLst>
              <p:ext uri="{D42A27DB-BD31-4B8C-83A1-F6EECF244321}">
                <p14:modId xmlns:p14="http://schemas.microsoft.com/office/powerpoint/2010/main" val="3091767734"/>
              </p:ext>
            </p:extLst>
          </p:nvPr>
        </p:nvGraphicFramePr>
        <p:xfrm>
          <a:off x="3486150" y="1824043"/>
          <a:ext cx="2377440" cy="4663550"/>
        </p:xfrm>
        <a:graphic>
          <a:graphicData uri="http://schemas.openxmlformats.org/drawingml/2006/table">
            <a:tbl>
              <a:tblPr firstRow="1" bandRow="1">
                <a:noFill/>
              </a:tblPr>
              <a:tblGrid>
                <a:gridCol w="118872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Semana</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latin typeface="+mn-lt"/>
                          <a:ea typeface="Arial"/>
                          <a:cs typeface="Arial"/>
                          <a:sym typeface="Arial"/>
                        </a:rPr>
                        <a:t>Nº de casos</a:t>
                      </a:r>
                      <a:endParaRPr lang="en-US"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12</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13</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9</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14</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4"/>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15</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16</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6"/>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17</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18</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18</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8"/>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19</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20</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13</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10"/>
                  </a:ext>
                </a:extLst>
              </a:tr>
            </a:tbl>
          </a:graphicData>
        </a:graphic>
      </p:graphicFrame>
      <p:graphicFrame>
        <p:nvGraphicFramePr>
          <p:cNvPr id="535" name="Google Shape;535;p37"/>
          <p:cNvGraphicFramePr/>
          <p:nvPr>
            <p:extLst>
              <p:ext uri="{D42A27DB-BD31-4B8C-83A1-F6EECF244321}">
                <p14:modId xmlns:p14="http://schemas.microsoft.com/office/powerpoint/2010/main" val="3978068163"/>
              </p:ext>
            </p:extLst>
          </p:nvPr>
        </p:nvGraphicFramePr>
        <p:xfrm>
          <a:off x="6134100" y="1825021"/>
          <a:ext cx="2377440" cy="4663550"/>
        </p:xfrm>
        <a:graphic>
          <a:graphicData uri="http://schemas.openxmlformats.org/drawingml/2006/table">
            <a:tbl>
              <a:tblPr firstRow="1" bandRow="1">
                <a:noFill/>
              </a:tblPr>
              <a:tblGrid>
                <a:gridCol w="118872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Semana</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latin typeface="+mn-lt"/>
                          <a:ea typeface="Arial"/>
                          <a:cs typeface="Arial"/>
                          <a:sym typeface="Arial"/>
                        </a:rPr>
                        <a:t>Nº de casos</a:t>
                      </a:r>
                      <a:endParaRPr lang="en-US"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15</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22</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17</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23</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24</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24</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15</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4"/>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25</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18</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26</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28</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6"/>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27</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23</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28</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36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8"/>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29</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35</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30</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56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10"/>
                  </a:ext>
                </a:extLst>
              </a:tr>
            </a:tbl>
          </a:graphicData>
        </a:graphic>
      </p:graphicFrame>
      <p:graphicFrame>
        <p:nvGraphicFramePr>
          <p:cNvPr id="536" name="Google Shape;536;p37"/>
          <p:cNvGraphicFramePr/>
          <p:nvPr>
            <p:extLst>
              <p:ext uri="{D42A27DB-BD31-4B8C-83A1-F6EECF244321}">
                <p14:modId xmlns:p14="http://schemas.microsoft.com/office/powerpoint/2010/main" val="602534628"/>
              </p:ext>
            </p:extLst>
          </p:nvPr>
        </p:nvGraphicFramePr>
        <p:xfrm>
          <a:off x="8782050" y="1824043"/>
          <a:ext cx="2377440" cy="1889800"/>
        </p:xfrm>
        <a:graphic>
          <a:graphicData uri="http://schemas.openxmlformats.org/drawingml/2006/table">
            <a:tbl>
              <a:tblPr firstRow="1" bandRow="1">
                <a:noFill/>
              </a:tblPr>
              <a:tblGrid>
                <a:gridCol w="118872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Semana</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000" b="1">
                          <a:solidFill>
                            <a:schemeClr val="dk1"/>
                          </a:solidFill>
                          <a:latin typeface="+mn-lt"/>
                          <a:ea typeface="Arial"/>
                          <a:cs typeface="Arial"/>
                          <a:sym typeface="Arial"/>
                        </a:rPr>
                        <a:t>Nº de casos</a:t>
                      </a:r>
                      <a:endParaRPr lang="en-US"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31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38</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32</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86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33</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0" i="0" u="none" strike="noStrike">
                          <a:solidFill>
                            <a:srgbClr val="000000"/>
                          </a:solidFill>
                          <a:latin typeface="Arial"/>
                          <a:ea typeface="Arial"/>
                          <a:cs typeface="Arial"/>
                          <a:sym typeface="Arial"/>
                        </a:rPr>
                        <a:t>106</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537" name="Google Shape;537;p37"/>
          <p:cNvSpPr/>
          <p:nvPr/>
        </p:nvSpPr>
        <p:spPr>
          <a:xfrm>
            <a:off x="191387" y="1289957"/>
            <a:ext cx="12000614" cy="461624"/>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Número de casos confirmados de gripe por semana, País N, Semanas 1-33, 2019</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3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gráfico de líneas</a:t>
            </a:r>
            <a:br>
              <a:rPr lang="es-ES" dirty="0"/>
            </a:br>
            <a:r>
              <a:rPr lang="es-ES" dirty="0"/>
              <a:t>Paso 2: Dibujar las líneas de los ejes X y Y</a:t>
            </a:r>
          </a:p>
        </p:txBody>
      </p:sp>
      <p:sp>
        <p:nvSpPr>
          <p:cNvPr id="546" name="Google Shape;546;p38"/>
          <p:cNvSpPr txBox="1"/>
          <p:nvPr/>
        </p:nvSpPr>
        <p:spPr>
          <a:xfrm>
            <a:off x="10633893" y="5232457"/>
            <a:ext cx="986168" cy="430847"/>
          </a:xfrm>
          <a:prstGeom prst="rect">
            <a:avLst/>
          </a:prstGeom>
          <a:noFill/>
          <a:ln w="19050" cap="flat" cmpd="sng">
            <a:solidFill>
              <a:srgbClr val="00953A"/>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200" b="1" i="0" u="none" strike="noStrike" kern="1200" cap="none" spc="0" normalizeH="0" baseline="0" dirty="0">
                <a:ln>
                  <a:noFill/>
                </a:ln>
                <a:solidFill>
                  <a:srgbClr val="109648"/>
                </a:solidFill>
                <a:effectLst/>
                <a:uLnTx/>
                <a:uFillTx/>
                <a:latin typeface="Arial"/>
                <a:ea typeface="Arial"/>
                <a:cs typeface="Arial"/>
                <a:sym typeface="Arial"/>
              </a:rPr>
              <a:t>eje X</a:t>
            </a:r>
            <a:endParaRPr kumimoji="0" lang="es-ES" sz="1800" b="0" i="0" u="none" strike="noStrike" kern="1200" cap="none" spc="0" normalizeH="0" baseline="0" dirty="0">
              <a:ln>
                <a:noFill/>
              </a:ln>
              <a:solidFill>
                <a:prstClr val="black"/>
              </a:solidFill>
              <a:effectLst/>
              <a:uLnTx/>
              <a:uFillTx/>
              <a:latin typeface="Arial"/>
            </a:endParaRPr>
          </a:p>
        </p:txBody>
      </p:sp>
      <p:sp>
        <p:nvSpPr>
          <p:cNvPr id="547" name="Google Shape;547;p38"/>
          <p:cNvSpPr txBox="1"/>
          <p:nvPr/>
        </p:nvSpPr>
        <p:spPr>
          <a:xfrm>
            <a:off x="2527320" y="1572479"/>
            <a:ext cx="986167" cy="430887"/>
          </a:xfrm>
          <a:prstGeom prst="rect">
            <a:avLst/>
          </a:prstGeom>
          <a:noFill/>
          <a:ln w="19050" cap="flat" cmpd="sng">
            <a:solidFill>
              <a:srgbClr val="00953A"/>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200" b="1" i="0" u="none" strike="noStrike" kern="1200" cap="none" spc="0" normalizeH="0" baseline="0" dirty="0">
                <a:ln>
                  <a:noFill/>
                </a:ln>
                <a:solidFill>
                  <a:srgbClr val="109648"/>
                </a:solidFill>
                <a:effectLst/>
                <a:uLnTx/>
                <a:uFillTx/>
                <a:latin typeface="Arial"/>
                <a:ea typeface="Arial"/>
                <a:cs typeface="Arial"/>
                <a:sym typeface="Arial"/>
              </a:rPr>
              <a:t>eje Y</a:t>
            </a:r>
            <a:endParaRPr kumimoji="0" lang="es-ES" sz="1800" b="0" i="0" u="none" strike="noStrike" kern="1200" cap="none" spc="0" normalizeH="0" baseline="0" dirty="0">
              <a:ln>
                <a:noFill/>
              </a:ln>
              <a:solidFill>
                <a:prstClr val="black"/>
              </a:solidFill>
              <a:effectLst/>
              <a:uLnTx/>
              <a:uFillTx/>
              <a:latin typeface="Arial"/>
            </a:endParaRPr>
          </a:p>
        </p:txBody>
      </p:sp>
      <p:sp>
        <p:nvSpPr>
          <p:cNvPr id="549" name="Google Shape;549;p38"/>
          <p:cNvSpPr/>
          <p:nvPr/>
        </p:nvSpPr>
        <p:spPr>
          <a:xfrm>
            <a:off x="2038065" y="2124080"/>
            <a:ext cx="914400" cy="3507018"/>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550" name="Google Shape;550;p38"/>
          <p:cNvSpPr/>
          <p:nvPr/>
        </p:nvSpPr>
        <p:spPr>
          <a:xfrm rot="5400000">
            <a:off x="6039457" y="2541037"/>
            <a:ext cx="914400" cy="6844086"/>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grpSp>
        <p:nvGrpSpPr>
          <p:cNvPr id="2" name="Group 1">
            <a:extLst>
              <a:ext uri="{FF2B5EF4-FFF2-40B4-BE49-F238E27FC236}">
                <a16:creationId xmlns:a16="http://schemas.microsoft.com/office/drawing/2014/main" id="{750A1F02-66E8-A33B-0352-0AB74587EDE2}"/>
              </a:ext>
            </a:extLst>
          </p:cNvPr>
          <p:cNvGrpSpPr/>
          <p:nvPr/>
        </p:nvGrpSpPr>
        <p:grpSpPr>
          <a:xfrm>
            <a:off x="1981200" y="2124080"/>
            <a:ext cx="8229600" cy="4114800"/>
            <a:chOff x="1981200" y="2124080"/>
            <a:chExt cx="8229600" cy="4114800"/>
          </a:xfrm>
        </p:grpSpPr>
        <p:graphicFrame>
          <p:nvGraphicFramePr>
            <p:cNvPr id="548" name="Google Shape;548;p38"/>
            <p:cNvGraphicFramePr/>
            <p:nvPr>
              <p:extLst>
                <p:ext uri="{D42A27DB-BD31-4B8C-83A1-F6EECF244321}">
                  <p14:modId xmlns:p14="http://schemas.microsoft.com/office/powerpoint/2010/main" val="1300548871"/>
                </p:ext>
              </p:extLst>
            </p:nvPr>
          </p:nvGraphicFramePr>
          <p:xfrm>
            <a:off x="1981200" y="2124080"/>
            <a:ext cx="8229600" cy="4114800"/>
          </p:xfrm>
          <a:graphic>
            <a:graphicData uri="http://schemas.openxmlformats.org/drawingml/2006/chart">
              <c:chart xmlns:c="http://schemas.openxmlformats.org/drawingml/2006/chart" xmlns:r="http://schemas.openxmlformats.org/officeDocument/2006/relationships" r:id="rId3"/>
            </a:graphicData>
          </a:graphic>
        </p:graphicFrame>
        <p:cxnSp>
          <p:nvCxnSpPr>
            <p:cNvPr id="552" name="Google Shape;552;p38"/>
            <p:cNvCxnSpPr/>
            <p:nvPr/>
          </p:nvCxnSpPr>
          <p:spPr>
            <a:xfrm>
              <a:off x="3037394" y="5358810"/>
              <a:ext cx="1477926" cy="0"/>
            </a:xfrm>
            <a:prstGeom prst="straightConnector1">
              <a:avLst/>
            </a:prstGeom>
            <a:noFill/>
            <a:ln w="19050" cap="flat" cmpd="sng">
              <a:solidFill>
                <a:schemeClr val="dk1"/>
              </a:solidFill>
              <a:prstDash val="solid"/>
              <a:miter lim="800000"/>
              <a:headEnd type="none" w="sm" len="sm"/>
              <a:tailEnd type="none" w="sm" len="sm"/>
            </a:ln>
          </p:spPr>
        </p:cxnSp>
      </p:grpSp>
      <p:sp>
        <p:nvSpPr>
          <p:cNvPr id="553" name="Google Shape;553;p38"/>
          <p:cNvSpPr/>
          <p:nvPr/>
        </p:nvSpPr>
        <p:spPr>
          <a:xfrm rot="-5400000">
            <a:off x="1198956" y="3530732"/>
            <a:ext cx="3507018" cy="723330"/>
          </a:xfrm>
          <a:prstGeom prst="flowChartConnector">
            <a:avLst/>
          </a:prstGeom>
          <a:noFill/>
          <a:ln w="3175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imes New Roman"/>
              <a:ea typeface="Times New Roman"/>
              <a:cs typeface="Times New Roman"/>
              <a:sym typeface="Times New Roman"/>
            </a:endParaRPr>
          </a:p>
        </p:txBody>
      </p:sp>
      <p:sp>
        <p:nvSpPr>
          <p:cNvPr id="551" name="Google Shape;551;p38"/>
          <p:cNvSpPr/>
          <p:nvPr/>
        </p:nvSpPr>
        <p:spPr>
          <a:xfrm rot="-5400000">
            <a:off x="6144251" y="1560816"/>
            <a:ext cx="819675" cy="7774171"/>
          </a:xfrm>
          <a:prstGeom prst="flowChartConnector">
            <a:avLst/>
          </a:prstGeom>
          <a:noFill/>
          <a:ln w="3175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5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graphicFrame>
        <p:nvGraphicFramePr>
          <p:cNvPr id="567" name="Google Shape;567;p39"/>
          <p:cNvGraphicFramePr/>
          <p:nvPr>
            <p:extLst>
              <p:ext uri="{D42A27DB-BD31-4B8C-83A1-F6EECF244321}">
                <p14:modId xmlns:p14="http://schemas.microsoft.com/office/powerpoint/2010/main" val="2769883695"/>
              </p:ext>
            </p:extLst>
          </p:nvPr>
        </p:nvGraphicFramePr>
        <p:xfrm>
          <a:off x="1981200" y="2124080"/>
          <a:ext cx="82296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559" name="Google Shape;559;p39"/>
          <p:cNvSpPr/>
          <p:nvPr/>
        </p:nvSpPr>
        <p:spPr>
          <a:xfrm>
            <a:off x="3072809" y="5454499"/>
            <a:ext cx="6985591" cy="296367"/>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560" name="Google Shape;560;p3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gráfico de líneas</a:t>
            </a:r>
            <a:br>
              <a:rPr lang="es-ES" dirty="0"/>
            </a:br>
            <a:r>
              <a:rPr lang="es-ES" dirty="0"/>
              <a:t>Paso 3a. Completar y rotular </a:t>
            </a:r>
            <a:r>
              <a:rPr lang="es-ES" dirty="0">
                <a:solidFill>
                  <a:srgbClr val="00820C"/>
                </a:solidFill>
              </a:rPr>
              <a:t>el eje X</a:t>
            </a:r>
            <a:endParaRPr lang="es-ES" sz="3200" dirty="0">
              <a:solidFill>
                <a:srgbClr val="00820C"/>
              </a:solidFill>
            </a:endParaRPr>
          </a:p>
        </p:txBody>
      </p:sp>
      <p:sp>
        <p:nvSpPr>
          <p:cNvPr id="563" name="Google Shape;563;p39"/>
          <p:cNvSpPr txBox="1"/>
          <p:nvPr/>
        </p:nvSpPr>
        <p:spPr>
          <a:xfrm>
            <a:off x="2118709" y="1469350"/>
            <a:ext cx="6950857" cy="52318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dirty="0">
                <a:ln>
                  <a:noFill/>
                </a:ln>
                <a:solidFill>
                  <a:srgbClr val="000000"/>
                </a:solidFill>
                <a:effectLst/>
                <a:uLnTx/>
                <a:uFillTx/>
                <a:latin typeface="Arial"/>
                <a:ea typeface="Arial"/>
                <a:cs typeface="Arial"/>
                <a:sym typeface="Arial"/>
              </a:rPr>
              <a:t>Basar los intervalos del eje x en los datos:</a:t>
            </a:r>
            <a:endParaRPr kumimoji="0" lang="es-ES" sz="1800" b="0" i="0" u="none" strike="noStrike" kern="1200" cap="none" spc="0" normalizeH="0" baseline="0" dirty="0">
              <a:ln>
                <a:noFill/>
              </a:ln>
              <a:solidFill>
                <a:prstClr val="black"/>
              </a:solidFill>
              <a:effectLst/>
              <a:uLnTx/>
              <a:uFillTx/>
              <a:latin typeface="Arial"/>
            </a:endParaRPr>
          </a:p>
        </p:txBody>
      </p:sp>
      <p:sp>
        <p:nvSpPr>
          <p:cNvPr id="564" name="Google Shape;564;p39"/>
          <p:cNvSpPr/>
          <p:nvPr/>
        </p:nvSpPr>
        <p:spPr>
          <a:xfrm>
            <a:off x="8885636" y="1469549"/>
            <a:ext cx="2799549" cy="52322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800" b="1" i="0" u="none" strike="noStrike" kern="1200" cap="none" spc="0" normalizeH="0" baseline="0" dirty="0">
                <a:ln>
                  <a:noFill/>
                </a:ln>
                <a:solidFill>
                  <a:srgbClr val="00820C"/>
                </a:solidFill>
                <a:effectLst/>
                <a:uLnTx/>
                <a:uFillTx/>
                <a:latin typeface="Arial"/>
                <a:ea typeface="Arial"/>
                <a:cs typeface="Arial"/>
                <a:sym typeface="Arial"/>
              </a:rPr>
              <a:t>Semanas 1 - 33</a:t>
            </a:r>
            <a:endParaRPr kumimoji="0" lang="es-ES" sz="1800" b="0" i="0" u="none" strike="noStrike" kern="1200" cap="none" spc="0" normalizeH="0" baseline="0" dirty="0">
              <a:ln>
                <a:noFill/>
              </a:ln>
              <a:solidFill>
                <a:prstClr val="black"/>
              </a:solidFill>
              <a:effectLst/>
              <a:uLnTx/>
              <a:uFillTx/>
              <a:latin typeface="Arial"/>
            </a:endParaRPr>
          </a:p>
        </p:txBody>
      </p:sp>
      <p:sp>
        <p:nvSpPr>
          <p:cNvPr id="565" name="Google Shape;565;p39"/>
          <p:cNvSpPr txBox="1"/>
          <p:nvPr/>
        </p:nvSpPr>
        <p:spPr>
          <a:xfrm>
            <a:off x="3596640" y="1994091"/>
            <a:ext cx="3878048" cy="52322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dirty="0">
                <a:ln>
                  <a:noFill/>
                </a:ln>
                <a:solidFill>
                  <a:srgbClr val="000000"/>
                </a:solidFill>
                <a:effectLst/>
                <a:uLnTx/>
                <a:uFillTx/>
                <a:latin typeface="Arial"/>
                <a:ea typeface="Arial"/>
                <a:cs typeface="Arial"/>
                <a:sym typeface="Arial"/>
              </a:rPr>
              <a:t>Decidir el intervalo</a:t>
            </a:r>
            <a:endParaRPr kumimoji="0" lang="es-ES" sz="1800" b="0" i="0" u="none" strike="noStrike" kern="1200" cap="none" spc="0" normalizeH="0" baseline="0" dirty="0">
              <a:ln>
                <a:noFill/>
              </a:ln>
              <a:solidFill>
                <a:prstClr val="black"/>
              </a:solidFill>
              <a:effectLst/>
              <a:uLnTx/>
              <a:uFillTx/>
              <a:latin typeface="Arial"/>
            </a:endParaRPr>
          </a:p>
        </p:txBody>
      </p:sp>
      <p:sp>
        <p:nvSpPr>
          <p:cNvPr id="566" name="Google Shape;566;p39"/>
          <p:cNvSpPr txBox="1"/>
          <p:nvPr/>
        </p:nvSpPr>
        <p:spPr>
          <a:xfrm>
            <a:off x="3596639" y="2485045"/>
            <a:ext cx="4771183" cy="52318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dirty="0">
                <a:ln>
                  <a:noFill/>
                </a:ln>
                <a:solidFill>
                  <a:srgbClr val="000000"/>
                </a:solidFill>
                <a:effectLst/>
                <a:uLnTx/>
                <a:uFillTx/>
                <a:latin typeface="Arial"/>
                <a:ea typeface="Arial"/>
                <a:cs typeface="Arial"/>
                <a:sym typeface="Arial"/>
              </a:rPr>
              <a:t>Recordar etiquetar el eje X</a:t>
            </a:r>
            <a:endParaRPr kumimoji="0" lang="es-ES" sz="1800" b="0" i="0" u="none" strike="noStrike" kern="1200" cap="none" spc="0" normalizeH="0" baseline="0" dirty="0">
              <a:ln>
                <a:noFill/>
              </a:ln>
              <a:solidFill>
                <a:prstClr val="black"/>
              </a:solidFill>
              <a:effectLst/>
              <a:uLnTx/>
              <a:uFillTx/>
              <a:latin typeface="Arial"/>
            </a:endParaRPr>
          </a:p>
        </p:txBody>
      </p:sp>
      <p:cxnSp>
        <p:nvCxnSpPr>
          <p:cNvPr id="568" name="Google Shape;568;p39"/>
          <p:cNvCxnSpPr/>
          <p:nvPr/>
        </p:nvCxnSpPr>
        <p:spPr>
          <a:xfrm>
            <a:off x="3072809" y="5358810"/>
            <a:ext cx="1477926" cy="0"/>
          </a:xfrm>
          <a:prstGeom prst="straightConnector1">
            <a:avLst/>
          </a:prstGeom>
          <a:noFill/>
          <a:ln w="19050" cap="flat" cmpd="sng">
            <a:solidFill>
              <a:schemeClr val="dk1"/>
            </a:solidFill>
            <a:prstDash val="solid"/>
            <a:miter lim="800000"/>
            <a:headEnd type="none" w="sm" len="sm"/>
            <a:tailEnd type="none" w="sm" len="sm"/>
          </a:ln>
        </p:spPr>
      </p:cxnSp>
      <p:sp>
        <p:nvSpPr>
          <p:cNvPr id="569" name="Google Shape;569;p39"/>
          <p:cNvSpPr/>
          <p:nvPr/>
        </p:nvSpPr>
        <p:spPr>
          <a:xfrm>
            <a:off x="1754372" y="2124080"/>
            <a:ext cx="1180214" cy="333041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570" name="Google Shape;570;p39"/>
          <p:cNvSpPr/>
          <p:nvPr/>
        </p:nvSpPr>
        <p:spPr>
          <a:xfrm>
            <a:off x="3003697" y="5432184"/>
            <a:ext cx="7137991" cy="296368"/>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571" name="Google Shape;571;p39"/>
          <p:cNvSpPr/>
          <p:nvPr/>
        </p:nvSpPr>
        <p:spPr>
          <a:xfrm>
            <a:off x="3072809" y="5798715"/>
            <a:ext cx="7137991" cy="296368"/>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pic>
        <p:nvPicPr>
          <p:cNvPr id="572" name="Google Shape;572;p39"/>
          <p:cNvPicPr preferRelativeResize="0"/>
          <p:nvPr/>
        </p:nvPicPr>
        <p:blipFill rotWithShape="1">
          <a:blip r:embed="rId4">
            <a:alphaModFix/>
          </a:blip>
          <a:srcRect/>
          <a:stretch/>
        </p:blipFill>
        <p:spPr>
          <a:xfrm>
            <a:off x="3038254" y="5322465"/>
            <a:ext cx="7128634" cy="4762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1"/>
                                          </p:stCondLst>
                                        </p:cTn>
                                        <p:tgtEl>
                                          <p:spTgt spid="57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1"/>
                                          </p:stCondLst>
                                        </p:cTn>
                                        <p:tgtEl>
                                          <p:spTgt spid="57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6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1"/>
                                          </p:stCondLst>
                                        </p:cTn>
                                        <p:tgtEl>
                                          <p:spTgt spid="5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Organización y visualización de datos</a:t>
            </a:r>
          </a:p>
        </p:txBody>
      </p:sp>
      <p:sp>
        <p:nvSpPr>
          <p:cNvPr id="166" name="Google Shape;166;p4"/>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1000"/>
              </a:spcBef>
              <a:spcAft>
                <a:spcPts val="0"/>
              </a:spcAft>
              <a:buClr>
                <a:schemeClr val="dk1"/>
              </a:buClr>
              <a:buSzPts val="2800"/>
              <a:buNone/>
            </a:pPr>
            <a:r>
              <a:rPr lang="es-ES" dirty="0"/>
              <a:t>¿Por qué es importante organizar y mostrar los datos?</a:t>
            </a:r>
          </a:p>
        </p:txBody>
      </p:sp>
      <p:pic>
        <p:nvPicPr>
          <p:cNvPr id="2" name="Picture 1">
            <a:extLst>
              <a:ext uri="{FF2B5EF4-FFF2-40B4-BE49-F238E27FC236}">
                <a16:creationId xmlns:a16="http://schemas.microsoft.com/office/drawing/2014/main" id="{F55DA23A-8364-5F69-9565-B13DAF3ED45D}"/>
              </a:ext>
            </a:extLst>
          </p:cNvPr>
          <p:cNvPicPr>
            <a:picLocks noChangeAspect="1"/>
          </p:cNvPicPr>
          <p:nvPr/>
        </p:nvPicPr>
        <p:blipFill>
          <a:blip r:embed="rId3"/>
          <a:stretch>
            <a:fillRect/>
          </a:stretch>
        </p:blipFill>
        <p:spPr>
          <a:xfrm>
            <a:off x="2899153" y="2271723"/>
            <a:ext cx="5630308" cy="3729600"/>
          </a:xfrm>
          <a:prstGeom prst="rect">
            <a:avLst/>
          </a:prstGeom>
          <a:ln>
            <a:solidFill>
              <a:schemeClr val="tx1"/>
            </a:solid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graphicFrame>
        <p:nvGraphicFramePr>
          <p:cNvPr id="585" name="Google Shape;585;p40"/>
          <p:cNvGraphicFramePr/>
          <p:nvPr>
            <p:extLst>
              <p:ext uri="{D42A27DB-BD31-4B8C-83A1-F6EECF244321}">
                <p14:modId xmlns:p14="http://schemas.microsoft.com/office/powerpoint/2010/main" val="2549232316"/>
              </p:ext>
            </p:extLst>
          </p:nvPr>
        </p:nvGraphicFramePr>
        <p:xfrm>
          <a:off x="1981200" y="2124080"/>
          <a:ext cx="82296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578" name="Google Shape;578;p4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gráfico lineal</a:t>
            </a:r>
            <a:br>
              <a:rPr lang="es-ES" dirty="0"/>
            </a:br>
            <a:r>
              <a:rPr lang="es-ES" dirty="0"/>
              <a:t>Paso 3b: Completar y rotular </a:t>
            </a:r>
            <a:r>
              <a:rPr lang="es-ES" dirty="0">
                <a:solidFill>
                  <a:srgbClr val="00820C"/>
                </a:solidFill>
              </a:rPr>
              <a:t>el eje Y</a:t>
            </a:r>
            <a:endParaRPr lang="es-ES" sz="3200" dirty="0">
              <a:solidFill>
                <a:srgbClr val="00820C"/>
              </a:solidFill>
            </a:endParaRPr>
          </a:p>
        </p:txBody>
      </p:sp>
      <p:sp>
        <p:nvSpPr>
          <p:cNvPr id="581" name="Google Shape;581;p40"/>
          <p:cNvSpPr txBox="1"/>
          <p:nvPr/>
        </p:nvSpPr>
        <p:spPr>
          <a:xfrm>
            <a:off x="3115341" y="1468905"/>
            <a:ext cx="8280991" cy="954107"/>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dirty="0">
                <a:ln>
                  <a:noFill/>
                </a:ln>
                <a:solidFill>
                  <a:srgbClr val="000000"/>
                </a:solidFill>
                <a:effectLst/>
                <a:uLnTx/>
                <a:uFillTx/>
                <a:latin typeface="Arial"/>
                <a:ea typeface="Arial"/>
                <a:cs typeface="Arial"/>
                <a:sym typeface="Arial"/>
              </a:rPr>
              <a:t>Base la parte superior de los intervalos del eje Y en el mayor valor observado:</a:t>
            </a:r>
            <a:endParaRPr kumimoji="0" lang="es-ES" sz="1800" b="0" i="0" u="none" strike="noStrike" kern="1200" cap="none" spc="0" normalizeH="0" baseline="0" dirty="0">
              <a:ln>
                <a:noFill/>
              </a:ln>
              <a:solidFill>
                <a:prstClr val="black"/>
              </a:solidFill>
              <a:effectLst/>
              <a:uLnTx/>
              <a:uFillTx/>
              <a:latin typeface="Arial"/>
            </a:endParaRPr>
          </a:p>
        </p:txBody>
      </p:sp>
      <p:sp>
        <p:nvSpPr>
          <p:cNvPr id="582" name="Google Shape;582;p40"/>
          <p:cNvSpPr/>
          <p:nvPr/>
        </p:nvSpPr>
        <p:spPr>
          <a:xfrm>
            <a:off x="7664092" y="1879907"/>
            <a:ext cx="4386394" cy="461624"/>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00820C"/>
                </a:solidFill>
                <a:effectLst/>
                <a:uLnTx/>
                <a:uFillTx/>
                <a:latin typeface="Arial"/>
                <a:ea typeface="Arial"/>
                <a:cs typeface="Arial"/>
                <a:sym typeface="Arial"/>
              </a:rPr>
              <a:t>106 casos en la semana 33</a:t>
            </a:r>
            <a:endParaRPr kumimoji="0" lang="es-ES" sz="2400" b="0" i="0" u="none" strike="noStrike" kern="1200" cap="none" spc="0" normalizeH="0" baseline="0" dirty="0">
              <a:ln>
                <a:noFill/>
              </a:ln>
              <a:solidFill>
                <a:prstClr val="black"/>
              </a:solidFill>
              <a:effectLst/>
              <a:uLnTx/>
              <a:uFillTx/>
              <a:latin typeface="Arial"/>
            </a:endParaRPr>
          </a:p>
        </p:txBody>
      </p:sp>
      <p:sp>
        <p:nvSpPr>
          <p:cNvPr id="583" name="Google Shape;583;p40"/>
          <p:cNvSpPr txBox="1"/>
          <p:nvPr/>
        </p:nvSpPr>
        <p:spPr>
          <a:xfrm>
            <a:off x="3194958" y="2465621"/>
            <a:ext cx="3276600" cy="52318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dirty="0">
                <a:ln>
                  <a:noFill/>
                </a:ln>
                <a:solidFill>
                  <a:srgbClr val="000000"/>
                </a:solidFill>
                <a:effectLst/>
                <a:uLnTx/>
                <a:uFillTx/>
                <a:latin typeface="Arial"/>
                <a:ea typeface="Arial"/>
                <a:cs typeface="Arial"/>
                <a:sym typeface="Arial"/>
              </a:rPr>
              <a:t>Decida el intervalo</a:t>
            </a:r>
            <a:endParaRPr kumimoji="0" lang="es-ES" sz="1800" b="0" i="0" u="none" strike="noStrike" kern="1200" cap="none" spc="0" normalizeH="0" baseline="0" dirty="0">
              <a:ln>
                <a:noFill/>
              </a:ln>
              <a:solidFill>
                <a:prstClr val="black"/>
              </a:solidFill>
              <a:effectLst/>
              <a:uLnTx/>
              <a:uFillTx/>
              <a:latin typeface="Arial"/>
            </a:endParaRPr>
          </a:p>
        </p:txBody>
      </p:sp>
      <p:sp>
        <p:nvSpPr>
          <p:cNvPr id="584" name="Google Shape;584;p40"/>
          <p:cNvSpPr txBox="1"/>
          <p:nvPr/>
        </p:nvSpPr>
        <p:spPr>
          <a:xfrm>
            <a:off x="3211286" y="3015121"/>
            <a:ext cx="4621871" cy="52318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dirty="0">
                <a:ln>
                  <a:noFill/>
                </a:ln>
                <a:solidFill>
                  <a:srgbClr val="000000"/>
                </a:solidFill>
                <a:effectLst/>
                <a:uLnTx/>
                <a:uFillTx/>
                <a:latin typeface="Arial"/>
                <a:ea typeface="Arial"/>
                <a:cs typeface="Arial"/>
                <a:sym typeface="Arial"/>
              </a:rPr>
              <a:t>Recuerde etiquetar el eje Y</a:t>
            </a:r>
            <a:endParaRPr kumimoji="0" lang="es-ES" sz="1800" b="0" i="0" u="none" strike="noStrike" kern="1200" cap="none" spc="0" normalizeH="0" baseline="0" dirty="0">
              <a:ln>
                <a:noFill/>
              </a:ln>
              <a:solidFill>
                <a:prstClr val="black"/>
              </a:solidFill>
              <a:effectLst/>
              <a:uLnTx/>
              <a:uFillTx/>
              <a:latin typeface="Arial"/>
            </a:endParaRPr>
          </a:p>
        </p:txBody>
      </p:sp>
      <p:cxnSp>
        <p:nvCxnSpPr>
          <p:cNvPr id="586" name="Google Shape;586;p40"/>
          <p:cNvCxnSpPr/>
          <p:nvPr/>
        </p:nvCxnSpPr>
        <p:spPr>
          <a:xfrm>
            <a:off x="3072809" y="5358810"/>
            <a:ext cx="1477926" cy="0"/>
          </a:xfrm>
          <a:prstGeom prst="straightConnector1">
            <a:avLst/>
          </a:prstGeom>
          <a:noFill/>
          <a:ln w="19050" cap="flat" cmpd="sng">
            <a:solidFill>
              <a:schemeClr val="dk1"/>
            </a:solidFill>
            <a:prstDash val="solid"/>
            <a:miter lim="800000"/>
            <a:headEnd type="none" w="sm" len="sm"/>
            <a:tailEnd type="none" w="sm" len="sm"/>
          </a:ln>
        </p:spPr>
      </p:cxnSp>
      <p:sp>
        <p:nvSpPr>
          <p:cNvPr id="587" name="Google Shape;587;p40"/>
          <p:cNvSpPr/>
          <p:nvPr/>
        </p:nvSpPr>
        <p:spPr>
          <a:xfrm>
            <a:off x="1998120" y="2423012"/>
            <a:ext cx="533399" cy="2855425"/>
          </a:xfrm>
          <a:prstGeom prst="rect">
            <a:avLst/>
          </a:prstGeom>
          <a:solidFill>
            <a:schemeClr val="lt1"/>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588" name="Google Shape;588;p40"/>
          <p:cNvSpPr/>
          <p:nvPr/>
        </p:nvSpPr>
        <p:spPr>
          <a:xfrm>
            <a:off x="2427515" y="2100400"/>
            <a:ext cx="533399" cy="3324918"/>
          </a:xfrm>
          <a:prstGeom prst="rect">
            <a:avLst/>
          </a:prstGeom>
          <a:solidFill>
            <a:schemeClr val="lt1"/>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effectLst/>
              <a:uLnTx/>
              <a:uFillTx/>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58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1"/>
                                          </p:stCondLst>
                                        </p:cTn>
                                        <p:tgtEl>
                                          <p:spTgt spid="5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graphicFrame>
        <p:nvGraphicFramePr>
          <p:cNvPr id="594" name="Google Shape;594;p41"/>
          <p:cNvGraphicFramePr/>
          <p:nvPr>
            <p:extLst>
              <p:ext uri="{D42A27DB-BD31-4B8C-83A1-F6EECF244321}">
                <p14:modId xmlns:p14="http://schemas.microsoft.com/office/powerpoint/2010/main" val="2841092172"/>
              </p:ext>
            </p:extLst>
          </p:nvPr>
        </p:nvGraphicFramePr>
        <p:xfrm>
          <a:off x="1981200" y="2124080"/>
          <a:ext cx="8229600" cy="4114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95" name="Google Shape;595;p41"/>
          <p:cNvGraphicFramePr/>
          <p:nvPr>
            <p:extLst>
              <p:ext uri="{D42A27DB-BD31-4B8C-83A1-F6EECF244321}">
                <p14:modId xmlns:p14="http://schemas.microsoft.com/office/powerpoint/2010/main" val="1846635199"/>
              </p:ext>
            </p:extLst>
          </p:nvPr>
        </p:nvGraphicFramePr>
        <p:xfrm>
          <a:off x="1981200" y="2114072"/>
          <a:ext cx="8229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596" name="Google Shape;596;p4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gráfico lineal</a:t>
            </a:r>
            <a:br>
              <a:rPr lang="es-ES" dirty="0"/>
            </a:br>
            <a:r>
              <a:rPr lang="es-ES" dirty="0"/>
              <a:t>Paso 4: Trazar los datos</a:t>
            </a:r>
            <a:endParaRPr lang="es-E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sp>
        <p:nvSpPr>
          <p:cNvPr id="603" name="Google Shape;603;p4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gráfico de líneas</a:t>
            </a:r>
            <a:br>
              <a:rPr lang="es-ES" dirty="0"/>
            </a:br>
            <a:r>
              <a:rPr lang="es-ES" dirty="0"/>
              <a:t>Paso 5: Añadir título </a:t>
            </a:r>
            <a:r>
              <a:rPr lang="en-US" dirty="0"/>
              <a:t>–</a:t>
            </a:r>
            <a:r>
              <a:rPr lang="es-ES" dirty="0"/>
              <a:t> qué, dónde, cuándo </a:t>
            </a:r>
          </a:p>
        </p:txBody>
      </p:sp>
      <p:graphicFrame>
        <p:nvGraphicFramePr>
          <p:cNvPr id="605" name="Google Shape;605;p42"/>
          <p:cNvGraphicFramePr/>
          <p:nvPr>
            <p:extLst>
              <p:ext uri="{D42A27DB-BD31-4B8C-83A1-F6EECF244321}">
                <p14:modId xmlns:p14="http://schemas.microsoft.com/office/powerpoint/2010/main" val="2000405916"/>
              </p:ext>
            </p:extLst>
          </p:nvPr>
        </p:nvGraphicFramePr>
        <p:xfrm>
          <a:off x="1981200" y="2123946"/>
          <a:ext cx="82296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606" name="Google Shape;606;p42"/>
          <p:cNvSpPr txBox="1"/>
          <p:nvPr/>
        </p:nvSpPr>
        <p:spPr>
          <a:xfrm>
            <a:off x="838200" y="1292949"/>
            <a:ext cx="10515600"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Número de </a:t>
            </a:r>
            <a:r>
              <a:rPr kumimoji="0" lang="es-ES" sz="2400" b="1" i="0" u="none" strike="noStrike" kern="1200" cap="none" spc="0" normalizeH="0" baseline="0" dirty="0">
                <a:ln>
                  <a:noFill/>
                </a:ln>
                <a:solidFill>
                  <a:srgbClr val="109648"/>
                </a:solidFill>
                <a:effectLst/>
                <a:uLnTx/>
                <a:uFillTx/>
                <a:latin typeface="Arial"/>
                <a:ea typeface="Arial"/>
                <a:cs typeface="Arial"/>
                <a:sym typeface="Arial"/>
              </a:rPr>
              <a:t>casos confirmados de influenza notificados por semana, </a:t>
            </a:r>
            <a:endParaRPr kumimoji="0" lang="es-ES" sz="1800" b="0" i="0" u="none" strike="noStrike" kern="1200" cap="none" spc="0" normalizeH="0" baseline="0" dirty="0">
              <a:ln>
                <a:noFill/>
              </a:ln>
              <a:solidFill>
                <a:prstClr val="black"/>
              </a:solidFill>
              <a:effectLst/>
              <a:uLnTx/>
              <a:uFillTx/>
              <a:latin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109648"/>
                </a:solidFill>
                <a:effectLst/>
                <a:uLnTx/>
                <a:uFillTx/>
                <a:latin typeface="Arial"/>
                <a:ea typeface="Arial"/>
                <a:cs typeface="Arial"/>
                <a:sym typeface="Arial"/>
              </a:rPr>
              <a:t>País X, del 1 de enero </a:t>
            </a: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al 16 de agosto de 2019</a:t>
            </a:r>
            <a:endParaRPr kumimoji="0" lang="es-ES" sz="1800" b="0" i="0" u="none" strike="noStrike" kern="1200" cap="none" spc="0" normalizeH="0" baseline="0" dirty="0">
              <a:ln>
                <a:noFill/>
              </a:ln>
              <a:solidFill>
                <a:prstClr val="black"/>
              </a:solidFill>
              <a:effectLst/>
              <a:uLnTx/>
              <a:uFillTx/>
              <a:latin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43"/>
          <p:cNvSpPr txBox="1">
            <a:spLocks noGrp="1"/>
          </p:cNvSpPr>
          <p:nvPr>
            <p:ph type="title"/>
          </p:nvPr>
        </p:nvSpPr>
        <p:spPr>
          <a:xfrm>
            <a:off x="838200" y="0"/>
            <a:ext cx="1279274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1200"/>
              </a:spcAft>
              <a:buClr>
                <a:schemeClr val="dk1"/>
              </a:buClr>
              <a:buSzPts val="4400"/>
              <a:buFont typeface="Libre Franklin Medium"/>
              <a:buNone/>
            </a:pPr>
            <a:r>
              <a:rPr lang="es-ES" dirty="0"/>
              <a:t>Creación de un gráfico de líneas</a:t>
            </a:r>
            <a:br>
              <a:rPr lang="es-ES" dirty="0"/>
            </a:br>
            <a:r>
              <a:rPr lang="es-ES" sz="3000" dirty="0"/>
              <a:t>Paso 6. Añadir leyenda, comentarios, notas a pie de página, fuente</a:t>
            </a:r>
          </a:p>
        </p:txBody>
      </p:sp>
      <p:sp>
        <p:nvSpPr>
          <p:cNvPr id="615" name="Google Shape;615;p43"/>
          <p:cNvSpPr txBox="1"/>
          <p:nvPr/>
        </p:nvSpPr>
        <p:spPr>
          <a:xfrm>
            <a:off x="838200" y="1298101"/>
            <a:ext cx="10515600"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Número de casos confirmados de influenza notificados por semana, </a:t>
            </a:r>
            <a:endParaRPr kumimoji="0" lang="es-ES" sz="1800" b="0" i="0" u="none" strike="noStrike" kern="1200" cap="none" spc="0" normalizeH="0" baseline="0" dirty="0">
              <a:ln>
                <a:noFill/>
              </a:ln>
              <a:solidFill>
                <a:prstClr val="black"/>
              </a:solidFill>
              <a:effectLst/>
              <a:uLnTx/>
              <a:uFillTx/>
              <a:latin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País N, del 1 de enero al 16 de agosto de 2019</a:t>
            </a:r>
            <a:endParaRPr kumimoji="0" lang="es-ES" sz="1800" b="0" i="0" u="none" strike="noStrike" kern="1200" cap="none" spc="0" normalizeH="0" baseline="0" dirty="0">
              <a:ln>
                <a:noFill/>
              </a:ln>
              <a:solidFill>
                <a:prstClr val="black"/>
              </a:solidFill>
              <a:effectLst/>
              <a:uLnTx/>
              <a:uFillTx/>
              <a:latin typeface="Arial"/>
            </a:endParaRPr>
          </a:p>
        </p:txBody>
      </p:sp>
      <p:sp>
        <p:nvSpPr>
          <p:cNvPr id="616" name="Google Shape;616;p43"/>
          <p:cNvSpPr txBox="1"/>
          <p:nvPr/>
        </p:nvSpPr>
        <p:spPr>
          <a:xfrm>
            <a:off x="2264229" y="6347606"/>
            <a:ext cx="7320531" cy="369291"/>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prstClr val="black"/>
                </a:solidFill>
                <a:effectLst/>
                <a:uLnTx/>
                <a:uFillTx/>
                <a:latin typeface="Arial"/>
                <a:ea typeface="Arial"/>
                <a:cs typeface="Arial"/>
                <a:sym typeface="Arial"/>
              </a:rPr>
              <a:t>Fuente: Country N Weekly Surveillance Report, 19 de agosto de 2019.</a:t>
            </a:r>
            <a:endParaRPr kumimoji="0" lang="es-ES" sz="1800" b="0" i="0" u="none" strike="noStrike" kern="1200" cap="none" spc="0" normalizeH="0" baseline="0" dirty="0">
              <a:ln>
                <a:noFill/>
              </a:ln>
              <a:solidFill>
                <a:prstClr val="black"/>
              </a:solidFill>
              <a:effectLst/>
              <a:uLnTx/>
              <a:uFillTx/>
              <a:latin typeface="Arial"/>
            </a:endParaRPr>
          </a:p>
        </p:txBody>
      </p:sp>
      <p:graphicFrame>
        <p:nvGraphicFramePr>
          <p:cNvPr id="617" name="Google Shape;617;p43"/>
          <p:cNvGraphicFramePr/>
          <p:nvPr>
            <p:extLst>
              <p:ext uri="{D42A27DB-BD31-4B8C-83A1-F6EECF244321}">
                <p14:modId xmlns:p14="http://schemas.microsoft.com/office/powerpoint/2010/main" val="3723889350"/>
              </p:ext>
            </p:extLst>
          </p:nvPr>
        </p:nvGraphicFramePr>
        <p:xfrm>
          <a:off x="1981200" y="2123946"/>
          <a:ext cx="8229600" cy="4114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sp>
        <p:nvSpPr>
          <p:cNvPr id="624" name="Google Shape;624;p4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 lineal: ejemplo</a:t>
            </a:r>
          </a:p>
        </p:txBody>
      </p:sp>
      <p:graphicFrame>
        <p:nvGraphicFramePr>
          <p:cNvPr id="2" name="Chart 1">
            <a:extLst>
              <a:ext uri="{FF2B5EF4-FFF2-40B4-BE49-F238E27FC236}">
                <a16:creationId xmlns:a16="http://schemas.microsoft.com/office/drawing/2014/main" id="{C4D70F45-4FBF-F828-C89F-364790CB8CAF}"/>
              </a:ext>
            </a:extLst>
          </p:cNvPr>
          <p:cNvGraphicFramePr/>
          <p:nvPr>
            <p:extLst>
              <p:ext uri="{D42A27DB-BD31-4B8C-83A1-F6EECF244321}">
                <p14:modId xmlns:p14="http://schemas.microsoft.com/office/powerpoint/2010/main" val="2605132519"/>
              </p:ext>
            </p:extLst>
          </p:nvPr>
        </p:nvGraphicFramePr>
        <p:xfrm>
          <a:off x="834413" y="2305071"/>
          <a:ext cx="10358195" cy="3830258"/>
        </p:xfrm>
        <a:graphic>
          <a:graphicData uri="http://schemas.openxmlformats.org/drawingml/2006/chart">
            <c:chart xmlns:c="http://schemas.openxmlformats.org/drawingml/2006/chart" xmlns:r="http://schemas.openxmlformats.org/officeDocument/2006/relationships" r:id="rId3"/>
          </a:graphicData>
        </a:graphic>
      </p:graphicFrame>
      <p:sp>
        <p:nvSpPr>
          <p:cNvPr id="3" name="Google Shape;474;p34">
            <a:extLst>
              <a:ext uri="{FF2B5EF4-FFF2-40B4-BE49-F238E27FC236}">
                <a16:creationId xmlns:a16="http://schemas.microsoft.com/office/drawing/2014/main" id="{C6D157CB-A60B-1ADA-8347-0022BF7AA52D}"/>
              </a:ext>
            </a:extLst>
          </p:cNvPr>
          <p:cNvSpPr txBox="1"/>
          <p:nvPr/>
        </p:nvSpPr>
        <p:spPr>
          <a:xfrm>
            <a:off x="762475" y="1474074"/>
            <a:ext cx="10595112"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Número de casos notificados de leishmaniasis visceral y cutánea, </a:t>
            </a:r>
            <a:endParaRPr kumimoji="0" lang="es-ES" sz="1800" b="0" i="0" u="none" strike="noStrike" kern="1200" cap="none" spc="0" normalizeH="0" baseline="0" dirty="0">
              <a:ln>
                <a:noFill/>
              </a:ln>
              <a:solidFill>
                <a:prstClr val="black"/>
              </a:solidFill>
              <a:effectLst/>
              <a:uLnTx/>
              <a:uFillTx/>
              <a:latin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País X, 2010-2022</a:t>
            </a:r>
            <a:endParaRPr kumimoji="0" lang="es-ES" sz="1800" b="0" i="0" u="none" strike="noStrike" kern="1200" cap="none" spc="0" normalizeH="0" baseline="0" dirty="0">
              <a:ln>
                <a:noFill/>
              </a:ln>
              <a:solidFill>
                <a:prstClr val="black"/>
              </a:solidFill>
              <a:effectLst/>
              <a:uLnTx/>
              <a:uFillTx/>
              <a:latin typeface="Arial"/>
            </a:endParaRPr>
          </a:p>
        </p:txBody>
      </p:sp>
      <p:sp>
        <p:nvSpPr>
          <p:cNvPr id="4" name="Google Shape;475;p34">
            <a:extLst>
              <a:ext uri="{FF2B5EF4-FFF2-40B4-BE49-F238E27FC236}">
                <a16:creationId xmlns:a16="http://schemas.microsoft.com/office/drawing/2014/main" id="{FBB3BAAB-72BD-621E-5A60-70B3B5CAD5F1}"/>
              </a:ext>
            </a:extLst>
          </p:cNvPr>
          <p:cNvSpPr txBox="1"/>
          <p:nvPr/>
        </p:nvSpPr>
        <p:spPr>
          <a:xfrm>
            <a:off x="3216011" y="6495540"/>
            <a:ext cx="9444475" cy="343410"/>
          </a:xfrm>
          <a:prstGeom prst="rect">
            <a:avLst/>
          </a:prstGeom>
          <a:no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
                <a:srgbClr val="C00000"/>
              </a:buClr>
              <a:buSzPts val="1600"/>
              <a:buFont typeface="Noto Sans Symbols"/>
              <a:buNone/>
              <a:tabLst/>
              <a:defRPr/>
            </a:pPr>
            <a:r>
              <a:rPr kumimoji="0" lang="es-ES" sz="1400" b="0" i="0" u="none" strike="noStrike" kern="1200" cap="none" spc="0" normalizeH="0" baseline="0" dirty="0">
                <a:ln>
                  <a:noFill/>
                </a:ln>
                <a:solidFill>
                  <a:srgbClr val="0A0A0A"/>
                </a:solidFill>
                <a:effectLst/>
                <a:uLnTx/>
                <a:uFillTx/>
                <a:latin typeface="Arial"/>
                <a:ea typeface="Arial"/>
                <a:cs typeface="Arial"/>
                <a:sym typeface="Arial"/>
              </a:rPr>
              <a:t>Datos del repositorio de datos del Observatorio Mundial de la Salud de la OMS.</a:t>
            </a:r>
            <a:endParaRPr kumimoji="0" lang="es-ES" sz="1600" b="0" i="0" u="none" strike="noStrike" kern="1200" cap="none" spc="0" normalizeH="0" baseline="0" dirty="0">
              <a:ln>
                <a:noFill/>
              </a:ln>
              <a:solidFill>
                <a:prstClr val="black"/>
              </a:solidFill>
              <a:effectLst/>
              <a:uLnTx/>
              <a:uFillTx/>
              <a:latin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5" name="Google Shape;635;p4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Crear un gráfico de líneas (1/2)</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44" name="Google Shape;644;p4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lvl="0">
              <a:buClr>
                <a:schemeClr val="dk1"/>
              </a:buClr>
              <a:buSzPts val="2800"/>
            </a:pPr>
            <a:r>
              <a:rPr lang="es-GT" noProof="0" dirty="0"/>
              <a:t>Revisar la tabla del número de casos de ántrax humano y bovino notificados en el Distrito X en 2024</a:t>
            </a:r>
          </a:p>
          <a:p>
            <a:pPr>
              <a:buClr>
                <a:schemeClr val="dk1"/>
              </a:buClr>
              <a:buSzPts val="2800"/>
            </a:pPr>
            <a:r>
              <a:rPr lang="es-GT" noProof="0" dirty="0"/>
              <a:t>Crear un gráfico lineal que muestre el número de casos de ántrax humano y bovino notificados por mes en el Distrito X</a:t>
            </a:r>
          </a:p>
          <a:p>
            <a:pPr lvl="1">
              <a:buSzPts val="2400"/>
            </a:pPr>
            <a:r>
              <a:rPr lang="es-GT" noProof="0" dirty="0"/>
              <a:t>Se proporcionará papel cuadriculado</a:t>
            </a:r>
          </a:p>
          <a:p>
            <a:pPr lvl="1">
              <a:buSzPts val="2400"/>
            </a:pPr>
            <a:r>
              <a:rPr lang="es-GT" noProof="0" dirty="0"/>
              <a:t>Asegúrense de incluir las etiquetas y el título adecuados</a:t>
            </a:r>
          </a:p>
          <a:p>
            <a:pPr marL="228600" lvl="0" indent="-50800" algn="l" rtl="0">
              <a:lnSpc>
                <a:spcPct val="100000"/>
              </a:lnSpc>
              <a:spcBef>
                <a:spcPts val="1000"/>
              </a:spcBef>
              <a:spcAft>
                <a:spcPts val="0"/>
              </a:spcAft>
              <a:buClr>
                <a:schemeClr val="dk1"/>
              </a:buClr>
              <a:buSzPts val="2800"/>
              <a:buNone/>
            </a:pPr>
            <a:endParaRPr lang="es-ES" dirty="0"/>
          </a:p>
          <a:p>
            <a:pPr marL="0" lvl="0" indent="0" algn="l" rtl="0">
              <a:lnSpc>
                <a:spcPct val="100000"/>
              </a:lnSpc>
              <a:spcBef>
                <a:spcPts val="1000"/>
              </a:spcBef>
              <a:spcAft>
                <a:spcPts val="0"/>
              </a:spcAft>
              <a:buClr>
                <a:schemeClr val="dk1"/>
              </a:buClr>
              <a:buSzPts val="2800"/>
              <a:buNone/>
            </a:pPr>
            <a:endParaRPr lang="es-ES" dirty="0"/>
          </a:p>
        </p:txBody>
      </p:sp>
      <p:sp>
        <p:nvSpPr>
          <p:cNvPr id="645" name="Google Shape;645;p46"/>
          <p:cNvSpPr txBox="1">
            <a:spLocks noGrp="1"/>
          </p:cNvSpPr>
          <p:nvPr>
            <p:ph type="title"/>
          </p:nvPr>
        </p:nvSpPr>
        <p:spPr>
          <a:xfrm>
            <a:off x="838200" y="458561"/>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Crear un gráfico de líneas (2/2)</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4" name="Google Shape;654;p47"/>
          <p:cNvSpPr txBox="1">
            <a:spLocks noGrp="1"/>
          </p:cNvSpPr>
          <p:nvPr>
            <p:ph type="title"/>
          </p:nvPr>
        </p:nvSpPr>
        <p:spPr>
          <a:prstGeom prst="rect">
            <a:avLst/>
          </a:prstGeom>
          <a:solidFill>
            <a:srgbClr val="FFE699"/>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Crear un gráfico de líneas: respuesta</a:t>
            </a:r>
          </a:p>
        </p:txBody>
      </p:sp>
      <p:sp>
        <p:nvSpPr>
          <p:cNvPr id="656" name="Google Shape;656;p47"/>
          <p:cNvSpPr txBox="1"/>
          <p:nvPr/>
        </p:nvSpPr>
        <p:spPr>
          <a:xfrm>
            <a:off x="838199" y="4966777"/>
            <a:ext cx="10515600" cy="2092840"/>
          </a:xfrm>
          <a:prstGeom prst="rect">
            <a:avLst/>
          </a:prstGeom>
          <a:noFill/>
          <a:ln>
            <a:noFill/>
          </a:ln>
        </p:spPr>
        <p:txBody>
          <a:bodyPr spcFirstLastPara="1" wrap="square" lIns="91425" tIns="45700" rIns="91425" bIns="45700" anchor="t" anchorCtr="0">
            <a:spAutoFit/>
          </a:bodyPr>
          <a:lstStyle/>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s-ES" sz="2000" b="0" i="0" u="none" strike="noStrike" kern="1200" cap="none" spc="0" normalizeH="0" baseline="0" noProof="0" dirty="0">
                <a:ln>
                  <a:noFill/>
                </a:ln>
                <a:solidFill>
                  <a:prstClr val="black"/>
                </a:solidFill>
                <a:effectLst/>
                <a:uLnTx/>
                <a:uFillTx/>
                <a:ea typeface="Arial  "/>
                <a:cs typeface="Arial  "/>
                <a:sym typeface="Arial  "/>
              </a:rPr>
              <a:t>Describir el patrón de los casos bovinos.</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lang="es-ES" sz="2000" dirty="0">
                <a:solidFill>
                  <a:prstClr val="black"/>
                </a:solidFill>
                <a:sym typeface="Arial  "/>
              </a:rPr>
              <a:t>Describir el patrón de los casos humanos.</a:t>
            </a:r>
            <a:endParaRPr kumimoji="0" lang="es-ES" sz="2000" b="0" i="0" u="none" strike="noStrike" kern="1200" cap="none" spc="0" normalizeH="0" baseline="0" noProof="0" dirty="0">
              <a:ln>
                <a:noFill/>
              </a:ln>
              <a:solidFill>
                <a:prstClr val="black"/>
              </a:solidFill>
              <a:effectLst/>
              <a:uLnTx/>
              <a:uFillTx/>
            </a:endParaRPr>
          </a:p>
          <a:p>
            <a:pPr marL="457200" marR="0" lvl="0" indent="-457200" algn="l" defTabSz="457200" rtl="0" eaLnBrk="1" fontAlgn="auto" latinLnBrk="0" hangingPunct="1">
              <a:lnSpc>
                <a:spcPct val="100000"/>
              </a:lnSpc>
              <a:spcBef>
                <a:spcPts val="600"/>
              </a:spcBef>
              <a:spcAft>
                <a:spcPts val="0"/>
              </a:spcAft>
              <a:buClrTx/>
              <a:buSzTx/>
              <a:buFont typeface="+mj-lt"/>
              <a:buAutoNum type="arabicPeriod"/>
              <a:tabLst/>
              <a:defRPr/>
            </a:pPr>
            <a:r>
              <a:rPr kumimoji="0" lang="es-ES" sz="2000" b="0" i="0" u="none" strike="noStrike" kern="1200" cap="none" spc="0" normalizeH="0" baseline="0" noProof="0" dirty="0">
                <a:ln>
                  <a:noFill/>
                </a:ln>
                <a:solidFill>
                  <a:srgbClr val="000000"/>
                </a:solidFill>
                <a:effectLst/>
                <a:uLnTx/>
                <a:uFillTx/>
                <a:ea typeface="Arial  "/>
                <a:cs typeface="Arial  "/>
                <a:sym typeface="Arial  "/>
              </a:rPr>
              <a:t>¿Cuándo podrían haber notificado los funcionarios veterinarios del distrito a los funcionarios de salud humana que podría estar produciéndose un brote? </a:t>
            </a:r>
            <a:endParaRPr kumimoji="0" lang="es-ES" sz="2000" b="0" i="0" u="none" strike="noStrike" kern="1200" cap="none" spc="0" normalizeH="0" baseline="0" noProof="0" dirty="0">
              <a:ln>
                <a:noFill/>
              </a:ln>
              <a:solidFill>
                <a:prstClr val="black"/>
              </a:solidFill>
              <a:effectLst/>
              <a:uLnTx/>
              <a:uFillTx/>
            </a:endParaRPr>
          </a:p>
          <a:p>
            <a:pPr marL="457200" marR="0" lvl="0" indent="-457200" algn="l" defTabSz="457200" rtl="0" eaLnBrk="1" fontAlgn="auto" latinLnBrk="0" hangingPunct="1">
              <a:lnSpc>
                <a:spcPct val="100000"/>
              </a:lnSpc>
              <a:spcBef>
                <a:spcPts val="600"/>
              </a:spcBef>
              <a:spcAft>
                <a:spcPts val="0"/>
              </a:spcAft>
              <a:buClrTx/>
              <a:buSzTx/>
              <a:buFont typeface="+mj-lt"/>
              <a:buAutoNum type="arabicPeriod"/>
              <a:tabLst/>
              <a:defRPr/>
            </a:pPr>
            <a:r>
              <a:rPr kumimoji="0" lang="es-ES" sz="2000" b="0" i="0" u="none" strike="noStrike" kern="1200" cap="none" spc="0" normalizeH="0" baseline="0" noProof="0" dirty="0">
                <a:ln>
                  <a:noFill/>
                </a:ln>
                <a:solidFill>
                  <a:srgbClr val="000000"/>
                </a:solidFill>
                <a:effectLst/>
                <a:uLnTx/>
                <a:uFillTx/>
                <a:ea typeface="Arial  "/>
                <a:cs typeface="Arial  "/>
                <a:sym typeface="Arial  "/>
              </a:rPr>
              <a:t>¿Qué factores podrían hacer que disminuyeran los casos de bovinos?</a:t>
            </a:r>
            <a:endParaRPr kumimoji="0" lang="es-ES" sz="2000" b="0" i="0" u="none" strike="noStrike" kern="1200" cap="none" spc="0" normalizeH="0" baseline="0" noProof="0" dirty="0">
              <a:ln>
                <a:noFill/>
              </a:ln>
              <a:solidFill>
                <a:prstClr val="black"/>
              </a:solidFill>
              <a:effectLst/>
              <a:uLnTx/>
              <a:uFillTx/>
              <a:ea typeface="Arial  "/>
              <a:cs typeface="Arial  "/>
              <a:sym typeface="Arial  "/>
            </a:endParaRPr>
          </a:p>
          <a:p>
            <a:pPr marR="0" lvl="0" algn="l" defTabSz="457200" rtl="0" eaLnBrk="1" fontAlgn="auto" latinLnBrk="0" hangingPunct="1">
              <a:lnSpc>
                <a:spcPct val="100000"/>
              </a:lnSpc>
              <a:spcBef>
                <a:spcPts val="0"/>
              </a:spcBef>
              <a:spcAft>
                <a:spcPts val="0"/>
              </a:spcAft>
              <a:buClrTx/>
              <a:buSzTx/>
              <a:tabLst/>
              <a:defRPr/>
            </a:pPr>
            <a:endParaRPr kumimoji="0" lang="es-ES" sz="2000" b="0" i="0" u="none" strike="noStrike" kern="1200" cap="none" spc="0" normalizeH="0" baseline="0" noProof="0" dirty="0">
              <a:ln>
                <a:noFill/>
              </a:ln>
              <a:solidFill>
                <a:prstClr val="black"/>
              </a:solidFill>
              <a:effectLst/>
              <a:uLnTx/>
              <a:uFillTx/>
              <a:ea typeface="Arial"/>
              <a:cs typeface="Arial"/>
              <a:sym typeface="Arial"/>
            </a:endParaRPr>
          </a:p>
        </p:txBody>
      </p:sp>
      <p:graphicFrame>
        <p:nvGraphicFramePr>
          <p:cNvPr id="657" name="Google Shape;657;p47"/>
          <p:cNvGraphicFramePr/>
          <p:nvPr>
            <p:extLst>
              <p:ext uri="{D42A27DB-BD31-4B8C-83A1-F6EECF244321}">
                <p14:modId xmlns:p14="http://schemas.microsoft.com/office/powerpoint/2010/main" val="2275267317"/>
              </p:ext>
            </p:extLst>
          </p:nvPr>
        </p:nvGraphicFramePr>
        <p:xfrm>
          <a:off x="838199" y="1119277"/>
          <a:ext cx="10515600" cy="393118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4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lvl="0">
              <a:buClr>
                <a:schemeClr val="dk1"/>
              </a:buClr>
              <a:buSzPts val="2800"/>
            </a:pPr>
            <a:r>
              <a:rPr lang="es-GT" noProof="0" dirty="0"/>
              <a:t>Traza la aparición de enfermedades a lo largo del tiempo</a:t>
            </a:r>
          </a:p>
          <a:p>
            <a:pPr lvl="0">
              <a:buClr>
                <a:schemeClr val="dk1"/>
              </a:buClr>
              <a:buSzPts val="2800"/>
            </a:pPr>
            <a:r>
              <a:rPr lang="es-GT" noProof="0" dirty="0"/>
              <a:t>El eje X representa casi siempre el tiempo</a:t>
            </a:r>
          </a:p>
          <a:p>
            <a:pPr lvl="0">
              <a:buClr>
                <a:schemeClr val="dk1"/>
              </a:buClr>
              <a:buSzPts val="2800"/>
            </a:pPr>
            <a:r>
              <a:rPr lang="es-GT" noProof="0" dirty="0"/>
              <a:t>El eje Y puede ser recuentos, proporciones o tasas</a:t>
            </a:r>
            <a:endParaRPr lang="es-GT" sz="2400" noProof="0" dirty="0"/>
          </a:p>
          <a:p>
            <a:pPr lvl="1">
              <a:buSzPts val="2800"/>
            </a:pPr>
            <a:r>
              <a:rPr lang="es-GT" noProof="0" dirty="0"/>
              <a:t>Empieza en 0, termina con el siguiente número redondo mayor que el valor máximo necesario a trazar</a:t>
            </a:r>
          </a:p>
          <a:p>
            <a:pPr lvl="0">
              <a:buClr>
                <a:schemeClr val="dk1"/>
              </a:buClr>
              <a:buSzPts val="2800"/>
            </a:pPr>
            <a:r>
              <a:rPr lang="es-GT" noProof="0" dirty="0"/>
              <a:t>Los intervalos a lo largo del eje X deben ser iguales</a:t>
            </a:r>
          </a:p>
          <a:p>
            <a:pPr lvl="0">
              <a:buClr>
                <a:schemeClr val="dk1"/>
              </a:buClr>
              <a:buSzPts val="2800"/>
            </a:pPr>
            <a:r>
              <a:rPr lang="es-GT" noProof="0" dirty="0"/>
              <a:t>Los intervalos a lo largo del eje Y deben ser iguales</a:t>
            </a:r>
          </a:p>
          <a:p>
            <a:pPr lvl="0">
              <a:buClr>
                <a:schemeClr val="dk1"/>
              </a:buClr>
              <a:buSzPts val="2800"/>
            </a:pPr>
            <a:r>
              <a:rPr lang="es-GT" noProof="0" dirty="0"/>
              <a:t>Recuerde incluir las etiquetas de los ejes, la leyenda y el título</a:t>
            </a:r>
          </a:p>
          <a:p>
            <a:pPr lvl="0">
              <a:buClr>
                <a:schemeClr val="dk1"/>
              </a:buClr>
              <a:buSzPts val="2800"/>
            </a:pPr>
            <a:r>
              <a:rPr lang="es-GT" noProof="0" dirty="0"/>
              <a:t>Es útil para comparar dos o más conjuntos de datos </a:t>
            </a:r>
          </a:p>
          <a:p>
            <a:pPr marL="287020" lvl="0" indent="-109220" algn="l" rtl="0">
              <a:lnSpc>
                <a:spcPct val="100000"/>
              </a:lnSpc>
              <a:spcBef>
                <a:spcPts val="1100"/>
              </a:spcBef>
              <a:spcAft>
                <a:spcPts val="0"/>
              </a:spcAft>
              <a:buClr>
                <a:schemeClr val="dk1"/>
              </a:buClr>
              <a:buSzPts val="2800"/>
              <a:buNone/>
            </a:pPr>
            <a:endParaRPr lang="es-ES" dirty="0"/>
          </a:p>
          <a:p>
            <a:pPr marL="287020" lvl="0" indent="-109220" algn="l" rtl="0">
              <a:lnSpc>
                <a:spcPct val="100000"/>
              </a:lnSpc>
              <a:spcBef>
                <a:spcPts val="1000"/>
              </a:spcBef>
              <a:spcAft>
                <a:spcPts val="0"/>
              </a:spcAft>
              <a:buClr>
                <a:schemeClr val="dk1"/>
              </a:buClr>
              <a:buSzPts val="2800"/>
              <a:buNone/>
            </a:pPr>
            <a:endParaRPr lang="es-ES" dirty="0"/>
          </a:p>
          <a:p>
            <a:pPr marL="0" lvl="0" indent="0" algn="l" rtl="0">
              <a:lnSpc>
                <a:spcPct val="100000"/>
              </a:lnSpc>
              <a:spcBef>
                <a:spcPts val="1000"/>
              </a:spcBef>
              <a:spcAft>
                <a:spcPts val="0"/>
              </a:spcAft>
              <a:buClr>
                <a:schemeClr val="dk1"/>
              </a:buClr>
              <a:buSzPts val="2800"/>
              <a:buNone/>
            </a:pPr>
            <a:endParaRPr lang="es-ES" dirty="0"/>
          </a:p>
        </p:txBody>
      </p:sp>
      <p:sp>
        <p:nvSpPr>
          <p:cNvPr id="664" name="Google Shape;664;p4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 lineal: resumen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sp>
        <p:nvSpPr>
          <p:cNvPr id="671" name="Google Shape;671;p49"/>
          <p:cNvSpPr txBox="1">
            <a:spLocks noGrp="1"/>
          </p:cNvSpPr>
          <p:nvPr>
            <p:ph type="title"/>
          </p:nvPr>
        </p:nvSpPr>
        <p:spPr>
          <a:xfrm>
            <a:off x="838199" y="0"/>
            <a:ext cx="10953307"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Histograma: una herramienta importante en las investigaciones de brotes</a:t>
            </a:r>
          </a:p>
        </p:txBody>
      </p:sp>
      <p:sp>
        <p:nvSpPr>
          <p:cNvPr id="672" name="Google Shape;672;p4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lvl="0">
              <a:buClr>
                <a:schemeClr val="dk1"/>
              </a:buClr>
              <a:buSzPts val="2800"/>
            </a:pPr>
            <a:r>
              <a:rPr lang="es-GT" noProof="0" dirty="0"/>
              <a:t>Distribución de frecuencias de los datos cuantitativos</a:t>
            </a:r>
          </a:p>
          <a:p>
            <a:pPr lvl="0">
              <a:buClr>
                <a:schemeClr val="dk1"/>
              </a:buClr>
              <a:buSzPts val="2800"/>
            </a:pPr>
            <a:r>
              <a:rPr lang="es-GT" noProof="0" dirty="0"/>
              <a:t>Comúnmente utilizado para brotes ("Curva epidémica")</a:t>
            </a:r>
          </a:p>
          <a:p>
            <a:pPr lvl="0">
              <a:buClr>
                <a:schemeClr val="dk1"/>
              </a:buClr>
              <a:buSzPts val="2800"/>
            </a:pPr>
            <a:r>
              <a:rPr lang="es-GT" noProof="0" dirty="0"/>
              <a:t>El eje X suele ser el tiempo (fecha de inicio de los síntomas o fecha de diagnóstico)</a:t>
            </a:r>
          </a:p>
          <a:p>
            <a:pPr lvl="1">
              <a:buSzPts val="2400"/>
            </a:pPr>
            <a:r>
              <a:rPr lang="es-GT" noProof="0" dirty="0"/>
              <a:t>Sin espacios entre columnas adyacentes</a:t>
            </a:r>
          </a:p>
          <a:p>
            <a:pPr lvl="1">
              <a:buSzPts val="2400"/>
            </a:pPr>
            <a:r>
              <a:rPr lang="es-GT" noProof="0" dirty="0"/>
              <a:t>Utiliza intervalos iguales a lo largo del eje X</a:t>
            </a:r>
          </a:p>
          <a:p>
            <a:pPr lvl="0">
              <a:buClr>
                <a:schemeClr val="dk1"/>
              </a:buClr>
              <a:buSzPts val="2800"/>
            </a:pPr>
            <a:r>
              <a:rPr lang="es-GT" noProof="0" dirty="0"/>
              <a:t>El eje Y representa la frecuencia (número de casos)</a:t>
            </a:r>
          </a:p>
          <a:p>
            <a:pPr lvl="1">
              <a:buSzPts val="2400"/>
            </a:pPr>
            <a:r>
              <a:rPr lang="es-GT" noProof="0" dirty="0"/>
              <a:t>Altura de columna proporcional al número de observaciones en </a:t>
            </a:r>
            <a:br>
              <a:rPr lang="es-GT" noProof="0" dirty="0"/>
            </a:br>
            <a:r>
              <a:rPr lang="es-GT" noProof="0" dirty="0"/>
              <a:t>ese intervalo</a:t>
            </a:r>
          </a:p>
          <a:p>
            <a:pPr marL="228600" lvl="0" indent="-50800" algn="l" rtl="0">
              <a:lnSpc>
                <a:spcPct val="100000"/>
              </a:lnSpc>
              <a:spcBef>
                <a:spcPts val="1000"/>
              </a:spcBef>
              <a:spcAft>
                <a:spcPts val="0"/>
              </a:spcAft>
              <a:buClr>
                <a:schemeClr val="dk1"/>
              </a:buClr>
              <a:buSzPts val="2800"/>
              <a:buNone/>
            </a:pPr>
            <a:endParaRPr lang="es-ES" dirty="0"/>
          </a:p>
          <a:p>
            <a:pPr marL="0" lvl="0" indent="0" algn="l" rtl="0">
              <a:lnSpc>
                <a:spcPct val="100000"/>
              </a:lnSpc>
              <a:spcBef>
                <a:spcPts val="1000"/>
              </a:spcBef>
              <a:spcAft>
                <a:spcPts val="0"/>
              </a:spcAft>
              <a:buClr>
                <a:schemeClr val="dk1"/>
              </a:buClr>
              <a:buSzPts val="2800"/>
              <a:buNone/>
            </a:pPr>
            <a:endParaRPr lang="es-E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5"/>
          <p:cNvSpPr txBox="1">
            <a:spLocks noGrp="1"/>
          </p:cNvSpPr>
          <p:nvPr>
            <p:ph type="title"/>
          </p:nvPr>
        </p:nvSpPr>
        <p:spPr>
          <a:xfrm>
            <a:off x="838200" y="36195"/>
            <a:ext cx="9752215" cy="1188720"/>
          </a:xfrm>
          <a:prstGeom prst="rect">
            <a:avLst/>
          </a:prstGeom>
          <a:solidFill>
            <a:srgbClr val="E7C2F6"/>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Organización y visualización de </a:t>
            </a:r>
            <a:br>
              <a:rPr lang="es-ES" dirty="0"/>
            </a:br>
            <a:r>
              <a:rPr lang="es-ES" dirty="0"/>
              <a:t>datos: Respuesta</a:t>
            </a:r>
          </a:p>
        </p:txBody>
      </p:sp>
      <p:sp>
        <p:nvSpPr>
          <p:cNvPr id="176" name="Google Shape;176;p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GT" noProof="0" dirty="0"/>
              <a:t>Comprender los datos antes del análisis</a:t>
            </a:r>
          </a:p>
          <a:p>
            <a:pPr marL="228600" lvl="0" indent="-228600" algn="l" rtl="0">
              <a:lnSpc>
                <a:spcPct val="100000"/>
              </a:lnSpc>
              <a:spcBef>
                <a:spcPts val="1000"/>
              </a:spcBef>
              <a:spcAft>
                <a:spcPts val="0"/>
              </a:spcAft>
              <a:buClr>
                <a:schemeClr val="dk1"/>
              </a:buClr>
              <a:buSzPts val="2800"/>
              <a:buChar char="•"/>
            </a:pPr>
            <a:r>
              <a:rPr lang="es-GT" noProof="0" dirty="0"/>
              <a:t>Identificar errores</a:t>
            </a:r>
          </a:p>
          <a:p>
            <a:pPr marL="228600" lvl="0" indent="-228600" algn="l" rtl="0">
              <a:lnSpc>
                <a:spcPct val="100000"/>
              </a:lnSpc>
              <a:spcBef>
                <a:spcPts val="1000"/>
              </a:spcBef>
              <a:spcAft>
                <a:spcPts val="0"/>
              </a:spcAft>
              <a:buClr>
                <a:schemeClr val="dk1"/>
              </a:buClr>
              <a:buSzPts val="2800"/>
              <a:buChar char="•"/>
            </a:pPr>
            <a:r>
              <a:rPr lang="es-GT" noProof="0" dirty="0"/>
              <a:t>Identificar y mostrar:</a:t>
            </a:r>
          </a:p>
          <a:p>
            <a:pPr marL="685800" lvl="1" indent="-228600" algn="l" rtl="0">
              <a:lnSpc>
                <a:spcPct val="100000"/>
              </a:lnSpc>
              <a:spcBef>
                <a:spcPts val="500"/>
              </a:spcBef>
              <a:spcAft>
                <a:spcPts val="0"/>
              </a:spcAft>
              <a:buSzPts val="2400"/>
              <a:buFont typeface="Noto Sans Symbols"/>
              <a:buChar char="▪"/>
            </a:pPr>
            <a:r>
              <a:rPr lang="es-GT" noProof="0" dirty="0"/>
              <a:t>Patrones</a:t>
            </a:r>
          </a:p>
          <a:p>
            <a:pPr marL="685800" lvl="1" indent="-228600" algn="l" rtl="0">
              <a:lnSpc>
                <a:spcPct val="100000"/>
              </a:lnSpc>
              <a:spcBef>
                <a:spcPts val="500"/>
              </a:spcBef>
              <a:spcAft>
                <a:spcPts val="0"/>
              </a:spcAft>
              <a:buSzPts val="2400"/>
              <a:buFont typeface="Noto Sans Symbols"/>
              <a:buChar char="▪"/>
            </a:pPr>
            <a:r>
              <a:rPr lang="es-GT" noProof="0" dirty="0"/>
              <a:t>Tendencias</a:t>
            </a:r>
          </a:p>
          <a:p>
            <a:pPr marL="685800" lvl="1" indent="-228600" algn="l" rtl="0">
              <a:lnSpc>
                <a:spcPct val="100000"/>
              </a:lnSpc>
              <a:spcBef>
                <a:spcPts val="500"/>
              </a:spcBef>
              <a:spcAft>
                <a:spcPts val="0"/>
              </a:spcAft>
              <a:buSzPts val="2400"/>
              <a:buFont typeface="Noto Sans Symbols"/>
              <a:buChar char="▪"/>
            </a:pPr>
            <a:r>
              <a:rPr lang="es-GT" noProof="0" dirty="0"/>
              <a:t>Relaciones</a:t>
            </a:r>
          </a:p>
          <a:p>
            <a:pPr marL="685800" lvl="1" indent="-228600" algn="l" rtl="0">
              <a:lnSpc>
                <a:spcPct val="100000"/>
              </a:lnSpc>
              <a:spcBef>
                <a:spcPts val="500"/>
              </a:spcBef>
              <a:spcAft>
                <a:spcPts val="0"/>
              </a:spcAft>
              <a:buSzPts val="2400"/>
              <a:buFont typeface="Noto Sans Symbols"/>
              <a:buChar char="▪"/>
            </a:pPr>
            <a:r>
              <a:rPr lang="es-GT" noProof="0" dirty="0"/>
              <a:t>Excepciones y valores atípicos</a:t>
            </a:r>
          </a:p>
          <a:p>
            <a:pPr marL="228600" lvl="0" indent="-228600" algn="l" rtl="0">
              <a:lnSpc>
                <a:spcPct val="100000"/>
              </a:lnSpc>
              <a:spcBef>
                <a:spcPts val="1000"/>
              </a:spcBef>
              <a:spcAft>
                <a:spcPts val="0"/>
              </a:spcAft>
              <a:buClr>
                <a:schemeClr val="dk1"/>
              </a:buClr>
              <a:buSzPts val="2800"/>
              <a:buChar char="•"/>
            </a:pPr>
            <a:r>
              <a:rPr lang="es-GT" noProof="0" dirty="0"/>
              <a:t>Facilitar el análisis</a:t>
            </a:r>
          </a:p>
          <a:p>
            <a:pPr marL="228600" lvl="0" indent="-228600" algn="l" rtl="0">
              <a:lnSpc>
                <a:spcPct val="100000"/>
              </a:lnSpc>
              <a:spcBef>
                <a:spcPts val="1000"/>
              </a:spcBef>
              <a:spcAft>
                <a:spcPts val="0"/>
              </a:spcAft>
              <a:buClr>
                <a:schemeClr val="dk1"/>
              </a:buClr>
              <a:buSzPts val="2800"/>
              <a:buChar char="•"/>
            </a:pPr>
            <a:r>
              <a:rPr lang="es-GT" noProof="0" dirty="0"/>
              <a:t>Comunicar información a los demás</a:t>
            </a:r>
          </a:p>
          <a:p>
            <a:pPr marL="228600" lvl="0" indent="-50800" algn="l" rtl="0">
              <a:lnSpc>
                <a:spcPct val="100000"/>
              </a:lnSpc>
              <a:spcBef>
                <a:spcPts val="1000"/>
              </a:spcBef>
              <a:spcAft>
                <a:spcPts val="0"/>
              </a:spcAft>
              <a:buClr>
                <a:schemeClr val="dk1"/>
              </a:buClr>
              <a:buSzPts val="2800"/>
              <a:buNone/>
            </a:pPr>
            <a:endParaRPr lang="es-E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79" name="Google Shape;679;p5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000"/>
              <a:buNone/>
            </a:pPr>
            <a:r>
              <a:rPr lang="es-ES" sz="2000" b="1" dirty="0"/>
              <a:t>Número de casos de difteria entre los refugiados Rohingya por fecha de aparición, </a:t>
            </a:r>
            <a:br>
              <a:rPr lang="es-ES" sz="2000" b="1" dirty="0"/>
            </a:br>
            <a:r>
              <a:rPr lang="es-ES" sz="2000" b="1" dirty="0"/>
              <a:t>Cox's Bazar, Bangladesh, del 3 de noviembre al 12 de diciembre de 2017</a:t>
            </a:r>
            <a:endParaRPr lang="es-ES" b="1" dirty="0"/>
          </a:p>
          <a:p>
            <a:pPr marL="0" lvl="0" indent="0" algn="l" rtl="0">
              <a:lnSpc>
                <a:spcPct val="100000"/>
              </a:lnSpc>
              <a:spcBef>
                <a:spcPts val="1000"/>
              </a:spcBef>
              <a:spcAft>
                <a:spcPts val="0"/>
              </a:spcAft>
              <a:buClr>
                <a:schemeClr val="dk1"/>
              </a:buClr>
              <a:buSzPts val="2800"/>
              <a:buNone/>
            </a:pPr>
            <a:endParaRPr lang="es-ES" dirty="0"/>
          </a:p>
        </p:txBody>
      </p:sp>
      <p:sp>
        <p:nvSpPr>
          <p:cNvPr id="680" name="Google Shape;680;p5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sym typeface="Libre Franklin Medium"/>
              </a:rPr>
              <a:t>Histograma: ejemplo</a:t>
            </a:r>
            <a:endParaRPr lang="es-ES" dirty="0"/>
          </a:p>
        </p:txBody>
      </p:sp>
      <p:graphicFrame>
        <p:nvGraphicFramePr>
          <p:cNvPr id="682" name="Google Shape;682;p50"/>
          <p:cNvGraphicFramePr/>
          <p:nvPr>
            <p:extLst>
              <p:ext uri="{D42A27DB-BD31-4B8C-83A1-F6EECF244321}">
                <p14:modId xmlns:p14="http://schemas.microsoft.com/office/powerpoint/2010/main" val="2902008197"/>
              </p:ext>
            </p:extLst>
          </p:nvPr>
        </p:nvGraphicFramePr>
        <p:xfrm>
          <a:off x="838200" y="2219735"/>
          <a:ext cx="105156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683" name="Google Shape;683;p50"/>
          <p:cNvSpPr txBox="1"/>
          <p:nvPr/>
        </p:nvSpPr>
        <p:spPr>
          <a:xfrm>
            <a:off x="1822174" y="6283735"/>
            <a:ext cx="7162338" cy="301624"/>
          </a:xfrm>
          <a:prstGeom prst="rect">
            <a:avLst/>
          </a:prstGeom>
          <a:no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
                <a:srgbClr val="C00000"/>
              </a:buClr>
              <a:buSzPts val="1400"/>
              <a:buFont typeface="Noto Sans Symbols"/>
              <a:buNone/>
              <a:tabLst/>
              <a:defRPr/>
            </a:pPr>
            <a:r>
              <a:rPr kumimoji="0" lang="es-ES" sz="1400" b="0" i="0" u="none" strike="noStrike" kern="1200" cap="none" spc="0" normalizeH="0" baseline="0" dirty="0">
                <a:ln>
                  <a:noFill/>
                </a:ln>
                <a:solidFill>
                  <a:prstClr val="black"/>
                </a:solidFill>
                <a:effectLst/>
                <a:uLnTx/>
                <a:uFillTx/>
                <a:latin typeface="Arial"/>
                <a:ea typeface="Arial"/>
                <a:cs typeface="Arial"/>
                <a:sym typeface="Arial"/>
              </a:rPr>
              <a:t>Fuente: Noticias sobre brotes de enfermedades de la OMS. 13 de diciembre de 2017</a:t>
            </a:r>
            <a:endParaRPr kumimoji="0" lang="es-ES" sz="1800" b="0" i="0" u="none" strike="noStrike" kern="1200" cap="none" spc="0" normalizeH="0" baseline="0" dirty="0">
              <a:ln>
                <a:noFill/>
              </a:ln>
              <a:solidFill>
                <a:prstClr val="black"/>
              </a:solidFill>
              <a:effectLst/>
              <a:uLnTx/>
              <a:uFillTx/>
              <a:latin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90" name="Google Shape;690;p5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histograma</a:t>
            </a:r>
          </a:p>
        </p:txBody>
      </p:sp>
      <p:sp>
        <p:nvSpPr>
          <p:cNvPr id="692" name="Google Shape;692;p51"/>
          <p:cNvSpPr/>
          <p:nvPr/>
        </p:nvSpPr>
        <p:spPr>
          <a:xfrm>
            <a:off x="2209800" y="2458245"/>
            <a:ext cx="7772400" cy="82296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Asignar una columna a cada intervalo</a:t>
            </a:r>
            <a:endParaRPr kumimoji="0" lang="es-ES" sz="1800" b="0" i="0" u="none" strike="noStrike" kern="1200" cap="none" spc="0" normalizeH="0" baseline="0" dirty="0">
              <a:ln>
                <a:noFill/>
              </a:ln>
              <a:solidFill>
                <a:prstClr val="black"/>
              </a:solidFill>
              <a:effectLst/>
              <a:uLnTx/>
              <a:uFillTx/>
              <a:latin typeface="Arial"/>
            </a:endParaRPr>
          </a:p>
        </p:txBody>
      </p:sp>
      <p:sp>
        <p:nvSpPr>
          <p:cNvPr id="693" name="Google Shape;693;p51"/>
          <p:cNvSpPr/>
          <p:nvPr/>
        </p:nvSpPr>
        <p:spPr>
          <a:xfrm>
            <a:off x="2209800" y="1474402"/>
            <a:ext cx="7772400" cy="82296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defTabSz="457200" rtl="0" eaLnBrk="1" fontAlgn="auto" latinLnBrk="0" hangingPunct="1">
              <a:lnSpc>
                <a:spcPct val="100000"/>
              </a:lnSpc>
              <a:spcBef>
                <a:spcPts val="0"/>
              </a:spcBef>
              <a:spcAft>
                <a:spcPts val="0"/>
              </a:spcAft>
              <a:buClrTx/>
              <a:buSzTx/>
              <a:buFontTx/>
              <a:buNone/>
              <a:tabLst/>
              <a:defRPr/>
            </a:pPr>
            <a:r>
              <a:rPr kumimoji="0" lang="es-ES" sz="2300" b="1" i="0" u="none" strike="noStrike" kern="1200" cap="none" spc="0" normalizeH="0" baseline="0" dirty="0">
                <a:ln>
                  <a:noFill/>
                </a:ln>
                <a:solidFill>
                  <a:prstClr val="black"/>
                </a:solidFill>
                <a:effectLst/>
                <a:uLnTx/>
                <a:uFillTx/>
                <a:latin typeface="Arial"/>
                <a:ea typeface="Arial"/>
                <a:cs typeface="Arial"/>
                <a:sym typeface="Arial"/>
              </a:rPr>
              <a:t>Dividir el rango de datos cuantitativos en intervalos con el mismo grosor, no traslapados</a:t>
            </a:r>
            <a:endParaRPr kumimoji="0" lang="es-ES" sz="2300" b="0" i="0" u="none" strike="noStrike" kern="1200" cap="none" spc="0" normalizeH="0" baseline="0" dirty="0">
              <a:ln>
                <a:noFill/>
              </a:ln>
              <a:solidFill>
                <a:prstClr val="black"/>
              </a:solidFill>
              <a:effectLst/>
              <a:uLnTx/>
              <a:uFillTx/>
              <a:latin typeface="Arial"/>
            </a:endParaRPr>
          </a:p>
        </p:txBody>
      </p:sp>
      <p:sp>
        <p:nvSpPr>
          <p:cNvPr id="694" name="Google Shape;694;p51"/>
          <p:cNvSpPr/>
          <p:nvPr/>
        </p:nvSpPr>
        <p:spPr>
          <a:xfrm>
            <a:off x="2209800" y="3442088"/>
            <a:ext cx="7772400" cy="82296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736600" marR="0" lvl="1"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Contar el número de veces que aparece cada intervalo; complete el eje Y</a:t>
            </a:r>
          </a:p>
        </p:txBody>
      </p:sp>
      <p:sp>
        <p:nvSpPr>
          <p:cNvPr id="695" name="Google Shape;695;p51"/>
          <p:cNvSpPr/>
          <p:nvPr/>
        </p:nvSpPr>
        <p:spPr>
          <a:xfrm>
            <a:off x="2209800" y="4425039"/>
            <a:ext cx="7772400" cy="82296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682625" marR="0" lvl="1"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Hacer que la altura de la columna sea igual a la frecuencia de cada intervalo</a:t>
            </a:r>
          </a:p>
        </p:txBody>
      </p:sp>
      <p:sp>
        <p:nvSpPr>
          <p:cNvPr id="696" name="Google Shape;696;p51"/>
          <p:cNvSpPr/>
          <p:nvPr/>
        </p:nvSpPr>
        <p:spPr>
          <a:xfrm>
            <a:off x="2209800" y="5412296"/>
            <a:ext cx="7772400" cy="82296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685800" marR="0" lvl="1" indent="-635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Incluir etiquetas para cada eje con unidades y un título descriptivo</a:t>
            </a:r>
          </a:p>
        </p:txBody>
      </p:sp>
      <p:sp>
        <p:nvSpPr>
          <p:cNvPr id="697" name="Google Shape;697;p51"/>
          <p:cNvSpPr txBox="1"/>
          <p:nvPr/>
        </p:nvSpPr>
        <p:spPr>
          <a:xfrm>
            <a:off x="2317744" y="5458016"/>
            <a:ext cx="731520" cy="731520"/>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5</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698" name="Google Shape;698;p51"/>
          <p:cNvSpPr txBox="1"/>
          <p:nvPr/>
        </p:nvSpPr>
        <p:spPr>
          <a:xfrm>
            <a:off x="2317744" y="3487808"/>
            <a:ext cx="731520" cy="731520"/>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3</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699" name="Google Shape;699;p51"/>
          <p:cNvSpPr txBox="1"/>
          <p:nvPr/>
        </p:nvSpPr>
        <p:spPr>
          <a:xfrm>
            <a:off x="2288444" y="4470340"/>
            <a:ext cx="731520" cy="731520"/>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4</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700" name="Google Shape;700;p51"/>
          <p:cNvSpPr txBox="1"/>
          <p:nvPr/>
        </p:nvSpPr>
        <p:spPr>
          <a:xfrm>
            <a:off x="2317744" y="2503965"/>
            <a:ext cx="731520" cy="731520"/>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2</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701" name="Google Shape;701;p51"/>
          <p:cNvSpPr txBox="1"/>
          <p:nvPr/>
        </p:nvSpPr>
        <p:spPr>
          <a:xfrm>
            <a:off x="2288444" y="1445748"/>
            <a:ext cx="731520" cy="731520"/>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1</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0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0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9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9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9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9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9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9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graphicFrame>
        <p:nvGraphicFramePr>
          <p:cNvPr id="707" name="Google Shape;707;p52"/>
          <p:cNvGraphicFramePr/>
          <p:nvPr>
            <p:extLst>
              <p:ext uri="{D42A27DB-BD31-4B8C-83A1-F6EECF244321}">
                <p14:modId xmlns:p14="http://schemas.microsoft.com/office/powerpoint/2010/main" val="3380522278"/>
              </p:ext>
            </p:extLst>
          </p:nvPr>
        </p:nvGraphicFramePr>
        <p:xfrm>
          <a:off x="839807" y="1932132"/>
          <a:ext cx="2664959" cy="4191000"/>
        </p:xfrm>
        <a:graphic>
          <a:graphicData uri="http://schemas.openxmlformats.org/drawingml/2006/table">
            <a:tbl>
              <a:tblPr>
                <a:noFill/>
              </a:tblPr>
              <a:tblGrid>
                <a:gridCol w="1085726">
                  <a:extLst>
                    <a:ext uri="{9D8B030D-6E8A-4147-A177-3AD203B41FA5}">
                      <a16:colId xmlns:a16="http://schemas.microsoft.com/office/drawing/2014/main" val="20000"/>
                    </a:ext>
                  </a:extLst>
                </a:gridCol>
                <a:gridCol w="1579233">
                  <a:extLst>
                    <a:ext uri="{9D8B030D-6E8A-4147-A177-3AD203B41FA5}">
                      <a16:colId xmlns:a16="http://schemas.microsoft.com/office/drawing/2014/main" val="20001"/>
                    </a:ext>
                  </a:extLst>
                </a:gridCol>
              </a:tblGrid>
              <a:tr h="69850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Edad </a:t>
                      </a:r>
                      <a:endParaRPr/>
                    </a:p>
                    <a:p>
                      <a:pPr marL="0" marR="0" lvl="0" indent="0" algn="ctr" rtl="0">
                        <a:lnSpc>
                          <a:spcPct val="100000"/>
                        </a:lnSpc>
                        <a:spcBef>
                          <a:spcPts val="0"/>
                        </a:spcBef>
                        <a:spcAft>
                          <a:spcPts val="0"/>
                        </a:spcAft>
                        <a:buClr>
                          <a:srgbClr val="000000"/>
                        </a:buClr>
                        <a:buSzPts val="2000"/>
                        <a:buFont typeface="Arial"/>
                        <a:buNone/>
                      </a:pPr>
                      <a:r>
                        <a:rPr lang="en-US" sz="2000" b="1" i="0" u="sng" strike="noStrike" cap="none">
                          <a:solidFill>
                            <a:srgbClr val="000000"/>
                          </a:solidFill>
                          <a:latin typeface="Arial"/>
                          <a:ea typeface="Arial"/>
                          <a:cs typeface="Arial"/>
                          <a:sym typeface="Arial"/>
                        </a:rPr>
                        <a:t>(años)</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sng" strike="noStrike" cap="none">
                          <a:solidFill>
                            <a:srgbClr val="000000"/>
                          </a:solidFill>
                          <a:latin typeface="Arial"/>
                          <a:ea typeface="Arial"/>
                          <a:cs typeface="Arial"/>
                          <a:sym typeface="Arial"/>
                        </a:rPr>
                        <a:t>Frecuencia</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0-4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12</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5-9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17</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10-14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15-19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21</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20-24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30</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25-29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35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30-34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35-39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40-44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6</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45-49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4</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708" name="Google Shape;708;p5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histograma: ejemplo (1/5)</a:t>
            </a:r>
          </a:p>
        </p:txBody>
      </p:sp>
      <p:sp>
        <p:nvSpPr>
          <p:cNvPr id="710" name="Google Shape;710;p52"/>
          <p:cNvSpPr/>
          <p:nvPr/>
        </p:nvSpPr>
        <p:spPr>
          <a:xfrm>
            <a:off x="944218" y="6123139"/>
            <a:ext cx="895215" cy="408623"/>
          </a:xfrm>
          <a:prstGeom prst="roundRect">
            <a:avLst>
              <a:gd name="adj" fmla="val 16667"/>
            </a:avLst>
          </a:prstGeom>
          <a:noFill/>
          <a:ln w="19050"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prstClr val="black"/>
                </a:solidFill>
                <a:effectLst/>
                <a:uLnTx/>
                <a:uFillTx/>
                <a:latin typeface="Arial"/>
                <a:ea typeface="Arial"/>
                <a:cs typeface="Arial"/>
                <a:sym typeface="Arial"/>
              </a:rPr>
              <a:t>Hecho</a:t>
            </a:r>
            <a:endParaRPr kumimoji="0" lang="es-ES" sz="1800" b="0" i="0" u="none" strike="noStrike" kern="1200" cap="none" spc="0" normalizeH="0" baseline="0" dirty="0">
              <a:ln>
                <a:noFill/>
              </a:ln>
              <a:solidFill>
                <a:prstClr val="black"/>
              </a:solidFill>
              <a:effectLst/>
              <a:uLnTx/>
              <a:uFillTx/>
              <a:latin typeface="Arial"/>
            </a:endParaRPr>
          </a:p>
        </p:txBody>
      </p:sp>
      <p:sp>
        <p:nvSpPr>
          <p:cNvPr id="711" name="Google Shape;711;p52"/>
          <p:cNvSpPr/>
          <p:nvPr/>
        </p:nvSpPr>
        <p:spPr>
          <a:xfrm>
            <a:off x="4358640" y="1981203"/>
            <a:ext cx="365760"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712" name="Google Shape;712;p52"/>
          <p:cNvSpPr/>
          <p:nvPr/>
        </p:nvSpPr>
        <p:spPr>
          <a:xfrm>
            <a:off x="4800600" y="1981203"/>
            <a:ext cx="365760"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grpSp>
        <p:nvGrpSpPr>
          <p:cNvPr id="713" name="Google Shape;713;p52"/>
          <p:cNvGrpSpPr/>
          <p:nvPr/>
        </p:nvGrpSpPr>
        <p:grpSpPr>
          <a:xfrm>
            <a:off x="836593" y="1249126"/>
            <a:ext cx="11156934" cy="769401"/>
            <a:chOff x="9743423" y="-61318"/>
            <a:chExt cx="4321088" cy="910817"/>
          </a:xfrm>
        </p:grpSpPr>
        <p:sp>
          <p:nvSpPr>
            <p:cNvPr id="714" name="Google Shape;714;p52"/>
            <p:cNvSpPr/>
            <p:nvPr/>
          </p:nvSpPr>
          <p:spPr>
            <a:xfrm>
              <a:off x="9749455" y="103692"/>
              <a:ext cx="4315056" cy="649480"/>
            </a:xfrm>
            <a:prstGeom prst="roundRect">
              <a:avLst>
                <a:gd name="adj" fmla="val 16667"/>
              </a:avLst>
            </a:prstGeom>
            <a:solidFill>
              <a:schemeClr val="lt1"/>
            </a:solidFill>
            <a:ln w="2540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0" algn="l" defTabSz="4572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dirty="0">
                  <a:ln>
                    <a:noFill/>
                  </a:ln>
                  <a:solidFill>
                    <a:prstClr val="black"/>
                  </a:solidFill>
                  <a:effectLst/>
                  <a:uLnTx/>
                  <a:uFillTx/>
                  <a:latin typeface="Arial"/>
                  <a:ea typeface="Arial"/>
                  <a:cs typeface="Arial"/>
                  <a:sym typeface="Arial"/>
                </a:rPr>
                <a:t>Dividir el rango de datos cuantitativos en intervalos secuenciales de igual amplitud</a:t>
              </a:r>
              <a:endParaRPr kumimoji="0" lang="es-ES" sz="1800" b="0" i="0" u="none" strike="noStrike" kern="1200" cap="none" spc="0" normalizeH="0" baseline="0" dirty="0">
                <a:ln>
                  <a:noFill/>
                </a:ln>
                <a:solidFill>
                  <a:prstClr val="black"/>
                </a:solidFill>
                <a:effectLst/>
                <a:uLnTx/>
                <a:uFillTx/>
                <a:latin typeface="Arial"/>
              </a:endParaRPr>
            </a:p>
          </p:txBody>
        </p:sp>
        <p:sp>
          <p:nvSpPr>
            <p:cNvPr id="715" name="Google Shape;715;p52"/>
            <p:cNvSpPr txBox="1"/>
            <p:nvPr/>
          </p:nvSpPr>
          <p:spPr>
            <a:xfrm>
              <a:off x="9743423" y="-61318"/>
              <a:ext cx="354148" cy="910817"/>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4400" b="0" i="0" u="none" strike="noStrike" kern="1200" cap="none" spc="0" normalizeH="0" baseline="0" dirty="0">
                  <a:ln>
                    <a:noFill/>
                  </a:ln>
                  <a:solidFill>
                    <a:prstClr val="black"/>
                  </a:solidFill>
                  <a:effectLst/>
                  <a:uLnTx/>
                  <a:uFillTx/>
                  <a:latin typeface="Libre Franklin Medium"/>
                  <a:ea typeface="Libre Franklin Medium"/>
                  <a:cs typeface="Libre Franklin Medium"/>
                  <a:sym typeface="Libre Franklin Medium"/>
                </a:rPr>
                <a:t>1</a:t>
              </a:r>
              <a:endParaRPr kumimoji="0" lang="es-ES" sz="1800" b="0" i="0" u="none" strike="noStrike" kern="1200" cap="none" spc="0" normalizeH="0" baseline="0" dirty="0">
                <a:ln>
                  <a:noFill/>
                </a:ln>
                <a:solidFill>
                  <a:prstClr val="black"/>
                </a:solidFill>
                <a:effectLst/>
                <a:uLnTx/>
                <a:uFillTx/>
                <a:latin typeface="Arial"/>
              </a:endParaRPr>
            </a:p>
          </p:txBody>
        </p:sp>
      </p:grpSp>
      <p:sp>
        <p:nvSpPr>
          <p:cNvPr id="716" name="Google Shape;716;p52"/>
          <p:cNvSpPr/>
          <p:nvPr/>
        </p:nvSpPr>
        <p:spPr>
          <a:xfrm>
            <a:off x="4946969" y="5863479"/>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17" name="Google Shape;717;p52"/>
          <p:cNvSpPr/>
          <p:nvPr/>
        </p:nvSpPr>
        <p:spPr>
          <a:xfrm>
            <a:off x="4386849" y="2406583"/>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18" name="Google Shape;718;p52"/>
          <p:cNvSpPr/>
          <p:nvPr/>
        </p:nvSpPr>
        <p:spPr>
          <a:xfrm>
            <a:off x="5913203" y="2056383"/>
            <a:ext cx="5247266"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19" name="Google Shape;719;p52"/>
          <p:cNvSpPr/>
          <p:nvPr/>
        </p:nvSpPr>
        <p:spPr>
          <a:xfrm>
            <a:off x="4373045" y="2445734"/>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20" name="Google Shape;720;p52"/>
          <p:cNvSpPr/>
          <p:nvPr/>
        </p:nvSpPr>
        <p:spPr>
          <a:xfrm>
            <a:off x="5293800" y="5657993"/>
            <a:ext cx="6094389" cy="548640"/>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graphicFrame>
        <p:nvGraphicFramePr>
          <p:cNvPr id="721" name="Google Shape;721;p52"/>
          <p:cNvGraphicFramePr/>
          <p:nvPr>
            <p:extLst>
              <p:ext uri="{D42A27DB-BD31-4B8C-83A1-F6EECF244321}">
                <p14:modId xmlns:p14="http://schemas.microsoft.com/office/powerpoint/2010/main" val="202407743"/>
              </p:ext>
            </p:extLst>
          </p:nvPr>
        </p:nvGraphicFramePr>
        <p:xfrm>
          <a:off x="4367058" y="2240248"/>
          <a:ext cx="7040880" cy="3886409"/>
        </p:xfrm>
        <a:graphic>
          <a:graphicData uri="http://schemas.openxmlformats.org/drawingml/2006/chart">
            <c:chart xmlns:c="http://schemas.openxmlformats.org/drawingml/2006/chart" xmlns:r="http://schemas.openxmlformats.org/officeDocument/2006/relationships" r:id="rId3"/>
          </a:graphicData>
        </a:graphic>
      </p:graphicFrame>
      <p:sp>
        <p:nvSpPr>
          <p:cNvPr id="722" name="Google Shape;722;p52"/>
          <p:cNvSpPr/>
          <p:nvPr/>
        </p:nvSpPr>
        <p:spPr>
          <a:xfrm>
            <a:off x="4523018" y="5831788"/>
            <a:ext cx="5247266" cy="75224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23" name="Google Shape;723;p52"/>
          <p:cNvSpPr/>
          <p:nvPr/>
        </p:nvSpPr>
        <p:spPr>
          <a:xfrm>
            <a:off x="4169627" y="2377583"/>
            <a:ext cx="1117989" cy="3384661"/>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24" name="Google Shape;724;p52"/>
          <p:cNvSpPr/>
          <p:nvPr/>
        </p:nvSpPr>
        <p:spPr>
          <a:xfrm>
            <a:off x="5485047" y="1962720"/>
            <a:ext cx="6693673" cy="588417"/>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graphicFrame>
        <p:nvGraphicFramePr>
          <p:cNvPr id="730" name="Google Shape;730;p53"/>
          <p:cNvGraphicFramePr/>
          <p:nvPr>
            <p:extLst>
              <p:ext uri="{D42A27DB-BD31-4B8C-83A1-F6EECF244321}">
                <p14:modId xmlns:p14="http://schemas.microsoft.com/office/powerpoint/2010/main" val="2690068048"/>
              </p:ext>
            </p:extLst>
          </p:nvPr>
        </p:nvGraphicFramePr>
        <p:xfrm>
          <a:off x="839810" y="1932136"/>
          <a:ext cx="2576551" cy="4191000"/>
        </p:xfrm>
        <a:graphic>
          <a:graphicData uri="http://schemas.openxmlformats.org/drawingml/2006/table">
            <a:tbl>
              <a:tblPr>
                <a:noFill/>
              </a:tblPr>
              <a:tblGrid>
                <a:gridCol w="1049708">
                  <a:extLst>
                    <a:ext uri="{9D8B030D-6E8A-4147-A177-3AD203B41FA5}">
                      <a16:colId xmlns:a16="http://schemas.microsoft.com/office/drawing/2014/main" val="20000"/>
                    </a:ext>
                  </a:extLst>
                </a:gridCol>
                <a:gridCol w="1526843">
                  <a:extLst>
                    <a:ext uri="{9D8B030D-6E8A-4147-A177-3AD203B41FA5}">
                      <a16:colId xmlns:a16="http://schemas.microsoft.com/office/drawing/2014/main" val="20001"/>
                    </a:ext>
                  </a:extLst>
                </a:gridCol>
              </a:tblGrid>
              <a:tr h="69850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Edad </a:t>
                      </a:r>
                      <a:endParaRPr/>
                    </a:p>
                    <a:p>
                      <a:pPr marL="0" marR="0" lvl="0" indent="0" algn="ctr" rtl="0">
                        <a:lnSpc>
                          <a:spcPct val="100000"/>
                        </a:lnSpc>
                        <a:spcBef>
                          <a:spcPts val="0"/>
                        </a:spcBef>
                        <a:spcAft>
                          <a:spcPts val="0"/>
                        </a:spcAft>
                        <a:buClr>
                          <a:srgbClr val="000000"/>
                        </a:buClr>
                        <a:buSzPts val="2000"/>
                        <a:buFont typeface="Arial"/>
                        <a:buNone/>
                      </a:pPr>
                      <a:r>
                        <a:rPr lang="en-US" sz="2000" b="1" i="0" u="sng" strike="noStrike" cap="none">
                          <a:solidFill>
                            <a:srgbClr val="000000"/>
                          </a:solidFill>
                          <a:latin typeface="Arial"/>
                          <a:ea typeface="Arial"/>
                          <a:cs typeface="Arial"/>
                          <a:sym typeface="Arial"/>
                        </a:rPr>
                        <a:t>(años)</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sng" strike="noStrike" cap="none">
                          <a:solidFill>
                            <a:srgbClr val="000000"/>
                          </a:solidFill>
                          <a:latin typeface="Arial"/>
                          <a:ea typeface="Arial"/>
                          <a:cs typeface="Arial"/>
                          <a:sym typeface="Arial"/>
                        </a:rPr>
                        <a:t>Frecuencia</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0-4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dirty="0">
                          <a:solidFill>
                            <a:srgbClr val="000000"/>
                          </a:solidFill>
                          <a:latin typeface="Arial"/>
                          <a:ea typeface="Arial"/>
                          <a:cs typeface="Arial"/>
                          <a:sym typeface="Arial"/>
                        </a:rPr>
                        <a:t>12</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5-9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17</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10-14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15-19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21</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20-24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30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25-29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35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30-34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35-39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40-44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6</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45-49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4</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731" name="Google Shape;731;p5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histograma: ejemplo (2/5)</a:t>
            </a:r>
          </a:p>
        </p:txBody>
      </p:sp>
      <p:sp>
        <p:nvSpPr>
          <p:cNvPr id="733" name="Google Shape;733;p53"/>
          <p:cNvSpPr/>
          <p:nvPr/>
        </p:nvSpPr>
        <p:spPr>
          <a:xfrm>
            <a:off x="5257799" y="5569224"/>
            <a:ext cx="6094389" cy="274320"/>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734" name="Google Shape;734;p53"/>
          <p:cNvSpPr/>
          <p:nvPr/>
        </p:nvSpPr>
        <p:spPr>
          <a:xfrm>
            <a:off x="4946969" y="5863479"/>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35" name="Google Shape;735;p53"/>
          <p:cNvSpPr/>
          <p:nvPr/>
        </p:nvSpPr>
        <p:spPr>
          <a:xfrm>
            <a:off x="5858664" y="2056383"/>
            <a:ext cx="5247266"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36" name="Google Shape;736;p53"/>
          <p:cNvSpPr/>
          <p:nvPr/>
        </p:nvSpPr>
        <p:spPr>
          <a:xfrm>
            <a:off x="3987410" y="2397585"/>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37" name="Google Shape;737;p53"/>
          <p:cNvSpPr/>
          <p:nvPr/>
        </p:nvSpPr>
        <p:spPr>
          <a:xfrm>
            <a:off x="4404870" y="2377583"/>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graphicFrame>
        <p:nvGraphicFramePr>
          <p:cNvPr id="738" name="Google Shape;738;p53"/>
          <p:cNvGraphicFramePr/>
          <p:nvPr>
            <p:extLst>
              <p:ext uri="{D42A27DB-BD31-4B8C-83A1-F6EECF244321}">
                <p14:modId xmlns:p14="http://schemas.microsoft.com/office/powerpoint/2010/main" val="2575473583"/>
              </p:ext>
            </p:extLst>
          </p:nvPr>
        </p:nvGraphicFramePr>
        <p:xfrm>
          <a:off x="4367058" y="2240248"/>
          <a:ext cx="7040880" cy="3886409"/>
        </p:xfrm>
        <a:graphic>
          <a:graphicData uri="http://schemas.openxmlformats.org/drawingml/2006/chart">
            <c:chart xmlns:c="http://schemas.openxmlformats.org/drawingml/2006/chart" xmlns:r="http://schemas.openxmlformats.org/officeDocument/2006/relationships" r:id="rId3"/>
          </a:graphicData>
        </a:graphic>
      </p:graphicFrame>
      <p:sp>
        <p:nvSpPr>
          <p:cNvPr id="739" name="Google Shape;739;p53"/>
          <p:cNvSpPr/>
          <p:nvPr/>
        </p:nvSpPr>
        <p:spPr>
          <a:xfrm>
            <a:off x="6011064" y="2019941"/>
            <a:ext cx="5396874"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40" name="Google Shape;740;p53"/>
          <p:cNvSpPr/>
          <p:nvPr/>
        </p:nvSpPr>
        <p:spPr>
          <a:xfrm>
            <a:off x="4169627" y="2377583"/>
            <a:ext cx="1117989" cy="3384661"/>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41" name="Google Shape;741;p53"/>
          <p:cNvSpPr/>
          <p:nvPr/>
        </p:nvSpPr>
        <p:spPr>
          <a:xfrm>
            <a:off x="5135460" y="5839956"/>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42" name="Google Shape;742;p53"/>
          <p:cNvSpPr/>
          <p:nvPr/>
        </p:nvSpPr>
        <p:spPr>
          <a:xfrm>
            <a:off x="5135460" y="5534715"/>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grpSp>
        <p:nvGrpSpPr>
          <p:cNvPr id="743" name="Google Shape;743;p53"/>
          <p:cNvGrpSpPr/>
          <p:nvPr/>
        </p:nvGrpSpPr>
        <p:grpSpPr>
          <a:xfrm>
            <a:off x="836592" y="1249106"/>
            <a:ext cx="10515600" cy="769441"/>
            <a:chOff x="9743423" y="-61342"/>
            <a:chExt cx="4072699" cy="910864"/>
          </a:xfrm>
        </p:grpSpPr>
        <p:sp>
          <p:nvSpPr>
            <p:cNvPr id="744" name="Google Shape;744;p53"/>
            <p:cNvSpPr/>
            <p:nvPr/>
          </p:nvSpPr>
          <p:spPr>
            <a:xfrm>
              <a:off x="9749455" y="103692"/>
              <a:ext cx="4066667" cy="649480"/>
            </a:xfrm>
            <a:prstGeom prst="roundRect">
              <a:avLst>
                <a:gd name="adj" fmla="val 16667"/>
              </a:avLst>
            </a:prstGeom>
            <a:solidFill>
              <a:schemeClr val="lt1"/>
            </a:solidFill>
            <a:ln w="2540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0" algn="l" defTabSz="4572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dirty="0">
                  <a:ln>
                    <a:noFill/>
                  </a:ln>
                  <a:solidFill>
                    <a:prstClr val="black"/>
                  </a:solidFill>
                  <a:effectLst/>
                  <a:uLnTx/>
                  <a:uFillTx/>
                  <a:latin typeface="Arial"/>
                  <a:ea typeface="Arial"/>
                  <a:cs typeface="Arial"/>
                  <a:sym typeface="Arial"/>
                </a:rPr>
                <a:t>Asignar una columna a cada intervalo</a:t>
              </a:r>
              <a:endParaRPr kumimoji="0" lang="es-ES" sz="1800" b="0" i="0" u="none" strike="noStrike" kern="1200" cap="none" spc="0" normalizeH="0" baseline="0" dirty="0">
                <a:ln>
                  <a:noFill/>
                </a:ln>
                <a:solidFill>
                  <a:prstClr val="black"/>
                </a:solidFill>
                <a:effectLst/>
                <a:uLnTx/>
                <a:uFillTx/>
                <a:latin typeface="Arial"/>
              </a:endParaRPr>
            </a:p>
          </p:txBody>
        </p:sp>
        <p:sp>
          <p:nvSpPr>
            <p:cNvPr id="745" name="Google Shape;745;p53"/>
            <p:cNvSpPr txBox="1"/>
            <p:nvPr/>
          </p:nvSpPr>
          <p:spPr>
            <a:xfrm>
              <a:off x="9743423" y="-61342"/>
              <a:ext cx="354148" cy="910864"/>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4400" b="0" i="0" u="none" strike="noStrike" kern="1200" cap="none" spc="0" normalizeH="0" baseline="0" dirty="0">
                  <a:ln>
                    <a:noFill/>
                  </a:ln>
                  <a:solidFill>
                    <a:prstClr val="black"/>
                  </a:solidFill>
                  <a:effectLst/>
                  <a:uLnTx/>
                  <a:uFillTx/>
                  <a:latin typeface="Libre Franklin Medium"/>
                  <a:ea typeface="Libre Franklin Medium"/>
                  <a:cs typeface="Libre Franklin Medium"/>
                  <a:sym typeface="Libre Franklin Medium"/>
                </a:rPr>
                <a:t>2</a:t>
              </a:r>
              <a:endParaRPr kumimoji="0" lang="es-ES" sz="1800" b="0" i="0" u="none" strike="noStrike" kern="1200" cap="none" spc="0" normalizeH="0" baseline="0" dirty="0">
                <a:ln>
                  <a:noFill/>
                </a:ln>
                <a:solidFill>
                  <a:prstClr val="black"/>
                </a:solidFill>
                <a:effectLst/>
                <a:uLnTx/>
                <a:uFillTx/>
                <a:latin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7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50"/>
        <p:cNvGrpSpPr/>
        <p:nvPr/>
      </p:nvGrpSpPr>
      <p:grpSpPr>
        <a:xfrm>
          <a:off x="0" y="0"/>
          <a:ext cx="0" cy="0"/>
          <a:chOff x="0" y="0"/>
          <a:chExt cx="0" cy="0"/>
        </a:xfrm>
      </p:grpSpPr>
      <p:graphicFrame>
        <p:nvGraphicFramePr>
          <p:cNvPr id="751" name="Google Shape;751;p54"/>
          <p:cNvGraphicFramePr/>
          <p:nvPr>
            <p:extLst>
              <p:ext uri="{D42A27DB-BD31-4B8C-83A1-F6EECF244321}">
                <p14:modId xmlns:p14="http://schemas.microsoft.com/office/powerpoint/2010/main" val="1594921690"/>
              </p:ext>
            </p:extLst>
          </p:nvPr>
        </p:nvGraphicFramePr>
        <p:xfrm>
          <a:off x="4367058" y="2240248"/>
          <a:ext cx="7040880" cy="388640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52" name="Google Shape;752;p54"/>
          <p:cNvGraphicFramePr/>
          <p:nvPr>
            <p:extLst>
              <p:ext uri="{D42A27DB-BD31-4B8C-83A1-F6EECF244321}">
                <p14:modId xmlns:p14="http://schemas.microsoft.com/office/powerpoint/2010/main" val="243960182"/>
              </p:ext>
            </p:extLst>
          </p:nvPr>
        </p:nvGraphicFramePr>
        <p:xfrm>
          <a:off x="839806" y="1932136"/>
          <a:ext cx="2576235" cy="4191000"/>
        </p:xfrm>
        <a:graphic>
          <a:graphicData uri="http://schemas.openxmlformats.org/drawingml/2006/table">
            <a:tbl>
              <a:tblPr>
                <a:noFill/>
              </a:tblPr>
              <a:tblGrid>
                <a:gridCol w="1049579">
                  <a:extLst>
                    <a:ext uri="{9D8B030D-6E8A-4147-A177-3AD203B41FA5}">
                      <a16:colId xmlns:a16="http://schemas.microsoft.com/office/drawing/2014/main" val="20000"/>
                    </a:ext>
                  </a:extLst>
                </a:gridCol>
                <a:gridCol w="1526656">
                  <a:extLst>
                    <a:ext uri="{9D8B030D-6E8A-4147-A177-3AD203B41FA5}">
                      <a16:colId xmlns:a16="http://schemas.microsoft.com/office/drawing/2014/main" val="20001"/>
                    </a:ext>
                  </a:extLst>
                </a:gridCol>
              </a:tblGrid>
              <a:tr h="69850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Edad </a:t>
                      </a:r>
                      <a:endParaRPr/>
                    </a:p>
                    <a:p>
                      <a:pPr marL="0" marR="0" lvl="0" indent="0" algn="ctr" rtl="0">
                        <a:lnSpc>
                          <a:spcPct val="100000"/>
                        </a:lnSpc>
                        <a:spcBef>
                          <a:spcPts val="0"/>
                        </a:spcBef>
                        <a:spcAft>
                          <a:spcPts val="0"/>
                        </a:spcAft>
                        <a:buClr>
                          <a:srgbClr val="000000"/>
                        </a:buClr>
                        <a:buSzPts val="2000"/>
                        <a:buFont typeface="Arial"/>
                        <a:buNone/>
                      </a:pPr>
                      <a:r>
                        <a:rPr lang="en-US" sz="2000" b="1" i="0" u="sng" strike="noStrike" cap="none">
                          <a:solidFill>
                            <a:srgbClr val="000000"/>
                          </a:solidFill>
                          <a:latin typeface="Arial"/>
                          <a:ea typeface="Arial"/>
                          <a:cs typeface="Arial"/>
                          <a:sym typeface="Arial"/>
                        </a:rPr>
                        <a:t>(años)</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sng" strike="noStrike" cap="none">
                          <a:solidFill>
                            <a:srgbClr val="000000"/>
                          </a:solidFill>
                          <a:latin typeface="Arial"/>
                          <a:ea typeface="Arial"/>
                          <a:cs typeface="Arial"/>
                          <a:sym typeface="Arial"/>
                        </a:rPr>
                        <a:t>Frecuencia</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0-4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12</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5-9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17</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10-14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15-19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21</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20-24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30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25-29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35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30-34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35-39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40-44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6</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45-49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4</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753" name="Google Shape;753;p5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histograma: ejemplo (3/5)</a:t>
            </a:r>
          </a:p>
        </p:txBody>
      </p:sp>
      <p:sp>
        <p:nvSpPr>
          <p:cNvPr id="755" name="Google Shape;755;p54"/>
          <p:cNvSpPr/>
          <p:nvPr/>
        </p:nvSpPr>
        <p:spPr>
          <a:xfrm rot="-5400000">
            <a:off x="828258" y="3803001"/>
            <a:ext cx="3578087" cy="1185738"/>
          </a:xfrm>
          <a:prstGeom prst="flowChartConnector">
            <a:avLst/>
          </a:prstGeom>
          <a:noFill/>
          <a:ln w="31750"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 sz="2400" b="0" i="0" u="none" strike="noStrike" kern="1200" cap="none" spc="0" normalizeH="0" baseline="0" dirty="0">
              <a:ln>
                <a:noFill/>
              </a:ln>
              <a:solidFill>
                <a:prstClr val="black"/>
              </a:solidFill>
              <a:effectLst/>
              <a:uLnTx/>
              <a:uFillTx/>
              <a:latin typeface="Times New Roman"/>
              <a:ea typeface="Times New Roman"/>
              <a:cs typeface="Times New Roman"/>
              <a:sym typeface="Times New Roman"/>
            </a:endParaRPr>
          </a:p>
        </p:txBody>
      </p:sp>
      <p:sp>
        <p:nvSpPr>
          <p:cNvPr id="756" name="Google Shape;756;p54"/>
          <p:cNvSpPr/>
          <p:nvPr/>
        </p:nvSpPr>
        <p:spPr>
          <a:xfrm>
            <a:off x="4946969" y="5863479"/>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57" name="Google Shape;757;p54"/>
          <p:cNvSpPr/>
          <p:nvPr/>
        </p:nvSpPr>
        <p:spPr>
          <a:xfrm>
            <a:off x="5858664" y="2056383"/>
            <a:ext cx="5549274"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58" name="Google Shape;758;p54"/>
          <p:cNvSpPr/>
          <p:nvPr/>
        </p:nvSpPr>
        <p:spPr>
          <a:xfrm>
            <a:off x="3987410" y="2397585"/>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59" name="Google Shape;759;p54"/>
          <p:cNvSpPr/>
          <p:nvPr/>
        </p:nvSpPr>
        <p:spPr>
          <a:xfrm>
            <a:off x="4528001" y="2377583"/>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grpSp>
        <p:nvGrpSpPr>
          <p:cNvPr id="760" name="Google Shape;760;p54"/>
          <p:cNvGrpSpPr/>
          <p:nvPr/>
        </p:nvGrpSpPr>
        <p:grpSpPr>
          <a:xfrm>
            <a:off x="836592" y="1249106"/>
            <a:ext cx="10515600" cy="769441"/>
            <a:chOff x="9743423" y="-61342"/>
            <a:chExt cx="4072699" cy="910864"/>
          </a:xfrm>
        </p:grpSpPr>
        <p:sp>
          <p:nvSpPr>
            <p:cNvPr id="761" name="Google Shape;761;p54"/>
            <p:cNvSpPr/>
            <p:nvPr/>
          </p:nvSpPr>
          <p:spPr>
            <a:xfrm>
              <a:off x="9749455" y="103692"/>
              <a:ext cx="4066667" cy="649480"/>
            </a:xfrm>
            <a:prstGeom prst="roundRect">
              <a:avLst>
                <a:gd name="adj" fmla="val 16667"/>
              </a:avLst>
            </a:prstGeom>
            <a:solidFill>
              <a:schemeClr val="lt1"/>
            </a:solidFill>
            <a:ln w="2540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0" algn="l" defTabSz="4572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dirty="0">
                  <a:ln>
                    <a:noFill/>
                  </a:ln>
                  <a:solidFill>
                    <a:prstClr val="black"/>
                  </a:solidFill>
                  <a:effectLst/>
                  <a:uLnTx/>
                  <a:uFillTx/>
                  <a:latin typeface="Arial"/>
                  <a:ea typeface="Arial"/>
                  <a:cs typeface="Arial"/>
                  <a:sym typeface="Arial"/>
                </a:rPr>
                <a:t>Contar el número de veces que aparece cada intervalo, complet</a:t>
              </a:r>
              <a:r>
                <a:rPr lang="es-ES" sz="2200" dirty="0">
                  <a:solidFill>
                    <a:prstClr val="black"/>
                  </a:solidFill>
                  <a:latin typeface="Arial"/>
                  <a:ea typeface="Arial"/>
                  <a:cs typeface="Arial"/>
                  <a:sym typeface="Arial"/>
                </a:rPr>
                <a:t>ar</a:t>
              </a:r>
              <a:r>
                <a:rPr kumimoji="0" lang="es-ES" sz="2200" b="0" i="0" u="none" strike="noStrike" kern="1200" cap="none" spc="0" normalizeH="0" baseline="0" dirty="0">
                  <a:ln>
                    <a:noFill/>
                  </a:ln>
                  <a:solidFill>
                    <a:prstClr val="black"/>
                  </a:solidFill>
                  <a:effectLst/>
                  <a:uLnTx/>
                  <a:uFillTx/>
                  <a:latin typeface="Arial"/>
                  <a:ea typeface="Arial"/>
                  <a:cs typeface="Arial"/>
                  <a:sym typeface="Arial"/>
                </a:rPr>
                <a:t> el eje Y</a:t>
              </a:r>
              <a:endParaRPr kumimoji="0" lang="es-ES" sz="1800" b="0" i="0" u="none" strike="noStrike" kern="1200" cap="none" spc="0" normalizeH="0" baseline="0" dirty="0">
                <a:ln>
                  <a:noFill/>
                </a:ln>
                <a:solidFill>
                  <a:prstClr val="black"/>
                </a:solidFill>
                <a:effectLst/>
                <a:uLnTx/>
                <a:uFillTx/>
                <a:latin typeface="Arial"/>
              </a:endParaRPr>
            </a:p>
          </p:txBody>
        </p:sp>
        <p:sp>
          <p:nvSpPr>
            <p:cNvPr id="762" name="Google Shape;762;p54"/>
            <p:cNvSpPr txBox="1"/>
            <p:nvPr/>
          </p:nvSpPr>
          <p:spPr>
            <a:xfrm>
              <a:off x="9743423" y="-61342"/>
              <a:ext cx="354148" cy="910864"/>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4400" b="0" i="0" u="none" strike="noStrike" kern="1200" cap="none" spc="0" normalizeH="0" baseline="0" dirty="0">
                  <a:ln>
                    <a:noFill/>
                  </a:ln>
                  <a:solidFill>
                    <a:prstClr val="black"/>
                  </a:solidFill>
                  <a:effectLst/>
                  <a:uLnTx/>
                  <a:uFillTx/>
                  <a:latin typeface="Libre Franklin Medium"/>
                  <a:ea typeface="Libre Franklin Medium"/>
                  <a:cs typeface="Libre Franklin Medium"/>
                  <a:sym typeface="Libre Franklin Medium"/>
                </a:rPr>
                <a:t>3</a:t>
              </a:r>
              <a:endParaRPr kumimoji="0" lang="es-ES" sz="1800" b="0" i="0" u="none" strike="noStrike" kern="1200" cap="none" spc="0" normalizeH="0" baseline="0" dirty="0">
                <a:ln>
                  <a:noFill/>
                </a:ln>
                <a:solidFill>
                  <a:prstClr val="black"/>
                </a:solidFill>
                <a:effectLst/>
                <a:uLnTx/>
                <a:uFillTx/>
                <a:latin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1"/>
                                          </p:stCondLst>
                                        </p:cTn>
                                        <p:tgtEl>
                                          <p:spTgt spid="7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graphicFrame>
        <p:nvGraphicFramePr>
          <p:cNvPr id="768" name="Google Shape;768;p55"/>
          <p:cNvGraphicFramePr/>
          <p:nvPr>
            <p:extLst>
              <p:ext uri="{D42A27DB-BD31-4B8C-83A1-F6EECF244321}">
                <p14:modId xmlns:p14="http://schemas.microsoft.com/office/powerpoint/2010/main" val="3408934134"/>
              </p:ext>
            </p:extLst>
          </p:nvPr>
        </p:nvGraphicFramePr>
        <p:xfrm>
          <a:off x="840754" y="1932136"/>
          <a:ext cx="2554065" cy="4191000"/>
        </p:xfrm>
        <a:graphic>
          <a:graphicData uri="http://schemas.openxmlformats.org/drawingml/2006/table">
            <a:tbl>
              <a:tblPr>
                <a:noFill/>
              </a:tblPr>
              <a:tblGrid>
                <a:gridCol w="1040547">
                  <a:extLst>
                    <a:ext uri="{9D8B030D-6E8A-4147-A177-3AD203B41FA5}">
                      <a16:colId xmlns:a16="http://schemas.microsoft.com/office/drawing/2014/main" val="20000"/>
                    </a:ext>
                  </a:extLst>
                </a:gridCol>
                <a:gridCol w="1513518">
                  <a:extLst>
                    <a:ext uri="{9D8B030D-6E8A-4147-A177-3AD203B41FA5}">
                      <a16:colId xmlns:a16="http://schemas.microsoft.com/office/drawing/2014/main" val="20001"/>
                    </a:ext>
                  </a:extLst>
                </a:gridCol>
              </a:tblGrid>
              <a:tr h="69850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Edad </a:t>
                      </a:r>
                      <a:endParaRPr/>
                    </a:p>
                    <a:p>
                      <a:pPr marL="0" marR="0" lvl="0" indent="0" algn="ctr" rtl="0">
                        <a:lnSpc>
                          <a:spcPct val="100000"/>
                        </a:lnSpc>
                        <a:spcBef>
                          <a:spcPts val="0"/>
                        </a:spcBef>
                        <a:spcAft>
                          <a:spcPts val="0"/>
                        </a:spcAft>
                        <a:buClr>
                          <a:srgbClr val="000000"/>
                        </a:buClr>
                        <a:buSzPts val="2000"/>
                        <a:buFont typeface="Arial"/>
                        <a:buNone/>
                      </a:pPr>
                      <a:r>
                        <a:rPr lang="en-US" sz="2000" b="1" i="0" u="sng" strike="noStrike" cap="none">
                          <a:solidFill>
                            <a:srgbClr val="000000"/>
                          </a:solidFill>
                          <a:latin typeface="Arial"/>
                          <a:ea typeface="Arial"/>
                          <a:cs typeface="Arial"/>
                          <a:sym typeface="Arial"/>
                        </a:rPr>
                        <a:t>(años)</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s-ES" sz="2000" b="1" i="0" u="sng" strike="noStrike" cap="none" noProof="0" dirty="0">
                          <a:solidFill>
                            <a:srgbClr val="000000"/>
                          </a:solidFill>
                          <a:latin typeface="Arial"/>
                          <a:ea typeface="Arial"/>
                          <a:cs typeface="Arial"/>
                          <a:sym typeface="Arial"/>
                        </a:rPr>
                        <a:t>Frecuencia</a:t>
                      </a:r>
                      <a:endParaRPr lang="es-ES" sz="2000" b="1" i="0" u="sng" strike="noStrike" cap="none" noProof="0"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0-4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12</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5-9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17</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10-14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10</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15-19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21</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20-24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30</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25-29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35</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30-34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35-39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40-44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6</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45-49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4</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769" name="Google Shape;769;p5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histograma: ejemplo (4/5)</a:t>
            </a:r>
          </a:p>
        </p:txBody>
      </p:sp>
      <p:graphicFrame>
        <p:nvGraphicFramePr>
          <p:cNvPr id="771" name="Google Shape;771;p55"/>
          <p:cNvGraphicFramePr/>
          <p:nvPr>
            <p:extLst>
              <p:ext uri="{D42A27DB-BD31-4B8C-83A1-F6EECF244321}">
                <p14:modId xmlns:p14="http://schemas.microsoft.com/office/powerpoint/2010/main" val="244161240"/>
              </p:ext>
            </p:extLst>
          </p:nvPr>
        </p:nvGraphicFramePr>
        <p:xfrm>
          <a:off x="4367058" y="2240248"/>
          <a:ext cx="7040880" cy="3886409"/>
        </p:xfrm>
        <a:graphic>
          <a:graphicData uri="http://schemas.openxmlformats.org/drawingml/2006/chart">
            <c:chart xmlns:c="http://schemas.openxmlformats.org/drawingml/2006/chart" xmlns:r="http://schemas.openxmlformats.org/officeDocument/2006/relationships" r:id="rId3"/>
          </a:graphicData>
        </a:graphic>
      </p:graphicFrame>
      <p:sp>
        <p:nvSpPr>
          <p:cNvPr id="772" name="Google Shape;772;p55"/>
          <p:cNvSpPr/>
          <p:nvPr/>
        </p:nvSpPr>
        <p:spPr>
          <a:xfrm>
            <a:off x="4946969" y="5863479"/>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73" name="Google Shape;773;p55"/>
          <p:cNvSpPr/>
          <p:nvPr/>
        </p:nvSpPr>
        <p:spPr>
          <a:xfrm>
            <a:off x="5858664" y="2056383"/>
            <a:ext cx="5549274"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74" name="Google Shape;774;p55"/>
          <p:cNvSpPr/>
          <p:nvPr/>
        </p:nvSpPr>
        <p:spPr>
          <a:xfrm>
            <a:off x="3987410" y="2397585"/>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75" name="Google Shape;775;p55"/>
          <p:cNvSpPr/>
          <p:nvPr/>
        </p:nvSpPr>
        <p:spPr>
          <a:xfrm>
            <a:off x="5426359" y="424440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76" name="Google Shape;776;p55"/>
          <p:cNvSpPr/>
          <p:nvPr/>
        </p:nvSpPr>
        <p:spPr>
          <a:xfrm>
            <a:off x="6096000" y="3862124"/>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77" name="Google Shape;777;p55"/>
          <p:cNvSpPr/>
          <p:nvPr/>
        </p:nvSpPr>
        <p:spPr>
          <a:xfrm>
            <a:off x="6602489" y="438599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78" name="Google Shape;778;p55"/>
          <p:cNvSpPr/>
          <p:nvPr/>
        </p:nvSpPr>
        <p:spPr>
          <a:xfrm>
            <a:off x="7194749" y="3578944"/>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79" name="Google Shape;779;p55"/>
          <p:cNvSpPr/>
          <p:nvPr/>
        </p:nvSpPr>
        <p:spPr>
          <a:xfrm>
            <a:off x="7887498" y="2933780"/>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80" name="Google Shape;780;p55"/>
          <p:cNvSpPr/>
          <p:nvPr/>
        </p:nvSpPr>
        <p:spPr>
          <a:xfrm>
            <a:off x="8482297" y="2522696"/>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81" name="Google Shape;781;p55"/>
          <p:cNvSpPr/>
          <p:nvPr/>
        </p:nvSpPr>
        <p:spPr>
          <a:xfrm>
            <a:off x="9100156" y="3274677"/>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82" name="Google Shape;782;p55"/>
          <p:cNvSpPr/>
          <p:nvPr/>
        </p:nvSpPr>
        <p:spPr>
          <a:xfrm>
            <a:off x="9703498" y="4027636"/>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83" name="Google Shape;783;p55"/>
          <p:cNvSpPr/>
          <p:nvPr/>
        </p:nvSpPr>
        <p:spPr>
          <a:xfrm>
            <a:off x="10299845" y="4721212"/>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84" name="Google Shape;784;p55"/>
          <p:cNvSpPr/>
          <p:nvPr/>
        </p:nvSpPr>
        <p:spPr>
          <a:xfrm>
            <a:off x="10904743" y="486330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grpSp>
        <p:nvGrpSpPr>
          <p:cNvPr id="785" name="Google Shape;785;p55"/>
          <p:cNvGrpSpPr/>
          <p:nvPr/>
        </p:nvGrpSpPr>
        <p:grpSpPr>
          <a:xfrm>
            <a:off x="836592" y="1249106"/>
            <a:ext cx="10515600" cy="769441"/>
            <a:chOff x="9743423" y="-61342"/>
            <a:chExt cx="4072699" cy="910864"/>
          </a:xfrm>
        </p:grpSpPr>
        <p:sp>
          <p:nvSpPr>
            <p:cNvPr id="786" name="Google Shape;786;p55"/>
            <p:cNvSpPr/>
            <p:nvPr/>
          </p:nvSpPr>
          <p:spPr>
            <a:xfrm>
              <a:off x="9749455" y="103692"/>
              <a:ext cx="4066667" cy="649480"/>
            </a:xfrm>
            <a:prstGeom prst="roundRect">
              <a:avLst>
                <a:gd name="adj" fmla="val 16667"/>
              </a:avLst>
            </a:prstGeom>
            <a:solidFill>
              <a:schemeClr val="lt1"/>
            </a:solidFill>
            <a:ln w="2540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0" algn="l" defTabSz="4572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dirty="0">
                  <a:ln>
                    <a:noFill/>
                  </a:ln>
                  <a:solidFill>
                    <a:prstClr val="black"/>
                  </a:solidFill>
                  <a:effectLst/>
                  <a:uLnTx/>
                  <a:uFillTx/>
                  <a:latin typeface="Arial"/>
                  <a:ea typeface="Arial"/>
                  <a:cs typeface="Arial"/>
                  <a:sym typeface="Arial"/>
                </a:rPr>
                <a:t>Hacer que la altura de la columna sea igual a la frecuencia de cada intervalo</a:t>
              </a:r>
              <a:endParaRPr kumimoji="0" lang="es-ES" sz="1800" b="0" i="0" u="none" strike="noStrike" kern="1200" cap="none" spc="0" normalizeH="0" baseline="0" dirty="0">
                <a:ln>
                  <a:noFill/>
                </a:ln>
                <a:solidFill>
                  <a:prstClr val="black"/>
                </a:solidFill>
                <a:effectLst/>
                <a:uLnTx/>
                <a:uFillTx/>
                <a:latin typeface="Arial"/>
              </a:endParaRPr>
            </a:p>
          </p:txBody>
        </p:sp>
        <p:sp>
          <p:nvSpPr>
            <p:cNvPr id="787" name="Google Shape;787;p55"/>
            <p:cNvSpPr txBox="1"/>
            <p:nvPr/>
          </p:nvSpPr>
          <p:spPr>
            <a:xfrm>
              <a:off x="9743423" y="-61342"/>
              <a:ext cx="354148" cy="910864"/>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4400" b="0" i="0" u="none" strike="noStrike" kern="1200" cap="none" spc="0" normalizeH="0" baseline="0" dirty="0">
                  <a:ln>
                    <a:noFill/>
                  </a:ln>
                  <a:solidFill>
                    <a:prstClr val="black"/>
                  </a:solidFill>
                  <a:effectLst/>
                  <a:uLnTx/>
                  <a:uFillTx/>
                  <a:latin typeface="Libre Franklin Medium"/>
                  <a:ea typeface="Libre Franklin Medium"/>
                  <a:cs typeface="Libre Franklin Medium"/>
                  <a:sym typeface="Libre Franklin Medium"/>
                </a:rPr>
                <a:t>4</a:t>
              </a:r>
              <a:endParaRPr kumimoji="0" lang="es-ES" sz="1800" b="0" i="0" u="none" strike="noStrike" kern="1200" cap="none" spc="0" normalizeH="0" baseline="0" dirty="0">
                <a:ln>
                  <a:noFill/>
                </a:ln>
                <a:solidFill>
                  <a:prstClr val="black"/>
                </a:solidFill>
                <a:effectLst/>
                <a:uLnTx/>
                <a:uFillTx/>
                <a:latin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8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8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8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8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7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7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7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7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graphicFrame>
        <p:nvGraphicFramePr>
          <p:cNvPr id="793" name="Google Shape;793;p56"/>
          <p:cNvGraphicFramePr/>
          <p:nvPr>
            <p:extLst>
              <p:ext uri="{D42A27DB-BD31-4B8C-83A1-F6EECF244321}">
                <p14:modId xmlns:p14="http://schemas.microsoft.com/office/powerpoint/2010/main" val="3387326887"/>
              </p:ext>
            </p:extLst>
          </p:nvPr>
        </p:nvGraphicFramePr>
        <p:xfrm>
          <a:off x="839808" y="1932136"/>
          <a:ext cx="2544125" cy="4191000"/>
        </p:xfrm>
        <a:graphic>
          <a:graphicData uri="http://schemas.openxmlformats.org/drawingml/2006/table">
            <a:tbl>
              <a:tblPr>
                <a:noFill/>
              </a:tblPr>
              <a:tblGrid>
                <a:gridCol w="1036497">
                  <a:extLst>
                    <a:ext uri="{9D8B030D-6E8A-4147-A177-3AD203B41FA5}">
                      <a16:colId xmlns:a16="http://schemas.microsoft.com/office/drawing/2014/main" val="20000"/>
                    </a:ext>
                  </a:extLst>
                </a:gridCol>
                <a:gridCol w="1507628">
                  <a:extLst>
                    <a:ext uri="{9D8B030D-6E8A-4147-A177-3AD203B41FA5}">
                      <a16:colId xmlns:a16="http://schemas.microsoft.com/office/drawing/2014/main" val="20001"/>
                    </a:ext>
                  </a:extLst>
                </a:gridCol>
              </a:tblGrid>
              <a:tr h="69850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Edad </a:t>
                      </a:r>
                      <a:endParaRPr/>
                    </a:p>
                    <a:p>
                      <a:pPr marL="0" marR="0" lvl="0" indent="0" algn="ctr" rtl="0">
                        <a:lnSpc>
                          <a:spcPct val="100000"/>
                        </a:lnSpc>
                        <a:spcBef>
                          <a:spcPts val="0"/>
                        </a:spcBef>
                        <a:spcAft>
                          <a:spcPts val="0"/>
                        </a:spcAft>
                        <a:buClr>
                          <a:srgbClr val="000000"/>
                        </a:buClr>
                        <a:buSzPts val="2000"/>
                        <a:buFont typeface="Arial"/>
                        <a:buNone/>
                      </a:pPr>
                      <a:r>
                        <a:rPr lang="en-US" sz="2000" b="1" i="0" u="sng" strike="noStrike" cap="none">
                          <a:solidFill>
                            <a:srgbClr val="000000"/>
                          </a:solidFill>
                          <a:latin typeface="Arial"/>
                          <a:ea typeface="Arial"/>
                          <a:cs typeface="Arial"/>
                          <a:sym typeface="Arial"/>
                        </a:rPr>
                        <a:t>(años)</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s-ES" sz="2000" b="1" i="0" u="sng" strike="noStrike" cap="none" noProof="0" dirty="0">
                          <a:solidFill>
                            <a:srgbClr val="000000"/>
                          </a:solidFill>
                          <a:latin typeface="Arial"/>
                          <a:ea typeface="Arial"/>
                          <a:cs typeface="Arial"/>
                          <a:sym typeface="Arial"/>
                        </a:rPr>
                        <a:t>Frecuencia</a:t>
                      </a:r>
                      <a:endParaRPr lang="es-ES" sz="2000" b="1" i="0" u="sng" strike="noStrike" cap="none" noProof="0"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0-4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12</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5-9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17</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10-14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15-19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21</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20-24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30</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25-29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35</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30-34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25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35-39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15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40-44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6</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45-49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4</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794" name="Google Shape;794;p5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histograma: ejemplo (5/5)</a:t>
            </a:r>
          </a:p>
        </p:txBody>
      </p:sp>
      <p:sp>
        <p:nvSpPr>
          <p:cNvPr id="796" name="Google Shape;796;p56"/>
          <p:cNvSpPr/>
          <p:nvPr/>
        </p:nvSpPr>
        <p:spPr>
          <a:xfrm>
            <a:off x="5235421" y="5510529"/>
            <a:ext cx="6116770" cy="274320"/>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797" name="Google Shape;797;p56"/>
          <p:cNvSpPr/>
          <p:nvPr/>
        </p:nvSpPr>
        <p:spPr>
          <a:xfrm>
            <a:off x="4358640" y="1981203"/>
            <a:ext cx="365760"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graphicFrame>
        <p:nvGraphicFramePr>
          <p:cNvPr id="798" name="Google Shape;798;p56"/>
          <p:cNvGraphicFramePr/>
          <p:nvPr>
            <p:extLst>
              <p:ext uri="{D42A27DB-BD31-4B8C-83A1-F6EECF244321}">
                <p14:modId xmlns:p14="http://schemas.microsoft.com/office/powerpoint/2010/main" val="1603053324"/>
              </p:ext>
            </p:extLst>
          </p:nvPr>
        </p:nvGraphicFramePr>
        <p:xfrm>
          <a:off x="4367058" y="2240248"/>
          <a:ext cx="7040880" cy="3886409"/>
        </p:xfrm>
        <a:graphic>
          <a:graphicData uri="http://schemas.openxmlformats.org/drawingml/2006/chart">
            <c:chart xmlns:c="http://schemas.openxmlformats.org/drawingml/2006/chart" xmlns:r="http://schemas.openxmlformats.org/officeDocument/2006/relationships" r:id="rId3"/>
          </a:graphicData>
        </a:graphic>
      </p:graphicFrame>
      <p:sp>
        <p:nvSpPr>
          <p:cNvPr id="799" name="Google Shape;799;p56"/>
          <p:cNvSpPr/>
          <p:nvPr/>
        </p:nvSpPr>
        <p:spPr>
          <a:xfrm>
            <a:off x="4946969" y="5863479"/>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00" name="Google Shape;800;p56"/>
          <p:cNvSpPr/>
          <p:nvPr/>
        </p:nvSpPr>
        <p:spPr>
          <a:xfrm>
            <a:off x="5858664" y="1993753"/>
            <a:ext cx="5557692"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01" name="Google Shape;801;p56"/>
          <p:cNvSpPr/>
          <p:nvPr/>
        </p:nvSpPr>
        <p:spPr>
          <a:xfrm>
            <a:off x="3987410" y="2397585"/>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02" name="Google Shape;802;p56"/>
          <p:cNvSpPr/>
          <p:nvPr/>
        </p:nvSpPr>
        <p:spPr>
          <a:xfrm>
            <a:off x="5426359" y="424440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03" name="Google Shape;803;p56"/>
          <p:cNvSpPr/>
          <p:nvPr/>
        </p:nvSpPr>
        <p:spPr>
          <a:xfrm>
            <a:off x="6096000" y="3862124"/>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04" name="Google Shape;804;p56"/>
          <p:cNvSpPr/>
          <p:nvPr/>
        </p:nvSpPr>
        <p:spPr>
          <a:xfrm>
            <a:off x="6602489" y="438599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05" name="Google Shape;805;p56"/>
          <p:cNvSpPr/>
          <p:nvPr/>
        </p:nvSpPr>
        <p:spPr>
          <a:xfrm>
            <a:off x="7194749" y="3578944"/>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06" name="Google Shape;806;p56"/>
          <p:cNvSpPr/>
          <p:nvPr/>
        </p:nvSpPr>
        <p:spPr>
          <a:xfrm>
            <a:off x="7887498" y="2933780"/>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07" name="Google Shape;807;p56"/>
          <p:cNvSpPr/>
          <p:nvPr/>
        </p:nvSpPr>
        <p:spPr>
          <a:xfrm>
            <a:off x="8482297" y="2522696"/>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08" name="Google Shape;808;p56"/>
          <p:cNvSpPr/>
          <p:nvPr/>
        </p:nvSpPr>
        <p:spPr>
          <a:xfrm>
            <a:off x="9100156" y="3274677"/>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09" name="Google Shape;809;p56"/>
          <p:cNvSpPr/>
          <p:nvPr/>
        </p:nvSpPr>
        <p:spPr>
          <a:xfrm>
            <a:off x="9703498" y="4027636"/>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10" name="Google Shape;810;p56"/>
          <p:cNvSpPr/>
          <p:nvPr/>
        </p:nvSpPr>
        <p:spPr>
          <a:xfrm>
            <a:off x="10299845" y="4721212"/>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811" name="Google Shape;811;p56"/>
          <p:cNvSpPr/>
          <p:nvPr/>
        </p:nvSpPr>
        <p:spPr>
          <a:xfrm>
            <a:off x="10904743" y="486330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grpSp>
        <p:nvGrpSpPr>
          <p:cNvPr id="812" name="Google Shape;812;p56"/>
          <p:cNvGrpSpPr/>
          <p:nvPr/>
        </p:nvGrpSpPr>
        <p:grpSpPr>
          <a:xfrm>
            <a:off x="836592" y="1249106"/>
            <a:ext cx="10515600" cy="769441"/>
            <a:chOff x="9743423" y="-61342"/>
            <a:chExt cx="4072699" cy="910864"/>
          </a:xfrm>
        </p:grpSpPr>
        <p:sp>
          <p:nvSpPr>
            <p:cNvPr id="813" name="Google Shape;813;p56"/>
            <p:cNvSpPr/>
            <p:nvPr/>
          </p:nvSpPr>
          <p:spPr>
            <a:xfrm>
              <a:off x="9749455" y="103692"/>
              <a:ext cx="4066667" cy="649480"/>
            </a:xfrm>
            <a:prstGeom prst="roundRect">
              <a:avLst>
                <a:gd name="adj" fmla="val 16667"/>
              </a:avLst>
            </a:prstGeom>
            <a:solidFill>
              <a:schemeClr val="lt1"/>
            </a:solidFill>
            <a:ln w="2540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0" algn="l" defTabSz="4572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dirty="0">
                  <a:ln>
                    <a:noFill/>
                  </a:ln>
                  <a:solidFill>
                    <a:prstClr val="black"/>
                  </a:solidFill>
                  <a:effectLst/>
                  <a:uLnTx/>
                  <a:uFillTx/>
                  <a:latin typeface="Arial"/>
                  <a:ea typeface="Arial"/>
                  <a:cs typeface="Arial"/>
                  <a:sym typeface="Arial"/>
                </a:rPr>
                <a:t>Incluir etiquetas de eje con unidades y un título descriptivo</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814" name="Google Shape;814;p56"/>
            <p:cNvSpPr txBox="1"/>
            <p:nvPr/>
          </p:nvSpPr>
          <p:spPr>
            <a:xfrm>
              <a:off x="9743423" y="-61342"/>
              <a:ext cx="354148" cy="910864"/>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4400" b="0" i="0" u="none" strike="noStrike" kern="1200" cap="none" spc="0" normalizeH="0" baseline="0" dirty="0">
                  <a:ln>
                    <a:noFill/>
                  </a:ln>
                  <a:solidFill>
                    <a:prstClr val="black"/>
                  </a:solidFill>
                  <a:effectLst/>
                  <a:uLnTx/>
                  <a:uFillTx/>
                  <a:latin typeface="Libre Franklin Medium"/>
                  <a:ea typeface="Libre Franklin Medium"/>
                  <a:cs typeface="Libre Franklin Medium"/>
                  <a:sym typeface="Libre Franklin Medium"/>
                </a:rPr>
                <a:t>5</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79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1"/>
                                          </p:stCondLst>
                                        </p:cTn>
                                        <p:tgtEl>
                                          <p:spTgt spid="80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1"/>
                                          </p:stCondLst>
                                        </p:cTn>
                                        <p:tgtEl>
                                          <p:spTgt spid="8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sp>
        <p:nvSpPr>
          <p:cNvPr id="821" name="Google Shape;821;p5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Crear un histograma (1/2)</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p5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lvl="0">
              <a:buClr>
                <a:schemeClr val="dk1"/>
              </a:buClr>
              <a:buSzPts val="2800"/>
            </a:pPr>
            <a:r>
              <a:rPr lang="es-ES" dirty="0"/>
              <a:t>Datos de vigilancia de la enfermedad X, país Y</a:t>
            </a:r>
          </a:p>
          <a:p>
            <a:pPr lvl="0">
              <a:buClr>
                <a:schemeClr val="dk1"/>
              </a:buClr>
              <a:buSzPts val="2800"/>
            </a:pPr>
            <a:r>
              <a:rPr lang="es-ES" dirty="0"/>
              <a:t>Datos disponibles por día, semana y mes hasta mediados de agosto de 2024</a:t>
            </a:r>
          </a:p>
          <a:p>
            <a:pPr lvl="0">
              <a:buClr>
                <a:schemeClr val="dk1"/>
              </a:buClr>
              <a:buSzPts val="2800"/>
            </a:pPr>
            <a:r>
              <a:rPr lang="es-ES" dirty="0"/>
              <a:t>Instrucciones:</a:t>
            </a:r>
          </a:p>
          <a:p>
            <a:pPr lvl="1">
              <a:buSzPct val="100000"/>
            </a:pPr>
            <a:r>
              <a:rPr lang="es-ES" dirty="0"/>
              <a:t>Dibujar histograma</a:t>
            </a:r>
          </a:p>
          <a:p>
            <a:pPr lvl="2">
              <a:buSzPts val="2800"/>
            </a:pPr>
            <a:r>
              <a:rPr lang="es-ES" dirty="0"/>
              <a:t>Grupo 1: por semana</a:t>
            </a:r>
          </a:p>
          <a:p>
            <a:pPr lvl="2">
              <a:buSzPts val="2800"/>
            </a:pPr>
            <a:r>
              <a:rPr lang="es-ES" dirty="0"/>
              <a:t>Grupo 2: por mes</a:t>
            </a:r>
          </a:p>
          <a:p>
            <a:pPr lvl="1">
              <a:buSzPct val="100000"/>
            </a:pPr>
            <a:r>
              <a:rPr lang="es-ES" dirty="0"/>
              <a:t>Comparar histogramas por día, semana o mes</a:t>
            </a:r>
          </a:p>
          <a:p>
            <a:pPr marL="0" lvl="0" indent="0" algn="l" rtl="0">
              <a:lnSpc>
                <a:spcPct val="100000"/>
              </a:lnSpc>
              <a:spcBef>
                <a:spcPts val="1000"/>
              </a:spcBef>
              <a:spcAft>
                <a:spcPts val="0"/>
              </a:spcAft>
              <a:buClr>
                <a:schemeClr val="dk1"/>
              </a:buClr>
              <a:buSzPts val="2800"/>
              <a:buNone/>
            </a:pPr>
            <a:endParaRPr lang="es-ES" dirty="0"/>
          </a:p>
        </p:txBody>
      </p:sp>
      <p:sp>
        <p:nvSpPr>
          <p:cNvPr id="831" name="Google Shape;831;p58"/>
          <p:cNvSpPr txBox="1">
            <a:spLocks noGrp="1"/>
          </p:cNvSpPr>
          <p:nvPr>
            <p:ph type="title"/>
          </p:nvPr>
        </p:nvSpPr>
        <p:spPr>
          <a:xfrm>
            <a:off x="838200" y="458561"/>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Crear un histograma (2/2)</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40" name="Google Shape;840;p59"/>
          <p:cNvSpPr txBox="1">
            <a:spLocks noGrp="1"/>
          </p:cNvSpPr>
          <p:nvPr>
            <p:ph type="title"/>
          </p:nvPr>
        </p:nvSpPr>
        <p:spPr>
          <a:prstGeom prst="rect">
            <a:avLst/>
          </a:prstGeom>
          <a:solidFill>
            <a:schemeClr val="accent4">
              <a:lumMod val="40000"/>
              <a:lumOff val="60000"/>
            </a:schemeClr>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Crear un histograma: Respuesta</a:t>
            </a:r>
          </a:p>
        </p:txBody>
      </p:sp>
      <p:graphicFrame>
        <p:nvGraphicFramePr>
          <p:cNvPr id="843" name="Google Shape;843;p59"/>
          <p:cNvGraphicFramePr/>
          <p:nvPr>
            <p:extLst>
              <p:ext uri="{D42A27DB-BD31-4B8C-83A1-F6EECF244321}">
                <p14:modId xmlns:p14="http://schemas.microsoft.com/office/powerpoint/2010/main" val="2771528577"/>
              </p:ext>
            </p:extLst>
          </p:nvPr>
        </p:nvGraphicFramePr>
        <p:xfrm>
          <a:off x="828001" y="3632366"/>
          <a:ext cx="5715003" cy="2514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44" name="Google Shape;844;p59"/>
          <p:cNvGraphicFramePr/>
          <p:nvPr>
            <p:extLst>
              <p:ext uri="{D42A27DB-BD31-4B8C-83A1-F6EECF244321}">
                <p14:modId xmlns:p14="http://schemas.microsoft.com/office/powerpoint/2010/main" val="3657726635"/>
              </p:ext>
            </p:extLst>
          </p:nvPr>
        </p:nvGraphicFramePr>
        <p:xfrm>
          <a:off x="6562105" y="3731460"/>
          <a:ext cx="4772594" cy="2575560"/>
        </p:xfrm>
        <a:graphic>
          <a:graphicData uri="http://schemas.openxmlformats.org/drawingml/2006/chart">
            <c:chart xmlns:c="http://schemas.openxmlformats.org/drawingml/2006/chart" xmlns:r="http://schemas.openxmlformats.org/officeDocument/2006/relationships" r:id="rId4"/>
          </a:graphicData>
        </a:graphic>
      </p:graphicFrame>
      <p:grpSp>
        <p:nvGrpSpPr>
          <p:cNvPr id="19" name="Group 18">
            <a:extLst>
              <a:ext uri="{FF2B5EF4-FFF2-40B4-BE49-F238E27FC236}">
                <a16:creationId xmlns:a16="http://schemas.microsoft.com/office/drawing/2014/main" id="{11E33AD8-2FB4-407E-76B1-A3B1EDA6350D}"/>
              </a:ext>
            </a:extLst>
          </p:cNvPr>
          <p:cNvGrpSpPr/>
          <p:nvPr/>
        </p:nvGrpSpPr>
        <p:grpSpPr>
          <a:xfrm>
            <a:off x="819099" y="1384851"/>
            <a:ext cx="10515600" cy="2514600"/>
            <a:chOff x="819099" y="1384851"/>
            <a:chExt cx="10515600" cy="2514600"/>
          </a:xfrm>
        </p:grpSpPr>
        <p:graphicFrame>
          <p:nvGraphicFramePr>
            <p:cNvPr id="15" name="Google Shape;842;p59">
              <a:extLst>
                <a:ext uri="{FF2B5EF4-FFF2-40B4-BE49-F238E27FC236}">
                  <a16:creationId xmlns:a16="http://schemas.microsoft.com/office/drawing/2014/main" id="{9CCF32A3-6FF0-3DAD-1609-025EA3A3A032}"/>
                </a:ext>
              </a:extLst>
            </p:cNvPr>
            <p:cNvGraphicFramePr/>
            <p:nvPr>
              <p:extLst>
                <p:ext uri="{D42A27DB-BD31-4B8C-83A1-F6EECF244321}">
                  <p14:modId xmlns:p14="http://schemas.microsoft.com/office/powerpoint/2010/main" val="1196470825"/>
                </p:ext>
              </p:extLst>
            </p:nvPr>
          </p:nvGraphicFramePr>
          <p:xfrm>
            <a:off x="819099" y="1384851"/>
            <a:ext cx="10515600" cy="2514600"/>
          </p:xfrm>
          <a:graphic>
            <a:graphicData uri="http://schemas.openxmlformats.org/drawingml/2006/chart">
              <c:chart xmlns:c="http://schemas.openxmlformats.org/drawingml/2006/chart" xmlns:r="http://schemas.openxmlformats.org/officeDocument/2006/relationships" r:id="rId5"/>
            </a:graphicData>
          </a:graphic>
        </p:graphicFrame>
        <p:sp>
          <p:nvSpPr>
            <p:cNvPr id="16" name="TextBox 15">
              <a:extLst>
                <a:ext uri="{FF2B5EF4-FFF2-40B4-BE49-F238E27FC236}">
                  <a16:creationId xmlns:a16="http://schemas.microsoft.com/office/drawing/2014/main" id="{8E3D7714-DC2E-492D-9742-8E61713F97B9}"/>
                </a:ext>
              </a:extLst>
            </p:cNvPr>
            <p:cNvSpPr txBox="1"/>
            <p:nvPr/>
          </p:nvSpPr>
          <p:spPr>
            <a:xfrm rot="16200000">
              <a:off x="1752757" y="2589610"/>
              <a:ext cx="673100" cy="1443152"/>
            </a:xfrm>
            <a:prstGeom prst="rect">
              <a:avLst/>
            </a:prstGeom>
            <a:solidFill>
              <a:schemeClr val="bg1"/>
            </a:solidFill>
          </p:spPr>
          <p:txBody>
            <a:bodyPr wrap="square" rtlCol="0">
              <a:spAutoFit/>
            </a:bodyPr>
            <a:lstStyle/>
            <a:p>
              <a:pPr>
                <a:lnSpc>
                  <a:spcPct val="150000"/>
                </a:lnSpc>
              </a:pPr>
              <a:r>
                <a:rPr lang="en-US" sz="1200" dirty="0"/>
                <a:t> 1-Ene</a:t>
              </a:r>
            </a:p>
            <a:p>
              <a:pPr>
                <a:lnSpc>
                  <a:spcPct val="150000"/>
                </a:lnSpc>
              </a:pPr>
              <a:r>
                <a:rPr lang="en-US" sz="1200" dirty="0"/>
                <a:t> 8-Ene</a:t>
              </a:r>
            </a:p>
            <a:p>
              <a:pPr>
                <a:lnSpc>
                  <a:spcPct val="150000"/>
                </a:lnSpc>
              </a:pPr>
              <a:r>
                <a:rPr lang="en-US" sz="1200" dirty="0"/>
                <a:t>15-Ene</a:t>
              </a:r>
            </a:p>
            <a:p>
              <a:pPr>
                <a:lnSpc>
                  <a:spcPct val="150000"/>
                </a:lnSpc>
              </a:pPr>
              <a:r>
                <a:rPr lang="en-US" sz="1200" dirty="0"/>
                <a:t>22-Ene</a:t>
              </a:r>
            </a:p>
            <a:p>
              <a:pPr>
                <a:lnSpc>
                  <a:spcPct val="150000"/>
                </a:lnSpc>
              </a:pPr>
              <a:r>
                <a:rPr lang="en-US" sz="1200" dirty="0"/>
                <a:t>29-Ene</a:t>
              </a:r>
            </a:p>
          </p:txBody>
        </p:sp>
        <p:sp>
          <p:nvSpPr>
            <p:cNvPr id="17" name="TextBox 16">
              <a:extLst>
                <a:ext uri="{FF2B5EF4-FFF2-40B4-BE49-F238E27FC236}">
                  <a16:creationId xmlns:a16="http://schemas.microsoft.com/office/drawing/2014/main" id="{2292E0A0-F4DA-1D2B-8611-FA29727EA8D8}"/>
                </a:ext>
              </a:extLst>
            </p:cNvPr>
            <p:cNvSpPr txBox="1"/>
            <p:nvPr/>
          </p:nvSpPr>
          <p:spPr>
            <a:xfrm rot="16200000">
              <a:off x="5484878" y="2567577"/>
              <a:ext cx="673100" cy="1443152"/>
            </a:xfrm>
            <a:prstGeom prst="rect">
              <a:avLst/>
            </a:prstGeom>
            <a:solidFill>
              <a:schemeClr val="bg1"/>
            </a:solidFill>
          </p:spPr>
          <p:txBody>
            <a:bodyPr wrap="square" rtlCol="0">
              <a:spAutoFit/>
            </a:bodyPr>
            <a:lstStyle/>
            <a:p>
              <a:pPr>
                <a:lnSpc>
                  <a:spcPct val="150000"/>
                </a:lnSpc>
              </a:pPr>
              <a:r>
                <a:rPr lang="en-US" sz="1200" dirty="0"/>
                <a:t>  2-Abr</a:t>
              </a:r>
            </a:p>
            <a:p>
              <a:pPr>
                <a:lnSpc>
                  <a:spcPct val="150000"/>
                </a:lnSpc>
              </a:pPr>
              <a:r>
                <a:rPr lang="en-US" sz="1200" dirty="0"/>
                <a:t>  9-Abr</a:t>
              </a:r>
            </a:p>
            <a:p>
              <a:pPr>
                <a:lnSpc>
                  <a:spcPct val="150000"/>
                </a:lnSpc>
              </a:pPr>
              <a:r>
                <a:rPr lang="en-US" sz="1200" dirty="0"/>
                <a:t>16-Abr</a:t>
              </a:r>
            </a:p>
            <a:p>
              <a:pPr>
                <a:lnSpc>
                  <a:spcPct val="150000"/>
                </a:lnSpc>
              </a:pPr>
              <a:r>
                <a:rPr lang="en-US" sz="1200" dirty="0"/>
                <a:t>23-Abr</a:t>
              </a:r>
            </a:p>
            <a:p>
              <a:pPr>
                <a:lnSpc>
                  <a:spcPct val="150000"/>
                </a:lnSpc>
              </a:pPr>
              <a:r>
                <a:rPr lang="en-US" sz="1200" dirty="0"/>
                <a:t>30-Abr</a:t>
              </a:r>
            </a:p>
          </p:txBody>
        </p:sp>
        <p:sp>
          <p:nvSpPr>
            <p:cNvPr id="18" name="TextBox 17">
              <a:extLst>
                <a:ext uri="{FF2B5EF4-FFF2-40B4-BE49-F238E27FC236}">
                  <a16:creationId xmlns:a16="http://schemas.microsoft.com/office/drawing/2014/main" id="{2D4660C0-BCDB-DEA2-37EE-1FD8F7AA6432}"/>
                </a:ext>
              </a:extLst>
            </p:cNvPr>
            <p:cNvSpPr txBox="1"/>
            <p:nvPr/>
          </p:nvSpPr>
          <p:spPr>
            <a:xfrm rot="16200000">
              <a:off x="10269208" y="2929338"/>
              <a:ext cx="807002" cy="889154"/>
            </a:xfrm>
            <a:prstGeom prst="rect">
              <a:avLst/>
            </a:prstGeom>
            <a:solidFill>
              <a:schemeClr val="bg1"/>
            </a:solidFill>
          </p:spPr>
          <p:txBody>
            <a:bodyPr wrap="square" rtlCol="0">
              <a:spAutoFit/>
            </a:bodyPr>
            <a:lstStyle/>
            <a:p>
              <a:pPr>
                <a:lnSpc>
                  <a:spcPct val="150000"/>
                </a:lnSpc>
              </a:pPr>
              <a:r>
                <a:rPr lang="en-US" sz="1200" dirty="0"/>
                <a:t>     6-Ago</a:t>
              </a:r>
            </a:p>
            <a:p>
              <a:pPr>
                <a:lnSpc>
                  <a:spcPct val="150000"/>
                </a:lnSpc>
              </a:pPr>
              <a:r>
                <a:rPr lang="en-US" sz="1200" dirty="0"/>
                <a:t>   13-Ago</a:t>
              </a:r>
            </a:p>
            <a:p>
              <a:pPr>
                <a:lnSpc>
                  <a:spcPct val="150000"/>
                </a:lnSpc>
              </a:pPr>
              <a:r>
                <a:rPr lang="en-US" sz="1200" dirty="0"/>
                <a:t>   20-Ago</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3" name="Flowchart: Alternate Process 2">
            <a:extLst>
              <a:ext uri="{FF2B5EF4-FFF2-40B4-BE49-F238E27FC236}">
                <a16:creationId xmlns:a16="http://schemas.microsoft.com/office/drawing/2014/main" id="{474D5453-B400-511A-8853-E3AE7E2FEB5A}"/>
              </a:ext>
            </a:extLst>
          </p:cNvPr>
          <p:cNvSpPr/>
          <p:nvPr/>
        </p:nvSpPr>
        <p:spPr>
          <a:xfrm>
            <a:off x="8026597" y="4554545"/>
            <a:ext cx="1998639" cy="921221"/>
          </a:xfrm>
          <a:prstGeom prst="flowChartAlternateProcess">
            <a:avLst/>
          </a:prstGeom>
          <a:noFill/>
          <a:ln w="7620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6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spcAft>
                <a:spcPts val="500"/>
              </a:spcAft>
              <a:buClr>
                <a:schemeClr val="dk1"/>
              </a:buClr>
              <a:buSzPts val="2800"/>
              <a:buFont typeface="Arial" panose="020B0604020202020204" pitchFamily="34" charset="0"/>
              <a:buChar char="•"/>
            </a:pPr>
            <a:r>
              <a:rPr lang="es-GT" noProof="0" dirty="0">
                <a:solidFill>
                  <a:schemeClr val="tx1"/>
                </a:solidFill>
                <a:latin typeface="+mn-lt"/>
                <a:ea typeface="+mn-ea"/>
                <a:cs typeface="+mn-cs"/>
              </a:rPr>
              <a:t>Se utiliza para datos cualitativos</a:t>
            </a:r>
          </a:p>
          <a:p>
            <a:pPr marL="228600" lvl="0" indent="-228600">
              <a:spcAft>
                <a:spcPts val="500"/>
              </a:spcAft>
              <a:buClr>
                <a:schemeClr val="dk1"/>
              </a:buClr>
              <a:buSzPts val="2800"/>
              <a:buFont typeface="Arial" panose="020B0604020202020204" pitchFamily="34" charset="0"/>
              <a:buChar char="•"/>
            </a:pPr>
            <a:r>
              <a:rPr lang="es-GT" noProof="0" dirty="0">
                <a:solidFill>
                  <a:schemeClr val="tx1"/>
                </a:solidFill>
                <a:latin typeface="+mn-lt"/>
                <a:ea typeface="+mn-ea"/>
                <a:cs typeface="+mn-cs"/>
              </a:rPr>
              <a:t>Puede ser vertical (columnas) u horizontal (barras)</a:t>
            </a:r>
          </a:p>
          <a:p>
            <a:pPr marL="228600" lvl="0" indent="-228600">
              <a:spcAft>
                <a:spcPts val="500"/>
              </a:spcAft>
              <a:buClr>
                <a:schemeClr val="dk1"/>
              </a:buClr>
              <a:buSzPts val="2800"/>
              <a:buFont typeface="Arial" panose="020B0604020202020204" pitchFamily="34" charset="0"/>
              <a:buChar char="•"/>
            </a:pPr>
            <a:r>
              <a:rPr lang="es-GT" noProof="0" dirty="0">
                <a:solidFill>
                  <a:schemeClr val="tx1"/>
                </a:solidFill>
                <a:latin typeface="+mn-lt"/>
                <a:ea typeface="+mn-ea"/>
                <a:cs typeface="+mn-cs"/>
              </a:rPr>
              <a:t>Las barras tienen el mismo ancho (amplitud)</a:t>
            </a:r>
          </a:p>
          <a:p>
            <a:pPr marL="228600" lvl="0" indent="-228600">
              <a:spcAft>
                <a:spcPts val="500"/>
              </a:spcAft>
              <a:buClr>
                <a:schemeClr val="dk1"/>
              </a:buClr>
              <a:buSzPts val="2800"/>
              <a:buFont typeface="Arial" panose="020B0604020202020204" pitchFamily="34" charset="0"/>
              <a:buChar char="•"/>
            </a:pPr>
            <a:r>
              <a:rPr lang="es-GT" noProof="0" dirty="0">
                <a:solidFill>
                  <a:schemeClr val="tx1"/>
                </a:solidFill>
                <a:latin typeface="+mn-lt"/>
                <a:ea typeface="+mn-ea"/>
                <a:cs typeface="+mn-cs"/>
              </a:rPr>
              <a:t>Las barras tienen espacios (“vacíos") entre ellas</a:t>
            </a:r>
          </a:p>
          <a:p>
            <a:pPr marL="228600" lvl="0" indent="-228600">
              <a:spcAft>
                <a:spcPts val="500"/>
              </a:spcAft>
              <a:buClr>
                <a:schemeClr val="dk1"/>
              </a:buClr>
              <a:buSzPts val="2800"/>
              <a:buFont typeface="Arial" panose="020B0604020202020204" pitchFamily="34" charset="0"/>
              <a:buChar char="•"/>
            </a:pPr>
            <a:r>
              <a:rPr lang="es-GT" noProof="0" dirty="0">
                <a:solidFill>
                  <a:schemeClr val="tx1"/>
                </a:solidFill>
                <a:latin typeface="+mn-lt"/>
                <a:ea typeface="+mn-ea"/>
                <a:cs typeface="+mn-cs"/>
              </a:rPr>
              <a:t>Varios tipos, entre ellos:</a:t>
            </a:r>
          </a:p>
          <a:p>
            <a:pPr marL="685800" lvl="1" indent="-228600">
              <a:spcAft>
                <a:spcPts val="500"/>
              </a:spcAft>
              <a:buSzPts val="2400"/>
              <a:buFont typeface="Wingdings" panose="05000000000000000000" pitchFamily="2" charset="2"/>
              <a:buChar char="§"/>
            </a:pPr>
            <a:r>
              <a:rPr lang="es-GT" noProof="0" dirty="0">
                <a:solidFill>
                  <a:schemeClr val="tx1"/>
                </a:solidFill>
                <a:latin typeface="+mn-lt"/>
                <a:ea typeface="+mn-ea"/>
                <a:cs typeface="+mn-cs"/>
              </a:rPr>
              <a:t>Simple</a:t>
            </a:r>
          </a:p>
          <a:p>
            <a:pPr marL="685800" lvl="1" indent="-228600">
              <a:spcAft>
                <a:spcPts val="500"/>
              </a:spcAft>
              <a:buSzPts val="2400"/>
              <a:buFont typeface="Wingdings" panose="05000000000000000000" pitchFamily="2" charset="2"/>
              <a:buChar char="§"/>
            </a:pPr>
            <a:r>
              <a:rPr lang="es-GT" noProof="0" dirty="0">
                <a:solidFill>
                  <a:schemeClr val="tx1"/>
                </a:solidFill>
                <a:latin typeface="+mn-lt"/>
                <a:ea typeface="+mn-ea"/>
                <a:cs typeface="+mn-cs"/>
              </a:rPr>
              <a:t>Agrupado</a:t>
            </a:r>
          </a:p>
          <a:p>
            <a:pPr marL="685800" lvl="1" indent="-228600">
              <a:spcAft>
                <a:spcPts val="500"/>
              </a:spcAft>
              <a:buSzPts val="2400"/>
              <a:buFont typeface="Wingdings" panose="05000000000000000000" pitchFamily="2" charset="2"/>
              <a:buChar char="§"/>
            </a:pPr>
            <a:r>
              <a:rPr lang="es-GT" noProof="0" dirty="0">
                <a:solidFill>
                  <a:schemeClr val="tx1"/>
                </a:solidFill>
                <a:latin typeface="+mn-lt"/>
                <a:ea typeface="+mn-ea"/>
                <a:cs typeface="+mn-cs"/>
              </a:rPr>
              <a:t>Apilado</a:t>
            </a:r>
          </a:p>
          <a:p>
            <a:pPr marL="228600" lvl="0" indent="-228600">
              <a:spcAft>
                <a:spcPts val="500"/>
              </a:spcAft>
              <a:buClr>
                <a:schemeClr val="dk1"/>
              </a:buClr>
              <a:buSzPts val="2800"/>
              <a:buFont typeface="Arial" panose="020B0604020202020204" pitchFamily="34" charset="0"/>
              <a:buChar char="•"/>
            </a:pPr>
            <a:r>
              <a:rPr lang="es-GT" noProof="0" dirty="0">
                <a:solidFill>
                  <a:schemeClr val="tx1"/>
                </a:solidFill>
                <a:latin typeface="+mn-lt"/>
                <a:ea typeface="+mn-ea"/>
                <a:cs typeface="+mn-cs"/>
              </a:rPr>
              <a:t>El mejor tipo depende del énfasis deseado</a:t>
            </a:r>
          </a:p>
          <a:p>
            <a:pPr marL="0" lvl="0" indent="0" algn="l" rtl="0">
              <a:lnSpc>
                <a:spcPct val="100000"/>
              </a:lnSpc>
              <a:spcBef>
                <a:spcPts val="1000"/>
              </a:spcBef>
              <a:spcAft>
                <a:spcPts val="0"/>
              </a:spcAft>
              <a:buClr>
                <a:schemeClr val="dk1"/>
              </a:buClr>
              <a:buSzPts val="2800"/>
              <a:buNone/>
            </a:pPr>
            <a:endParaRPr lang="es-ES" dirty="0"/>
          </a:p>
        </p:txBody>
      </p:sp>
      <p:sp>
        <p:nvSpPr>
          <p:cNvPr id="851" name="Google Shape;851;p6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Gráficos de barras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59" name="Google Shape;859;p6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 de barras verticales, </a:t>
            </a:r>
            <a:br>
              <a:rPr lang="es-ES" dirty="0"/>
            </a:br>
            <a:r>
              <a:rPr lang="es-ES" dirty="0"/>
              <a:t>una respuesta permitida: ejemplo (1/2)</a:t>
            </a:r>
          </a:p>
        </p:txBody>
      </p:sp>
      <p:sp>
        <p:nvSpPr>
          <p:cNvPr id="860" name="Google Shape;860;p61"/>
          <p:cNvSpPr txBox="1">
            <a:spLocks noGrp="1"/>
          </p:cNvSpPr>
          <p:nvPr>
            <p:ph sz="half" idx="2"/>
          </p:nvPr>
        </p:nvSpPr>
        <p:spPr>
          <a:xfrm>
            <a:off x="372140" y="1478857"/>
            <a:ext cx="1181986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es-ES" sz="2400" b="1" dirty="0">
                <a:solidFill>
                  <a:srgbClr val="000000"/>
                </a:solidFill>
                <a:latin typeface="Arial"/>
                <a:ea typeface="Arial"/>
                <a:cs typeface="Arial"/>
                <a:sym typeface="Arial"/>
              </a:rPr>
              <a:t>Primera opción para revelar el estado serológico respecto al VIH entre adultos seropositivos (n=198), Hospital </a:t>
            </a:r>
            <a:r>
              <a:rPr lang="es-ES" sz="2400" b="1" i="1" dirty="0">
                <a:solidFill>
                  <a:srgbClr val="000000"/>
                </a:solidFill>
                <a:latin typeface="Arial"/>
                <a:ea typeface="Arial"/>
                <a:cs typeface="Arial"/>
                <a:sym typeface="Arial"/>
              </a:rPr>
              <a:t>Say </a:t>
            </a:r>
            <a:r>
              <a:rPr lang="es-ES" sz="2400" b="1" i="1" dirty="0" err="1">
                <a:solidFill>
                  <a:srgbClr val="000000"/>
                </a:solidFill>
                <a:latin typeface="Arial"/>
                <a:ea typeface="Arial"/>
                <a:cs typeface="Arial"/>
                <a:sym typeface="Arial"/>
              </a:rPr>
              <a:t>Specialist</a:t>
            </a:r>
            <a:r>
              <a:rPr lang="es-ES" sz="2400" b="1" dirty="0">
                <a:solidFill>
                  <a:srgbClr val="000000"/>
                </a:solidFill>
                <a:latin typeface="Arial"/>
                <a:ea typeface="Arial"/>
                <a:cs typeface="Arial"/>
                <a:sym typeface="Arial"/>
              </a:rPr>
              <a:t>, Gombe, Nigeria, 2011</a:t>
            </a:r>
            <a:endParaRPr lang="es-ES" dirty="0"/>
          </a:p>
          <a:p>
            <a:pPr marL="0" lvl="0" indent="0" algn="l" rtl="0">
              <a:lnSpc>
                <a:spcPct val="100000"/>
              </a:lnSpc>
              <a:spcBef>
                <a:spcPts val="500"/>
              </a:spcBef>
              <a:spcAft>
                <a:spcPts val="0"/>
              </a:spcAft>
              <a:buClr>
                <a:schemeClr val="dk1"/>
              </a:buClr>
              <a:buSzPts val="2800"/>
              <a:buNone/>
            </a:pPr>
            <a:endParaRPr lang="es-ES" dirty="0"/>
          </a:p>
        </p:txBody>
      </p:sp>
      <p:sp>
        <p:nvSpPr>
          <p:cNvPr id="3" name="Text Placeholder 2">
            <a:extLst>
              <a:ext uri="{FF2B5EF4-FFF2-40B4-BE49-F238E27FC236}">
                <a16:creationId xmlns:a16="http://schemas.microsoft.com/office/drawing/2014/main" id="{08390C6D-7832-6AA5-62FB-2F5DE23CBC6E}"/>
              </a:ext>
            </a:extLst>
          </p:cNvPr>
          <p:cNvSpPr>
            <a:spLocks noGrp="1"/>
          </p:cNvSpPr>
          <p:nvPr>
            <p:ph type="body" sz="quarter" idx="16"/>
          </p:nvPr>
        </p:nvSpPr>
        <p:spPr/>
        <p:txBody>
          <a:bodyPr/>
          <a:lstStyle/>
          <a:p>
            <a:r>
              <a:rPr lang="da-DK" sz="1200"/>
              <a:t>Adaptado de Dankoli, et al. Pan Afr Med J 2014; 18 (Suppl 1): 4.</a:t>
            </a:r>
          </a:p>
          <a:p>
            <a:endParaRPr lang="en-US"/>
          </a:p>
        </p:txBody>
      </p:sp>
      <p:graphicFrame>
        <p:nvGraphicFramePr>
          <p:cNvPr id="862" name="Google Shape;862;p61"/>
          <p:cNvGraphicFramePr/>
          <p:nvPr>
            <p:extLst>
              <p:ext uri="{D42A27DB-BD31-4B8C-83A1-F6EECF244321}">
                <p14:modId xmlns:p14="http://schemas.microsoft.com/office/powerpoint/2010/main" val="2100885142"/>
              </p:ext>
            </p:extLst>
          </p:nvPr>
        </p:nvGraphicFramePr>
        <p:xfrm>
          <a:off x="838200" y="2134017"/>
          <a:ext cx="10030394" cy="4064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p6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 de barras verticales, </a:t>
            </a:r>
            <a:br>
              <a:rPr lang="es-ES" dirty="0"/>
            </a:br>
            <a:r>
              <a:rPr lang="es-ES" dirty="0"/>
              <a:t>una respuesta permitida: ejemplo</a:t>
            </a:r>
          </a:p>
        </p:txBody>
      </p:sp>
      <p:sp>
        <p:nvSpPr>
          <p:cNvPr id="869" name="Google Shape;869;p62"/>
          <p:cNvSpPr txBox="1">
            <a:spLocks noGrp="1"/>
          </p:cNvSpPr>
          <p:nvPr>
            <p:ph sz="half" idx="2"/>
          </p:nvPr>
        </p:nvSpPr>
        <p:spPr>
          <a:xfrm>
            <a:off x="350874" y="1478857"/>
            <a:ext cx="11841125"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es-ES" sz="2400" b="1" dirty="0">
                <a:solidFill>
                  <a:srgbClr val="000000"/>
                </a:solidFill>
                <a:latin typeface="Arial"/>
                <a:ea typeface="Arial"/>
                <a:cs typeface="Arial"/>
                <a:sym typeface="Arial"/>
              </a:rPr>
              <a:t>Primera opción para revelar el estado serológico respecto al VIH entre adultos seropositivos (n=198), Hospital </a:t>
            </a:r>
            <a:r>
              <a:rPr lang="es-ES" sz="2400" b="1" i="1" dirty="0">
                <a:solidFill>
                  <a:srgbClr val="000000"/>
                </a:solidFill>
                <a:latin typeface="Arial"/>
                <a:ea typeface="Arial"/>
                <a:cs typeface="Arial"/>
                <a:sym typeface="Arial"/>
              </a:rPr>
              <a:t>Say </a:t>
            </a:r>
            <a:r>
              <a:rPr lang="es-ES" sz="2400" b="1" i="1" dirty="0" err="1">
                <a:solidFill>
                  <a:srgbClr val="000000"/>
                </a:solidFill>
                <a:latin typeface="Arial"/>
                <a:ea typeface="Arial"/>
                <a:cs typeface="Arial"/>
                <a:sym typeface="Arial"/>
              </a:rPr>
              <a:t>Specialist</a:t>
            </a:r>
            <a:r>
              <a:rPr lang="es-ES" sz="2400" b="1" dirty="0">
                <a:solidFill>
                  <a:srgbClr val="000000"/>
                </a:solidFill>
                <a:latin typeface="Arial"/>
                <a:ea typeface="Arial"/>
                <a:cs typeface="Arial"/>
                <a:sym typeface="Arial"/>
              </a:rPr>
              <a:t>, Gombe, Nigeria, 2011</a:t>
            </a:r>
            <a:endParaRPr lang="es-ES" dirty="0"/>
          </a:p>
          <a:p>
            <a:pPr marL="0" lvl="0" indent="0" algn="l" rtl="0">
              <a:lnSpc>
                <a:spcPct val="100000"/>
              </a:lnSpc>
              <a:spcBef>
                <a:spcPts val="500"/>
              </a:spcBef>
              <a:spcAft>
                <a:spcPts val="0"/>
              </a:spcAft>
              <a:buClr>
                <a:schemeClr val="dk1"/>
              </a:buClr>
              <a:buSzPts val="2800"/>
              <a:buNone/>
            </a:pPr>
            <a:endParaRPr lang="es-ES" dirty="0"/>
          </a:p>
        </p:txBody>
      </p:sp>
      <p:sp>
        <p:nvSpPr>
          <p:cNvPr id="3" name="Text Placeholder 2">
            <a:extLst>
              <a:ext uri="{FF2B5EF4-FFF2-40B4-BE49-F238E27FC236}">
                <a16:creationId xmlns:a16="http://schemas.microsoft.com/office/drawing/2014/main" id="{F40DBA28-C896-6D71-CAFD-563A6B456762}"/>
              </a:ext>
            </a:extLst>
          </p:cNvPr>
          <p:cNvSpPr>
            <a:spLocks noGrp="1"/>
          </p:cNvSpPr>
          <p:nvPr>
            <p:ph type="body" sz="quarter" idx="16"/>
          </p:nvPr>
        </p:nvSpPr>
        <p:spPr/>
        <p:txBody>
          <a:bodyPr/>
          <a:lstStyle/>
          <a:p>
            <a:r>
              <a:rPr lang="da-DK" sz="1200"/>
              <a:t>Dankoli, et al. Pan Afr Med J 2014; 18 (Suppl 1): 4.</a:t>
            </a:r>
          </a:p>
          <a:p>
            <a:endParaRPr lang="en-US"/>
          </a:p>
        </p:txBody>
      </p:sp>
      <p:graphicFrame>
        <p:nvGraphicFramePr>
          <p:cNvPr id="871" name="Google Shape;871;p62"/>
          <p:cNvGraphicFramePr/>
          <p:nvPr>
            <p:extLst>
              <p:ext uri="{D42A27DB-BD31-4B8C-83A1-F6EECF244321}">
                <p14:modId xmlns:p14="http://schemas.microsoft.com/office/powerpoint/2010/main" val="2723246595"/>
              </p:ext>
            </p:extLst>
          </p:nvPr>
        </p:nvGraphicFramePr>
        <p:xfrm>
          <a:off x="838200" y="2134017"/>
          <a:ext cx="10030394" cy="4064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sp>
        <p:nvSpPr>
          <p:cNvPr id="877" name="Google Shape;877;p63"/>
          <p:cNvSpPr txBox="1">
            <a:spLocks noGrp="1"/>
          </p:cNvSpPr>
          <p:nvPr>
            <p:ph type="title"/>
          </p:nvPr>
        </p:nvSpPr>
        <p:spPr>
          <a:xfrm>
            <a:off x="838199" y="0"/>
            <a:ext cx="11027735"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 de barras verticales, </a:t>
            </a:r>
            <a:br>
              <a:rPr lang="es-ES" dirty="0"/>
            </a:br>
            <a:r>
              <a:rPr lang="es-ES" dirty="0"/>
              <a:t>se permiten múltiples respuestas: ejemplo</a:t>
            </a:r>
          </a:p>
        </p:txBody>
      </p:sp>
      <p:sp>
        <p:nvSpPr>
          <p:cNvPr id="878" name="Google Shape;878;p63"/>
          <p:cNvSpPr txBox="1">
            <a:spLocks noGrp="1"/>
          </p:cNvSpPr>
          <p:nvPr>
            <p:ph sz="half" idx="2"/>
          </p:nvPr>
        </p:nvSpPr>
        <p:spPr>
          <a:xfrm>
            <a:off x="202019" y="1396447"/>
            <a:ext cx="11989981" cy="472171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es-ES" sz="2400" b="1" dirty="0">
                <a:solidFill>
                  <a:srgbClr val="000000"/>
                </a:solidFill>
                <a:latin typeface="Arial"/>
                <a:ea typeface="Arial"/>
                <a:cs typeface="Arial"/>
                <a:sym typeface="Arial"/>
              </a:rPr>
              <a:t>Causas percibidas por los trabajadores sanitarios de la falta de adherencia de los pacientes al tratamiento de la tuberculosis (n=76), Plateau Say, Nigeria, 2011</a:t>
            </a:r>
            <a:endParaRPr lang="es-ES" dirty="0"/>
          </a:p>
          <a:p>
            <a:pPr marL="0" lvl="0" indent="0" algn="l" rtl="0">
              <a:lnSpc>
                <a:spcPct val="100000"/>
              </a:lnSpc>
              <a:spcBef>
                <a:spcPts val="1000"/>
              </a:spcBef>
              <a:spcAft>
                <a:spcPts val="0"/>
              </a:spcAft>
              <a:buClr>
                <a:schemeClr val="dk1"/>
              </a:buClr>
              <a:buSzPts val="2800"/>
              <a:buNone/>
            </a:pPr>
            <a:endParaRPr lang="es-ES" dirty="0"/>
          </a:p>
        </p:txBody>
      </p:sp>
      <p:sp>
        <p:nvSpPr>
          <p:cNvPr id="2" name="Text Placeholder 1">
            <a:extLst>
              <a:ext uri="{FF2B5EF4-FFF2-40B4-BE49-F238E27FC236}">
                <a16:creationId xmlns:a16="http://schemas.microsoft.com/office/drawing/2014/main" id="{0A401149-BFF3-F061-FC6D-FA7867F04157}"/>
              </a:ext>
            </a:extLst>
          </p:cNvPr>
          <p:cNvSpPr>
            <a:spLocks noGrp="1"/>
          </p:cNvSpPr>
          <p:nvPr>
            <p:ph type="body" sz="quarter" idx="16"/>
          </p:nvPr>
        </p:nvSpPr>
        <p:spPr/>
        <p:txBody>
          <a:bodyPr/>
          <a:lstStyle/>
          <a:p>
            <a:r>
              <a:rPr lang="en-US" sz="1200"/>
              <a:t>Ibrahim LM, </a:t>
            </a:r>
            <a:r>
              <a:rPr lang="en-US" sz="1200" err="1"/>
              <a:t>Hadjia </a:t>
            </a:r>
            <a:r>
              <a:rPr lang="en-US" sz="1200"/>
              <a:t>IS, et al. Pan </a:t>
            </a:r>
            <a:r>
              <a:rPr lang="en-US" sz="1200" err="1"/>
              <a:t>Afr </a:t>
            </a:r>
            <a:r>
              <a:rPr lang="en-US" sz="1200"/>
              <a:t>Med J. 2014;18(Suppl 1):8.</a:t>
            </a:r>
          </a:p>
          <a:p>
            <a:endParaRPr lang="en-US"/>
          </a:p>
        </p:txBody>
      </p:sp>
      <p:graphicFrame>
        <p:nvGraphicFramePr>
          <p:cNvPr id="880" name="Google Shape;880;p63"/>
          <p:cNvGraphicFramePr/>
          <p:nvPr>
            <p:extLst>
              <p:ext uri="{D42A27DB-BD31-4B8C-83A1-F6EECF244321}">
                <p14:modId xmlns:p14="http://schemas.microsoft.com/office/powerpoint/2010/main" val="372281875"/>
              </p:ext>
            </p:extLst>
          </p:nvPr>
        </p:nvGraphicFramePr>
        <p:xfrm>
          <a:off x="467232" y="2058668"/>
          <a:ext cx="11713880" cy="437621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9FA07A94-6FD1-C468-8D26-19A196FE67EA}"/>
              </a:ext>
            </a:extLst>
          </p:cNvPr>
          <p:cNvSpPr txBox="1"/>
          <p:nvPr/>
        </p:nvSpPr>
        <p:spPr>
          <a:xfrm rot="16200000">
            <a:off x="-806471" y="3489673"/>
            <a:ext cx="2178076" cy="369332"/>
          </a:xfrm>
          <a:prstGeom prst="rect">
            <a:avLst/>
          </a:prstGeom>
          <a:noFill/>
        </p:spPr>
        <p:txBody>
          <a:bodyPr wrap="square" rtlCol="0">
            <a:spAutoFit/>
          </a:bodyPr>
          <a:lstStyle/>
          <a:p>
            <a:r>
              <a:rPr lang="es-ES" sz="1800" dirty="0">
                <a:solidFill>
                  <a:schemeClr val="tx1"/>
                </a:solidFill>
                <a:latin typeface="Arial"/>
              </a:rPr>
              <a:t>Nº </a:t>
            </a:r>
            <a:r>
              <a:rPr lang="es-ES" sz="1800" baseline="0" dirty="0">
                <a:solidFill>
                  <a:schemeClr val="tx1"/>
                </a:solidFill>
                <a:latin typeface="Arial"/>
              </a:rPr>
              <a:t>de encuestados</a:t>
            </a:r>
            <a:endParaRPr lang="es-ES" sz="1800" dirty="0">
              <a:solidFill>
                <a:schemeClr val="tx1"/>
              </a:solidFill>
              <a:latin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885"/>
        <p:cNvGrpSpPr/>
        <p:nvPr/>
      </p:nvGrpSpPr>
      <p:grpSpPr>
        <a:xfrm>
          <a:off x="0" y="0"/>
          <a:ext cx="0" cy="0"/>
          <a:chOff x="0" y="0"/>
          <a:chExt cx="0" cy="0"/>
        </a:xfrm>
      </p:grpSpPr>
      <p:sp>
        <p:nvSpPr>
          <p:cNvPr id="886" name="Google Shape;886;p6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 de barras horizontales, </a:t>
            </a:r>
            <a:br>
              <a:rPr lang="es-ES" dirty="0"/>
            </a:br>
            <a:r>
              <a:rPr lang="es-ES" dirty="0"/>
              <a:t>respuestas múltiples: el mismo ejemplo</a:t>
            </a:r>
          </a:p>
        </p:txBody>
      </p:sp>
      <p:sp>
        <p:nvSpPr>
          <p:cNvPr id="887" name="Google Shape;887;p64"/>
          <p:cNvSpPr txBox="1">
            <a:spLocks noGrp="1"/>
          </p:cNvSpPr>
          <p:nvPr>
            <p:ph sz="half" idx="2"/>
          </p:nvPr>
        </p:nvSpPr>
        <p:spPr>
          <a:xfrm>
            <a:off x="236197" y="1397212"/>
            <a:ext cx="1192973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es-ES" sz="2400" b="1" dirty="0">
                <a:solidFill>
                  <a:srgbClr val="000000"/>
                </a:solidFill>
                <a:latin typeface="Arial"/>
                <a:ea typeface="Arial"/>
                <a:cs typeface="Arial"/>
                <a:sym typeface="Arial"/>
              </a:rPr>
              <a:t>Causas percibidas por los trabajadores sanitarios de la falta de adherencia de los pacientes al tratamiento de la tuberculosis (n=76), Plateau Say, Nigeria, 2011</a:t>
            </a:r>
            <a:endParaRPr lang="es-ES" dirty="0"/>
          </a:p>
          <a:p>
            <a:pPr marL="0" lvl="0" indent="0" algn="ctr" rtl="0">
              <a:lnSpc>
                <a:spcPct val="100000"/>
              </a:lnSpc>
              <a:spcBef>
                <a:spcPts val="1000"/>
              </a:spcBef>
              <a:spcAft>
                <a:spcPts val="0"/>
              </a:spcAft>
              <a:buClr>
                <a:schemeClr val="dk1"/>
              </a:buClr>
              <a:buSzPts val="2400"/>
              <a:buNone/>
            </a:pPr>
            <a:endParaRPr lang="es-ES" sz="2400" dirty="0">
              <a:latin typeface="Arial"/>
              <a:ea typeface="Arial"/>
              <a:cs typeface="Arial"/>
              <a:sym typeface="Arial"/>
            </a:endParaRPr>
          </a:p>
        </p:txBody>
      </p:sp>
      <p:sp>
        <p:nvSpPr>
          <p:cNvPr id="2" name="Text Placeholder 1">
            <a:extLst>
              <a:ext uri="{FF2B5EF4-FFF2-40B4-BE49-F238E27FC236}">
                <a16:creationId xmlns:a16="http://schemas.microsoft.com/office/drawing/2014/main" id="{7FF087FD-13F4-067A-ADF1-8735459D7A76}"/>
              </a:ext>
            </a:extLst>
          </p:cNvPr>
          <p:cNvSpPr>
            <a:spLocks noGrp="1"/>
          </p:cNvSpPr>
          <p:nvPr>
            <p:ph type="body" sz="quarter" idx="16"/>
          </p:nvPr>
        </p:nvSpPr>
        <p:spPr/>
        <p:txBody>
          <a:bodyPr/>
          <a:lstStyle/>
          <a:p>
            <a:r>
              <a:rPr lang="en-US" sz="1200"/>
              <a:t>Ibrahim LM, </a:t>
            </a:r>
            <a:r>
              <a:rPr lang="en-US" sz="1200" err="1"/>
              <a:t>Hadjia </a:t>
            </a:r>
            <a:r>
              <a:rPr lang="en-US" sz="1200"/>
              <a:t>IS, et al. Pan </a:t>
            </a:r>
            <a:r>
              <a:rPr lang="en-US" sz="1200" err="1"/>
              <a:t>Afr </a:t>
            </a:r>
            <a:r>
              <a:rPr lang="en-US" sz="1200"/>
              <a:t>Med J. 2014;18(Suppl 1):8.</a:t>
            </a:r>
          </a:p>
          <a:p>
            <a:endParaRPr lang="en-US"/>
          </a:p>
        </p:txBody>
      </p:sp>
      <p:graphicFrame>
        <p:nvGraphicFramePr>
          <p:cNvPr id="889" name="Google Shape;889;p64"/>
          <p:cNvGraphicFramePr/>
          <p:nvPr>
            <p:extLst>
              <p:ext uri="{D42A27DB-BD31-4B8C-83A1-F6EECF244321}">
                <p14:modId xmlns:p14="http://schemas.microsoft.com/office/powerpoint/2010/main" val="1189047283"/>
              </p:ext>
            </p:extLst>
          </p:nvPr>
        </p:nvGraphicFramePr>
        <p:xfrm>
          <a:off x="2413591" y="2308166"/>
          <a:ext cx="9654361" cy="4031557"/>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3527E6B2-9210-66CF-A817-129F15C59563}"/>
              </a:ext>
            </a:extLst>
          </p:cNvPr>
          <p:cNvSpPr txBox="1"/>
          <p:nvPr/>
        </p:nvSpPr>
        <p:spPr>
          <a:xfrm>
            <a:off x="124047" y="2441067"/>
            <a:ext cx="5234761" cy="3122137"/>
          </a:xfrm>
          <a:prstGeom prst="rect">
            <a:avLst/>
          </a:prstGeom>
          <a:solidFill>
            <a:schemeClr val="bg1"/>
          </a:solidFill>
        </p:spPr>
        <p:txBody>
          <a:bodyPr wrap="square" rtlCol="0">
            <a:spAutoFit/>
          </a:bodyPr>
          <a:lstStyle/>
          <a:p>
            <a:pPr algn="r">
              <a:lnSpc>
                <a:spcPct val="150000"/>
              </a:lnSpc>
              <a:spcAft>
                <a:spcPts val="600"/>
              </a:spcAft>
            </a:pPr>
            <a:r>
              <a:rPr lang="es-ES" sz="1950" dirty="0">
                <a:cs typeface="Arial" panose="020B0604020202020204" pitchFamily="34" charset="0"/>
              </a:rPr>
              <a:t>Efectos secundarios de los medicamentos</a:t>
            </a:r>
          </a:p>
          <a:p>
            <a:pPr algn="r">
              <a:lnSpc>
                <a:spcPct val="150000"/>
              </a:lnSpc>
              <a:spcAft>
                <a:spcPts val="600"/>
              </a:spcAft>
            </a:pPr>
            <a:r>
              <a:rPr lang="es-ES" sz="1950" dirty="0"/>
              <a:t>Falta de apoyo familiar</a:t>
            </a:r>
          </a:p>
          <a:p>
            <a:pPr algn="r">
              <a:lnSpc>
                <a:spcPct val="150000"/>
              </a:lnSpc>
              <a:spcAft>
                <a:spcPts val="600"/>
              </a:spcAft>
            </a:pPr>
            <a:r>
              <a:rPr lang="es-ES" sz="1950" dirty="0"/>
              <a:t>Asistencia diaria a la cl</a:t>
            </a:r>
            <a:r>
              <a:rPr lang="es-ES" sz="1950" dirty="0">
                <a:ea typeface="Times New Roman"/>
                <a:cs typeface="Arial" panose="020B0604020202020204" pitchFamily="34" charset="0"/>
                <a:sym typeface="Times New Roman"/>
              </a:rPr>
              <a:t>í</a:t>
            </a:r>
            <a:r>
              <a:rPr lang="es-ES" sz="1950" dirty="0"/>
              <a:t>nica</a:t>
            </a:r>
          </a:p>
          <a:p>
            <a:pPr algn="r">
              <a:lnSpc>
                <a:spcPct val="150000"/>
              </a:lnSpc>
              <a:spcAft>
                <a:spcPts val="600"/>
              </a:spcAft>
            </a:pPr>
            <a:r>
              <a:rPr lang="es-ES" sz="1950" dirty="0"/>
              <a:t>Actitudes de los trabajadores sanitarios</a:t>
            </a:r>
          </a:p>
          <a:p>
            <a:pPr algn="r">
              <a:lnSpc>
                <a:spcPct val="150000"/>
              </a:lnSpc>
              <a:spcAft>
                <a:spcPts val="600"/>
              </a:spcAft>
            </a:pPr>
            <a:r>
              <a:rPr lang="es-ES" sz="1950" dirty="0"/>
              <a:t>Falta de medicamentos</a:t>
            </a:r>
          </a:p>
          <a:p>
            <a:pPr algn="r">
              <a:lnSpc>
                <a:spcPct val="150000"/>
              </a:lnSpc>
              <a:spcAft>
                <a:spcPts val="600"/>
              </a:spcAft>
            </a:pPr>
            <a:r>
              <a:rPr lang="es-ES" sz="1950" dirty="0"/>
              <a:t>Actitud de los pacientes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6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es-ES" sz="2400" b="1" dirty="0">
                <a:solidFill>
                  <a:srgbClr val="000000"/>
                </a:solidFill>
                <a:latin typeface="Arial"/>
                <a:ea typeface="Arial"/>
                <a:cs typeface="Arial"/>
                <a:sym typeface="Arial"/>
              </a:rPr>
              <a:t>Distribución por edad y sexo de los niños &lt;5 años con</a:t>
            </a:r>
            <a:endParaRPr lang="es-ES" dirty="0"/>
          </a:p>
          <a:p>
            <a:pPr marL="0" lvl="0" indent="0" algn="ctr" rtl="0">
              <a:lnSpc>
                <a:spcPct val="100000"/>
              </a:lnSpc>
              <a:spcBef>
                <a:spcPts val="500"/>
              </a:spcBef>
              <a:spcAft>
                <a:spcPts val="0"/>
              </a:spcAft>
              <a:buClr>
                <a:srgbClr val="000000"/>
              </a:buClr>
              <a:buSzPts val="2400"/>
              <a:buNone/>
            </a:pPr>
            <a:r>
              <a:rPr lang="es-ES" sz="2400" b="1" dirty="0">
                <a:solidFill>
                  <a:srgbClr val="000000"/>
                </a:solidFill>
                <a:latin typeface="Arial"/>
                <a:ea typeface="Arial"/>
                <a:cs typeface="Arial"/>
                <a:sym typeface="Arial"/>
              </a:rPr>
              <a:t>intoxicación por plomo, </a:t>
            </a:r>
            <a:r>
              <a:rPr lang="es-ES" sz="2400" b="1" dirty="0" err="1">
                <a:solidFill>
                  <a:srgbClr val="000000"/>
                </a:solidFill>
                <a:latin typeface="Arial"/>
                <a:ea typeface="Arial"/>
                <a:cs typeface="Arial"/>
                <a:sym typeface="Arial"/>
              </a:rPr>
              <a:t>Zamfara</a:t>
            </a:r>
            <a:r>
              <a:rPr lang="es-ES" sz="2400" b="1" dirty="0">
                <a:solidFill>
                  <a:srgbClr val="000000"/>
                </a:solidFill>
                <a:latin typeface="Arial"/>
                <a:ea typeface="Arial"/>
                <a:cs typeface="Arial"/>
                <a:sym typeface="Arial"/>
              </a:rPr>
              <a:t> Say, Nigeria, septiembre de 2010</a:t>
            </a:r>
            <a:endParaRPr lang="es-ES" dirty="0"/>
          </a:p>
          <a:p>
            <a:pPr marL="0" lvl="0" indent="0" algn="l" rtl="0">
              <a:lnSpc>
                <a:spcPct val="100000"/>
              </a:lnSpc>
              <a:spcBef>
                <a:spcPts val="1000"/>
              </a:spcBef>
              <a:spcAft>
                <a:spcPts val="0"/>
              </a:spcAft>
              <a:buClr>
                <a:schemeClr val="dk1"/>
              </a:buClr>
              <a:buSzPts val="2800"/>
              <a:buNone/>
            </a:pPr>
            <a:endParaRPr lang="es-ES" dirty="0"/>
          </a:p>
        </p:txBody>
      </p:sp>
      <p:sp>
        <p:nvSpPr>
          <p:cNvPr id="896" name="Google Shape;896;p6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 de barras agrupadas: ejemplo</a:t>
            </a:r>
          </a:p>
        </p:txBody>
      </p:sp>
      <p:sp>
        <p:nvSpPr>
          <p:cNvPr id="2" name="Text Placeholder 1">
            <a:extLst>
              <a:ext uri="{FF2B5EF4-FFF2-40B4-BE49-F238E27FC236}">
                <a16:creationId xmlns:a16="http://schemas.microsoft.com/office/drawing/2014/main" id="{D9884C6D-9D75-5C71-6405-B2D4BBC63A9F}"/>
              </a:ext>
            </a:extLst>
          </p:cNvPr>
          <p:cNvSpPr>
            <a:spLocks noGrp="1"/>
          </p:cNvSpPr>
          <p:nvPr>
            <p:ph type="body" sz="quarter" idx="16"/>
          </p:nvPr>
        </p:nvSpPr>
        <p:spPr/>
        <p:txBody>
          <a:bodyPr/>
          <a:lstStyle/>
          <a:p>
            <a:r>
              <a:rPr lang="da-DK"/>
              <a:t>Ajumobi, et al. Pan Afr Med J 2014; 18 (Suppl 1): 14.</a:t>
            </a:r>
          </a:p>
        </p:txBody>
      </p:sp>
      <p:graphicFrame>
        <p:nvGraphicFramePr>
          <p:cNvPr id="898" name="Google Shape;898;p65"/>
          <p:cNvGraphicFramePr/>
          <p:nvPr>
            <p:extLst>
              <p:ext uri="{D42A27DB-BD31-4B8C-83A1-F6EECF244321}">
                <p14:modId xmlns:p14="http://schemas.microsoft.com/office/powerpoint/2010/main" val="1381370705"/>
              </p:ext>
            </p:extLst>
          </p:nvPr>
        </p:nvGraphicFramePr>
        <p:xfrm>
          <a:off x="838200" y="2285708"/>
          <a:ext cx="10030394" cy="422442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03"/>
        <p:cNvGrpSpPr/>
        <p:nvPr/>
      </p:nvGrpSpPr>
      <p:grpSpPr>
        <a:xfrm>
          <a:off x="0" y="0"/>
          <a:ext cx="0" cy="0"/>
          <a:chOff x="0" y="0"/>
          <a:chExt cx="0" cy="0"/>
        </a:xfrm>
      </p:grpSpPr>
      <p:graphicFrame>
        <p:nvGraphicFramePr>
          <p:cNvPr id="907" name="Google Shape;907;p66"/>
          <p:cNvGraphicFramePr/>
          <p:nvPr>
            <p:extLst>
              <p:ext uri="{D42A27DB-BD31-4B8C-83A1-F6EECF244321}">
                <p14:modId xmlns:p14="http://schemas.microsoft.com/office/powerpoint/2010/main" val="1896490643"/>
              </p:ext>
            </p:extLst>
          </p:nvPr>
        </p:nvGraphicFramePr>
        <p:xfrm>
          <a:off x="838200" y="2200232"/>
          <a:ext cx="10030394" cy="4309897"/>
        </p:xfrm>
        <a:graphic>
          <a:graphicData uri="http://schemas.openxmlformats.org/drawingml/2006/chart">
            <c:chart xmlns:c="http://schemas.openxmlformats.org/drawingml/2006/chart" xmlns:r="http://schemas.openxmlformats.org/officeDocument/2006/relationships" r:id="rId3"/>
          </a:graphicData>
        </a:graphic>
      </p:graphicFrame>
      <p:sp>
        <p:nvSpPr>
          <p:cNvPr id="904" name="Google Shape;904;p6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es-GT" sz="2400" b="1" noProof="0" dirty="0">
                <a:solidFill>
                  <a:srgbClr val="000000"/>
                </a:solidFill>
                <a:latin typeface="Arial"/>
                <a:ea typeface="Arial"/>
                <a:cs typeface="Arial"/>
                <a:sym typeface="Arial"/>
              </a:rPr>
              <a:t>Distribución por edad y sexo de los niños &lt;5 años con</a:t>
            </a:r>
            <a:endParaRPr lang="es-GT" noProof="0" dirty="0"/>
          </a:p>
          <a:p>
            <a:pPr marL="0" lvl="0" indent="0" algn="ctr" rtl="0">
              <a:lnSpc>
                <a:spcPct val="100000"/>
              </a:lnSpc>
              <a:spcBef>
                <a:spcPts val="500"/>
              </a:spcBef>
              <a:spcAft>
                <a:spcPts val="0"/>
              </a:spcAft>
              <a:buClr>
                <a:srgbClr val="000000"/>
              </a:buClr>
              <a:buSzPts val="2400"/>
              <a:buNone/>
            </a:pPr>
            <a:r>
              <a:rPr lang="es-GT" sz="2400" b="1" noProof="0" dirty="0">
                <a:solidFill>
                  <a:srgbClr val="000000"/>
                </a:solidFill>
                <a:latin typeface="Arial"/>
                <a:ea typeface="Arial"/>
                <a:cs typeface="Arial"/>
                <a:sym typeface="Arial"/>
              </a:rPr>
              <a:t>intoxicación por plomo, Zamfara Say, Nigeria, septiembre de 2010</a:t>
            </a:r>
            <a:endParaRPr lang="es-GT" noProof="0" dirty="0"/>
          </a:p>
          <a:p>
            <a:pPr marL="0" lvl="0" indent="0" algn="l" rtl="0">
              <a:lnSpc>
                <a:spcPct val="100000"/>
              </a:lnSpc>
              <a:spcBef>
                <a:spcPts val="1000"/>
              </a:spcBef>
              <a:spcAft>
                <a:spcPts val="0"/>
              </a:spcAft>
              <a:buClr>
                <a:schemeClr val="dk1"/>
              </a:buClr>
              <a:buSzPts val="2800"/>
              <a:buNone/>
            </a:pPr>
            <a:endParaRPr dirty="0"/>
          </a:p>
        </p:txBody>
      </p:sp>
      <p:sp>
        <p:nvSpPr>
          <p:cNvPr id="905" name="Google Shape;905;p66"/>
          <p:cNvSpPr txBox="1">
            <a:spLocks noGrp="1"/>
          </p:cNvSpPr>
          <p:nvPr>
            <p:ph type="title"/>
          </p:nvPr>
        </p:nvSpPr>
        <p:spPr>
          <a:xfrm>
            <a:off x="838199" y="457200"/>
            <a:ext cx="11144693"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GT" noProof="0" dirty="0"/>
              <a:t>Gráfico de barras apiladas: el mismo ejemplo</a:t>
            </a:r>
          </a:p>
        </p:txBody>
      </p:sp>
      <p:sp>
        <p:nvSpPr>
          <p:cNvPr id="6" name="Text Placeholder 1">
            <a:extLst>
              <a:ext uri="{FF2B5EF4-FFF2-40B4-BE49-F238E27FC236}">
                <a16:creationId xmlns:a16="http://schemas.microsoft.com/office/drawing/2014/main" id="{39AE7B6F-7CC5-7314-1668-C21697176FE9}"/>
              </a:ext>
            </a:extLst>
          </p:cNvPr>
          <p:cNvSpPr>
            <a:spLocks noGrp="1"/>
          </p:cNvSpPr>
          <p:nvPr>
            <p:ph type="body" sz="quarter" idx="16"/>
          </p:nvPr>
        </p:nvSpPr>
        <p:spPr/>
        <p:txBody>
          <a:bodyPr/>
          <a:lstStyle/>
          <a:p>
            <a:r>
              <a:rPr lang="da-DK"/>
              <a:t>Ajumobi, et al. Pan Afr Med J 2014; 18 (Suppl 1): 14.</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12"/>
        <p:cNvGrpSpPr/>
        <p:nvPr/>
      </p:nvGrpSpPr>
      <p:grpSpPr>
        <a:xfrm>
          <a:off x="0" y="0"/>
          <a:ext cx="0" cy="0"/>
          <a:chOff x="0" y="0"/>
          <a:chExt cx="0" cy="0"/>
        </a:xfrm>
      </p:grpSpPr>
      <p:sp>
        <p:nvSpPr>
          <p:cNvPr id="914" name="Google Shape;914;p6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Creación de un gráfico de barras</a:t>
            </a:r>
          </a:p>
        </p:txBody>
      </p:sp>
      <p:sp>
        <p:nvSpPr>
          <p:cNvPr id="916" name="Google Shape;916;p67"/>
          <p:cNvSpPr/>
          <p:nvPr/>
        </p:nvSpPr>
        <p:spPr>
          <a:xfrm>
            <a:off x="1127760" y="3132938"/>
            <a:ext cx="8412480" cy="73152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Asignar una barra a cada valor</a:t>
            </a:r>
            <a:endParaRPr kumimoji="0" lang="es-ES" sz="1800" b="0" i="0" u="none" strike="noStrike" kern="1200" cap="none" spc="0" normalizeH="0" baseline="0" dirty="0">
              <a:ln>
                <a:noFill/>
              </a:ln>
              <a:solidFill>
                <a:prstClr val="black"/>
              </a:solidFill>
              <a:effectLst/>
              <a:uLnTx/>
              <a:uFillTx/>
              <a:latin typeface="Arial"/>
            </a:endParaRPr>
          </a:p>
        </p:txBody>
      </p:sp>
      <p:sp>
        <p:nvSpPr>
          <p:cNvPr id="917" name="Google Shape;917;p67"/>
          <p:cNvSpPr/>
          <p:nvPr/>
        </p:nvSpPr>
        <p:spPr>
          <a:xfrm>
            <a:off x="1127760" y="1469510"/>
            <a:ext cx="8412480" cy="15544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Decidir qué tipo de gráfico de barras es el más adecuado para los datos;</a:t>
            </a:r>
            <a:endParaRPr kumimoji="0" lang="es-ES" sz="1800" b="0" i="0" u="none" strike="noStrike" kern="1200" cap="none" spc="0" normalizeH="0" baseline="0" dirty="0">
              <a:ln>
                <a:noFill/>
              </a:ln>
              <a:solidFill>
                <a:prstClr val="black"/>
              </a:solidFill>
              <a:effectLst/>
              <a:uLnTx/>
              <a:uFillTx/>
              <a:latin typeface="Arial"/>
            </a:endParaRPr>
          </a:p>
          <a:p>
            <a:pPr marL="74295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Decidir qué orientación es la más adecuada para los datos y las etiquetas</a:t>
            </a:r>
            <a:endParaRPr kumimoji="0" lang="es-ES" sz="1800" b="0" i="0" u="none" strike="noStrike" kern="1200" cap="none" spc="0" normalizeH="0" baseline="0" dirty="0">
              <a:ln>
                <a:noFill/>
              </a:ln>
              <a:solidFill>
                <a:prstClr val="black"/>
              </a:solidFill>
              <a:effectLst/>
              <a:uLnTx/>
              <a:uFillTx/>
              <a:latin typeface="Arial"/>
            </a:endParaRPr>
          </a:p>
        </p:txBody>
      </p:sp>
      <p:sp>
        <p:nvSpPr>
          <p:cNvPr id="918" name="Google Shape;918;p67"/>
          <p:cNvSpPr/>
          <p:nvPr/>
        </p:nvSpPr>
        <p:spPr>
          <a:xfrm>
            <a:off x="1127760" y="4007236"/>
            <a:ext cx="8412480" cy="73152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36600" marR="0" lvl="1"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Contar el número de veces que aparece cada valor</a:t>
            </a:r>
          </a:p>
        </p:txBody>
      </p:sp>
      <p:sp>
        <p:nvSpPr>
          <p:cNvPr id="919" name="Google Shape;919;p67"/>
          <p:cNvSpPr/>
          <p:nvPr/>
        </p:nvSpPr>
        <p:spPr>
          <a:xfrm>
            <a:off x="1127760" y="4880355"/>
            <a:ext cx="8412480" cy="73152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2625" marR="0" lvl="1"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Hacer que la altura o longitud de la barra sea igual a la frecuencia de cada intervalo</a:t>
            </a:r>
          </a:p>
        </p:txBody>
      </p:sp>
      <p:sp>
        <p:nvSpPr>
          <p:cNvPr id="920" name="Google Shape;920;p67"/>
          <p:cNvSpPr/>
          <p:nvPr/>
        </p:nvSpPr>
        <p:spPr>
          <a:xfrm>
            <a:off x="1127760" y="5752406"/>
            <a:ext cx="8412480" cy="73152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1" indent="-635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Incluir etiquetas de eje con unidades y un </a:t>
            </a:r>
            <a:br>
              <a:rPr kumimoji="0" lang="es-ES" sz="2400" b="1" i="0" u="none" strike="noStrike" kern="1200" cap="none" spc="0" normalizeH="0" baseline="0" dirty="0">
                <a:ln>
                  <a:noFill/>
                </a:ln>
                <a:solidFill>
                  <a:prstClr val="black"/>
                </a:solidFill>
                <a:effectLst/>
                <a:uLnTx/>
                <a:uFillTx/>
                <a:latin typeface="Arial"/>
                <a:ea typeface="Arial"/>
                <a:cs typeface="Arial"/>
                <a:sym typeface="Arial"/>
              </a:rPr>
            </a:b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título descriptivo</a:t>
            </a:r>
          </a:p>
        </p:txBody>
      </p:sp>
      <p:sp>
        <p:nvSpPr>
          <p:cNvPr id="921" name="Google Shape;921;p67"/>
          <p:cNvSpPr txBox="1"/>
          <p:nvPr/>
        </p:nvSpPr>
        <p:spPr>
          <a:xfrm>
            <a:off x="1224305" y="5750520"/>
            <a:ext cx="731520" cy="731520"/>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5</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922" name="Google Shape;922;p67"/>
          <p:cNvSpPr txBox="1"/>
          <p:nvPr/>
        </p:nvSpPr>
        <p:spPr>
          <a:xfrm>
            <a:off x="1224305" y="3993502"/>
            <a:ext cx="731520" cy="731520"/>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3</a:t>
            </a:r>
            <a:endParaRPr kumimoji="0" sz="1600" b="0" i="0" u="none" strike="noStrike" kern="1200" cap="none" spc="0" normalizeH="0" baseline="0" noProof="0">
              <a:ln>
                <a:noFill/>
              </a:ln>
              <a:solidFill>
                <a:prstClr val="black"/>
              </a:solidFill>
              <a:effectLst/>
              <a:uLnTx/>
              <a:uFillTx/>
              <a:latin typeface="Arial"/>
              <a:ea typeface="+mn-ea"/>
              <a:cs typeface="+mn-cs"/>
            </a:endParaRPr>
          </a:p>
        </p:txBody>
      </p:sp>
      <p:sp>
        <p:nvSpPr>
          <p:cNvPr id="923" name="Google Shape;923;p67"/>
          <p:cNvSpPr txBox="1"/>
          <p:nvPr/>
        </p:nvSpPr>
        <p:spPr>
          <a:xfrm>
            <a:off x="1224305" y="4854049"/>
            <a:ext cx="731520" cy="731520"/>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4</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924" name="Google Shape;924;p67"/>
          <p:cNvSpPr txBox="1"/>
          <p:nvPr/>
        </p:nvSpPr>
        <p:spPr>
          <a:xfrm>
            <a:off x="1224305" y="3154998"/>
            <a:ext cx="731520" cy="731520"/>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2</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925" name="Google Shape;925;p67"/>
          <p:cNvSpPr txBox="1"/>
          <p:nvPr/>
        </p:nvSpPr>
        <p:spPr>
          <a:xfrm>
            <a:off x="1224305" y="1880990"/>
            <a:ext cx="731520" cy="731520"/>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Libre Franklin Medium"/>
                <a:ea typeface="Libre Franklin Medium"/>
                <a:cs typeface="Libre Franklin Medium"/>
                <a:sym typeface="Libre Franklin Medium"/>
              </a:rPr>
              <a:t>1</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2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30"/>
        <p:cNvGrpSpPr/>
        <p:nvPr/>
      </p:nvGrpSpPr>
      <p:grpSpPr>
        <a:xfrm>
          <a:off x="0" y="0"/>
          <a:ext cx="0" cy="0"/>
          <a:chOff x="0" y="0"/>
          <a:chExt cx="0" cy="0"/>
        </a:xfrm>
      </p:grpSpPr>
      <p:sp>
        <p:nvSpPr>
          <p:cNvPr id="931" name="Google Shape;931;p6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Histograma frente a gráfico de barras</a:t>
            </a:r>
          </a:p>
        </p:txBody>
      </p:sp>
      <p:sp>
        <p:nvSpPr>
          <p:cNvPr id="933" name="Google Shape;933;p68"/>
          <p:cNvSpPr txBox="1">
            <a:spLocks noGrp="1"/>
          </p:cNvSpPr>
          <p:nvPr>
            <p:ph type="body" idx="1"/>
          </p:nvPr>
        </p:nvSpPr>
        <p:spPr>
          <a:prstGeom prst="rect">
            <a:avLst/>
          </a:prstGeom>
          <a:noFill/>
          <a:ln>
            <a:noFill/>
          </a:ln>
        </p:spPr>
        <p:txBody>
          <a:bodyPr spcFirstLastPara="1" wrap="square" lIns="91425" tIns="45700" rIns="91425" bIns="45700" anchor="b" anchorCtr="0">
            <a:noAutofit/>
          </a:bodyPr>
          <a:lstStyle/>
          <a:p>
            <a:pPr algn="ctr">
              <a:spcBef>
                <a:spcPts val="0"/>
              </a:spcBef>
              <a:buClr>
                <a:srgbClr val="00953A"/>
              </a:buClr>
              <a:buSzPts val="3200"/>
            </a:pPr>
            <a:r>
              <a:rPr lang="es-ES" sz="3200" dirty="0">
                <a:solidFill>
                  <a:srgbClr val="00953A"/>
                </a:solidFill>
              </a:rPr>
              <a:t>Histograma</a:t>
            </a:r>
          </a:p>
        </p:txBody>
      </p:sp>
      <p:sp>
        <p:nvSpPr>
          <p:cNvPr id="932" name="Google Shape;932;p6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lvl="0">
              <a:spcBef>
                <a:spcPts val="0"/>
              </a:spcBef>
              <a:buClr>
                <a:schemeClr val="dk1"/>
              </a:buClr>
              <a:buSzPts val="2800"/>
            </a:pPr>
            <a:r>
              <a:rPr lang="es-ES" dirty="0"/>
              <a:t>Variables cuantitativas</a:t>
            </a:r>
          </a:p>
          <a:p>
            <a:pPr lvl="0">
              <a:buClr>
                <a:schemeClr val="dk1"/>
              </a:buClr>
              <a:buSzPts val="2800"/>
            </a:pPr>
            <a:r>
              <a:rPr lang="es-ES" dirty="0"/>
              <a:t>Se utiliza para mostrar la distribución de frecuencias de una variable cuantitativa (incluido el tiempo)</a:t>
            </a:r>
          </a:p>
          <a:p>
            <a:pPr lvl="0">
              <a:spcBef>
                <a:spcPts val="0"/>
              </a:spcBef>
              <a:buClr>
                <a:schemeClr val="dk1"/>
              </a:buClr>
              <a:buSzPts val="2800"/>
            </a:pPr>
            <a:r>
              <a:rPr lang="es-ES" dirty="0"/>
              <a:t>Curva epidémica</a:t>
            </a:r>
          </a:p>
          <a:p>
            <a:pPr lvl="0">
              <a:spcBef>
                <a:spcPts val="0"/>
              </a:spcBef>
              <a:buClr>
                <a:schemeClr val="dk1"/>
              </a:buClr>
              <a:buSzPts val="2800"/>
            </a:pPr>
            <a:endParaRPr lang="es-ES" dirty="0"/>
          </a:p>
          <a:p>
            <a:pPr lvl="0">
              <a:spcBef>
                <a:spcPts val="0"/>
              </a:spcBef>
              <a:buClr>
                <a:schemeClr val="dk1"/>
              </a:buClr>
              <a:buSzPts val="2800"/>
            </a:pPr>
            <a:r>
              <a:rPr lang="es-ES" dirty="0"/>
              <a:t>¿Reorganizar el orden de </a:t>
            </a:r>
            <a:br>
              <a:rPr lang="es-ES" dirty="0"/>
            </a:br>
            <a:r>
              <a:rPr lang="es-ES" dirty="0"/>
              <a:t>las columnas?</a:t>
            </a:r>
          </a:p>
        </p:txBody>
      </p:sp>
      <p:sp>
        <p:nvSpPr>
          <p:cNvPr id="934" name="Google Shape;934;p68"/>
          <p:cNvSpPr txBox="1">
            <a:spLocks noGrp="1"/>
          </p:cNvSpPr>
          <p:nvPr>
            <p:ph type="body" sz="quarter" idx="3"/>
          </p:nvPr>
        </p:nvSpPr>
        <p:spPr>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00953A"/>
              </a:buClr>
              <a:buSzPts val="3200"/>
              <a:buNone/>
            </a:pPr>
            <a:r>
              <a:rPr lang="es-ES" sz="3200" dirty="0">
                <a:solidFill>
                  <a:srgbClr val="00953A"/>
                </a:solidFill>
              </a:rPr>
              <a:t>Gráfico de barras</a:t>
            </a:r>
            <a:endParaRPr lang="es-ES" dirty="0"/>
          </a:p>
        </p:txBody>
      </p:sp>
      <p:sp>
        <p:nvSpPr>
          <p:cNvPr id="935" name="Google Shape;935;p68"/>
          <p:cNvSpPr txBox="1">
            <a:spLocks noGrp="1"/>
          </p:cNvSpPr>
          <p:nvPr>
            <p:ph sz="half" idx="13"/>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dirty="0"/>
              <a:t>Variables cualitativas</a:t>
            </a:r>
          </a:p>
          <a:p>
            <a:pPr marL="228600" lvl="0" indent="-228600" algn="l" rtl="0">
              <a:lnSpc>
                <a:spcPct val="100000"/>
              </a:lnSpc>
              <a:spcBef>
                <a:spcPts val="1000"/>
              </a:spcBef>
              <a:spcAft>
                <a:spcPts val="0"/>
              </a:spcAft>
              <a:buClr>
                <a:schemeClr val="dk1"/>
              </a:buClr>
              <a:buSzPts val="2800"/>
              <a:buChar char="•"/>
            </a:pPr>
            <a:r>
              <a:rPr lang="es-ES" dirty="0"/>
              <a:t>Se utiliza para comparar categorías de variables cualitativas</a:t>
            </a:r>
          </a:p>
          <a:p>
            <a:pPr marL="228600" lvl="0" indent="-228600" algn="l" rtl="0">
              <a:lnSpc>
                <a:spcPct val="100000"/>
              </a:lnSpc>
              <a:spcBef>
                <a:spcPts val="0"/>
              </a:spcBef>
              <a:spcAft>
                <a:spcPts val="0"/>
              </a:spcAft>
              <a:buClr>
                <a:schemeClr val="dk1"/>
              </a:buClr>
              <a:buSzPts val="2800"/>
              <a:buChar char="•"/>
            </a:pPr>
            <a:r>
              <a:rPr lang="es-ES" dirty="0"/>
              <a:t>Sexo, síntomas, etc.</a:t>
            </a:r>
          </a:p>
          <a:p>
            <a:pPr marL="228600" lvl="0" indent="-228600" algn="l" rtl="0">
              <a:lnSpc>
                <a:spcPct val="100000"/>
              </a:lnSpc>
              <a:spcBef>
                <a:spcPts val="0"/>
              </a:spcBef>
              <a:spcAft>
                <a:spcPts val="0"/>
              </a:spcAft>
              <a:buClr>
                <a:schemeClr val="dk1"/>
              </a:buClr>
              <a:buSzPts val="2800"/>
              <a:buChar char="•"/>
            </a:pPr>
            <a:endParaRPr lang="es-ES" sz="3200" dirty="0"/>
          </a:p>
          <a:p>
            <a:pPr marL="228600" lvl="0" indent="-228600" algn="l" rtl="0">
              <a:lnSpc>
                <a:spcPct val="100000"/>
              </a:lnSpc>
              <a:spcBef>
                <a:spcPts val="0"/>
              </a:spcBef>
              <a:spcAft>
                <a:spcPts val="0"/>
              </a:spcAft>
              <a:buClr>
                <a:schemeClr val="dk1"/>
              </a:buClr>
              <a:buSzPts val="2800"/>
              <a:buChar char="•"/>
            </a:pPr>
            <a:r>
              <a:rPr lang="es-ES" dirty="0"/>
              <a:t>¿Reorganizar el orden de </a:t>
            </a:r>
            <a:br>
              <a:rPr lang="es-ES" dirty="0"/>
            </a:br>
            <a:r>
              <a:rPr lang="es-ES" dirty="0"/>
              <a:t>las columnas?</a:t>
            </a:r>
          </a:p>
          <a:p>
            <a:pPr marL="228600" lvl="0" indent="-50800" algn="l" rtl="0">
              <a:lnSpc>
                <a:spcPct val="90000"/>
              </a:lnSpc>
              <a:spcBef>
                <a:spcPts val="1500"/>
              </a:spcBef>
              <a:spcAft>
                <a:spcPts val="0"/>
              </a:spcAft>
              <a:buClr>
                <a:schemeClr val="dk1"/>
              </a:buClr>
              <a:buSzPts val="2800"/>
              <a:buNone/>
            </a:pPr>
            <a:endParaRPr lang="es-ES" dirty="0"/>
          </a:p>
        </p:txBody>
      </p:sp>
      <p:sp>
        <p:nvSpPr>
          <p:cNvPr id="937" name="Google Shape;937;p68"/>
          <p:cNvSpPr txBox="1"/>
          <p:nvPr/>
        </p:nvSpPr>
        <p:spPr>
          <a:xfrm>
            <a:off x="2959893" y="5814603"/>
            <a:ext cx="914400" cy="523220"/>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800" b="1" i="0" u="none" strike="noStrike" kern="1200" cap="none" spc="0" normalizeH="0" baseline="0" dirty="0">
                <a:ln>
                  <a:noFill/>
                </a:ln>
                <a:solidFill>
                  <a:srgbClr val="00953A"/>
                </a:solidFill>
                <a:effectLst/>
                <a:uLnTx/>
                <a:uFillTx/>
                <a:latin typeface="Arial"/>
                <a:ea typeface="Arial"/>
                <a:cs typeface="Arial"/>
                <a:sym typeface="Arial"/>
              </a:rPr>
              <a:t>¡No!</a:t>
            </a:r>
            <a:endParaRPr kumimoji="0" lang="es-ES" sz="1800" b="0" i="0" u="none" strike="noStrike" kern="1200" cap="none" spc="0" normalizeH="0" baseline="0" dirty="0">
              <a:ln>
                <a:noFill/>
              </a:ln>
              <a:solidFill>
                <a:prstClr val="black"/>
              </a:solidFill>
              <a:effectLst/>
              <a:uLnTx/>
              <a:uFillTx/>
              <a:latin typeface="Arial"/>
            </a:endParaRPr>
          </a:p>
        </p:txBody>
      </p:sp>
      <p:sp>
        <p:nvSpPr>
          <p:cNvPr id="938" name="Google Shape;938;p68"/>
          <p:cNvSpPr txBox="1"/>
          <p:nvPr/>
        </p:nvSpPr>
        <p:spPr>
          <a:xfrm>
            <a:off x="6540588" y="5740171"/>
            <a:ext cx="4942571" cy="867890"/>
          </a:xfrm>
          <a:prstGeom prst="rect">
            <a:avLst/>
          </a:prstGeom>
          <a:noFill/>
          <a:ln>
            <a:noFill/>
          </a:ln>
        </p:spPr>
        <p:txBody>
          <a:bodyPr spcFirstLastPara="1" wrap="square" lIns="91425" tIns="45700" rIns="91425" bIns="45700" anchor="t" anchorCtr="0">
            <a:spAutoFit/>
          </a:bodyPr>
          <a:lstStyle/>
          <a:p>
            <a:pPr marL="0" marR="0" lvl="0" indent="0" defTabSz="457200" rtl="0" eaLnBrk="1" fontAlgn="auto" latinLnBrk="0" hangingPunct="1">
              <a:lnSpc>
                <a:spcPct val="90000"/>
              </a:lnSpc>
              <a:spcBef>
                <a:spcPts val="0"/>
              </a:spcBef>
              <a:spcAft>
                <a:spcPts val="0"/>
              </a:spcAft>
              <a:buClrTx/>
              <a:buSzTx/>
              <a:buFontTx/>
              <a:buNone/>
              <a:tabLst/>
              <a:defRPr/>
            </a:pPr>
            <a:r>
              <a:rPr kumimoji="0" lang="es-ES" sz="2800" b="1" i="0" u="none" strike="noStrike" kern="1200" cap="none" spc="0" normalizeH="0" baseline="0" dirty="0">
                <a:ln>
                  <a:noFill/>
                </a:ln>
                <a:solidFill>
                  <a:srgbClr val="00953A"/>
                </a:solidFill>
                <a:effectLst/>
                <a:uLnTx/>
                <a:uFillTx/>
                <a:latin typeface="Arial"/>
                <a:ea typeface="Arial"/>
                <a:cs typeface="Arial"/>
                <a:sym typeface="Arial"/>
              </a:rPr>
              <a:t>Sí. Recomendado de mayor </a:t>
            </a:r>
            <a:br>
              <a:rPr kumimoji="0" lang="es-ES" sz="2800" b="1" i="0" u="none" strike="noStrike" kern="1200" cap="none" spc="0" normalizeH="0" baseline="0" dirty="0">
                <a:ln>
                  <a:noFill/>
                </a:ln>
                <a:solidFill>
                  <a:srgbClr val="00953A"/>
                </a:solidFill>
                <a:effectLst/>
                <a:uLnTx/>
                <a:uFillTx/>
                <a:latin typeface="Arial"/>
                <a:ea typeface="Arial"/>
                <a:cs typeface="Arial"/>
                <a:sym typeface="Arial"/>
              </a:rPr>
            </a:br>
            <a:r>
              <a:rPr kumimoji="0" lang="es-ES" sz="2800" b="1" i="0" u="none" strike="noStrike" kern="1200" cap="none" spc="0" normalizeH="0" baseline="0" dirty="0">
                <a:ln>
                  <a:noFill/>
                </a:ln>
                <a:solidFill>
                  <a:srgbClr val="00953A"/>
                </a:solidFill>
                <a:effectLst/>
                <a:uLnTx/>
                <a:uFillTx/>
                <a:latin typeface="Arial"/>
                <a:ea typeface="Arial"/>
                <a:cs typeface="Arial"/>
                <a:sym typeface="Arial"/>
              </a:rPr>
              <a:t>a menor </a:t>
            </a:r>
            <a:endParaRPr kumimoji="0" lang="es-ES" sz="1800" b="0" i="0" u="none" strike="noStrike" kern="1200" cap="none" spc="0" normalizeH="0" baseline="0" dirty="0">
              <a:ln>
                <a:noFill/>
              </a:ln>
              <a:solidFill>
                <a:prstClr val="black"/>
              </a:solidFill>
              <a:effectLst/>
              <a:uLnTx/>
              <a:uFillTx/>
              <a:latin typeface="Arial"/>
            </a:endParaRPr>
          </a:p>
        </p:txBody>
      </p:sp>
      <p:cxnSp>
        <p:nvCxnSpPr>
          <p:cNvPr id="3" name="Straight Connector 2">
            <a:extLst>
              <a:ext uri="{FF2B5EF4-FFF2-40B4-BE49-F238E27FC236}">
                <a16:creationId xmlns:a16="http://schemas.microsoft.com/office/drawing/2014/main" id="{E37F6231-1169-D5BC-38A2-4E1E1E29C4C3}"/>
              </a:ext>
            </a:extLst>
          </p:cNvPr>
          <p:cNvCxnSpPr>
            <a:cxnSpLocks/>
          </p:cNvCxnSpPr>
          <p:nvPr/>
        </p:nvCxnSpPr>
        <p:spPr>
          <a:xfrm>
            <a:off x="5995987" y="1473345"/>
            <a:ext cx="25402" cy="5019530"/>
          </a:xfrm>
          <a:prstGeom prst="line">
            <a:avLst/>
          </a:prstGeom>
          <a:ln w="57150">
            <a:solidFill>
              <a:srgbClr val="F7941D"/>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933">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32">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932">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34">
                                            <p:txEl>
                                              <p:pRg st="0" end="0"/>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35">
                                            <p:txEl>
                                              <p:pRg st="0" end="0"/>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935">
                                            <p:txEl>
                                              <p:pRg st="1" end="1"/>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935">
                                            <p:txEl>
                                              <p:pRg st="2" end="2"/>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932">
                                            <p:txEl>
                                              <p:pRg st="4" end="4"/>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937">
                                            <p:txEl>
                                              <p:pRg st="0" end="0"/>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935">
                                            <p:txEl>
                                              <p:pRg st="4" end="4"/>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93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sp>
        <p:nvSpPr>
          <p:cNvPr id="945" name="Google Shape;945;p6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Crear un gráfico de barras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9" name="Google Shape;189;p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Trabajar con datos: ejemplo 1</a:t>
            </a:r>
          </a:p>
        </p:txBody>
      </p:sp>
      <p:graphicFrame>
        <p:nvGraphicFramePr>
          <p:cNvPr id="191" name="Google Shape;191;p7"/>
          <p:cNvGraphicFramePr/>
          <p:nvPr>
            <p:extLst>
              <p:ext uri="{D42A27DB-BD31-4B8C-83A1-F6EECF244321}">
                <p14:modId xmlns:p14="http://schemas.microsoft.com/office/powerpoint/2010/main" val="485407280"/>
              </p:ext>
            </p:extLst>
          </p:nvPr>
        </p:nvGraphicFramePr>
        <p:xfrm>
          <a:off x="838200" y="2156601"/>
          <a:ext cx="10424160" cy="2286030"/>
        </p:xfrm>
        <a:graphic>
          <a:graphicData uri="http://schemas.openxmlformats.org/drawingml/2006/table">
            <a:tbl>
              <a:tblPr>
                <a:noFill/>
              </a:tblPr>
              <a:tblGrid>
                <a:gridCol w="3017520">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gridCol w="2103120">
                  <a:extLst>
                    <a:ext uri="{9D8B030D-6E8A-4147-A177-3AD203B41FA5}">
                      <a16:colId xmlns:a16="http://schemas.microsoft.com/office/drawing/2014/main" val="20002"/>
                    </a:ext>
                  </a:extLst>
                </a:gridCol>
                <a:gridCol w="2103120">
                  <a:extLst>
                    <a:ext uri="{9D8B030D-6E8A-4147-A177-3AD203B41FA5}">
                      <a16:colId xmlns:a16="http://schemas.microsoft.com/office/drawing/2014/main" val="20003"/>
                    </a:ext>
                  </a:extLst>
                </a:gridCol>
              </a:tblGrid>
              <a:tr h="9144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1" i="0" u="none" strike="noStrike" cap="none">
                          <a:solidFill>
                            <a:schemeClr val="dk1"/>
                          </a:solidFill>
                          <a:latin typeface="Arial"/>
                          <a:ea typeface="Arial"/>
                          <a:cs typeface="Arial"/>
                          <a:sym typeface="Arial"/>
                        </a:rPr>
                        <a:t>Número de caso</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1" i="0" u="none" strike="noStrike" cap="none">
                          <a:solidFill>
                            <a:schemeClr val="dk1"/>
                          </a:solidFill>
                          <a:latin typeface="Arial"/>
                          <a:ea typeface="Arial"/>
                          <a:cs typeface="Arial"/>
                          <a:sym typeface="Arial"/>
                        </a:rPr>
                        <a:t>Fecha de inicio</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1" i="0" u="none" strike="noStrike" cap="none">
                          <a:solidFill>
                            <a:schemeClr val="dk1"/>
                          </a:solidFill>
                          <a:latin typeface="Arial"/>
                          <a:ea typeface="Arial"/>
                          <a:cs typeface="Arial"/>
                          <a:sym typeface="Arial"/>
                        </a:rPr>
                        <a:t>Edad</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1" i="0" u="none" strike="noStrike" cap="none">
                          <a:solidFill>
                            <a:schemeClr val="dk1"/>
                          </a:solidFill>
                          <a:latin typeface="Arial"/>
                          <a:ea typeface="Arial"/>
                          <a:cs typeface="Arial"/>
                          <a:sym typeface="Arial"/>
                        </a:rPr>
                        <a:t>Sexo</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1</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21 de noviembre</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9</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dirty="0">
                          <a:solidFill>
                            <a:schemeClr val="dk1"/>
                          </a:solidFill>
                          <a:latin typeface="Arial"/>
                          <a:cs typeface="Arial"/>
                          <a:sym typeface="Arial"/>
                        </a:rPr>
                        <a:t>H</a:t>
                      </a:r>
                      <a:endParaRPr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21 de noviembre</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39</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dirty="0">
                          <a:solidFill>
                            <a:schemeClr val="dk1"/>
                          </a:solidFill>
                          <a:latin typeface="Arial"/>
                          <a:cs typeface="Arial"/>
                          <a:sym typeface="Arial"/>
                        </a:rPr>
                        <a:t>H</a:t>
                      </a:r>
                      <a:endParaRPr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3</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22 de noviembre </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29</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dirty="0">
                          <a:solidFill>
                            <a:schemeClr val="dk1"/>
                          </a:solidFill>
                          <a:latin typeface="Arial"/>
                          <a:cs typeface="Arial"/>
                          <a:sym typeface="Arial"/>
                        </a:rPr>
                        <a:t>M</a:t>
                      </a:r>
                      <a:endParaRPr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 name="Google Shape;192;p7">
            <a:extLst>
              <a:ext uri="{FF2B5EF4-FFF2-40B4-BE49-F238E27FC236}">
                <a16:creationId xmlns:a16="http://schemas.microsoft.com/office/drawing/2014/main" id="{29003C5C-FE5E-D772-2BB8-45041C2F3FAC}"/>
              </a:ext>
            </a:extLst>
          </p:cNvPr>
          <p:cNvSpPr txBox="1"/>
          <p:nvPr/>
        </p:nvSpPr>
        <p:spPr>
          <a:xfrm>
            <a:off x="838200" y="1515501"/>
            <a:ext cx="10424159" cy="533401"/>
          </a:xfrm>
          <a:prstGeom prst="rect">
            <a:avLst/>
          </a:prstGeom>
          <a:noFill/>
          <a:ln>
            <a:noFill/>
          </a:ln>
        </p:spPr>
        <p:txBody>
          <a:bodyPr spcFirstLastPara="1" wrap="square" lIns="91425" tIns="45700" rIns="91425" bIns="45700" anchor="t" anchorCtr="0">
            <a:noAutofit/>
          </a:bodyPr>
          <a:lstStyle/>
          <a:p>
            <a:pPr algn="ctr" defTabSz="457200">
              <a:lnSpc>
                <a:spcPct val="90000"/>
              </a:lnSpc>
              <a:buClr>
                <a:prstClr val="black"/>
              </a:buClr>
              <a:buSzPts val="2800"/>
              <a:defRPr/>
            </a:pPr>
            <a:r>
              <a:rPr kumimoji="0" lang="es-GT" sz="2800" b="1" i="0" u="none" strike="noStrike" kern="1200" cap="none" spc="0" normalizeH="0" baseline="0" noProof="0" dirty="0">
                <a:ln>
                  <a:noFill/>
                </a:ln>
                <a:solidFill>
                  <a:prstClr val="black"/>
                </a:solidFill>
                <a:effectLst/>
                <a:uLnTx/>
                <a:uFillTx/>
                <a:latin typeface="Arial"/>
                <a:ea typeface="Arial"/>
                <a:cs typeface="Arial"/>
                <a:sym typeface="Arial"/>
              </a:rPr>
              <a:t>Edad (años) y sexo </a:t>
            </a:r>
            <a:r>
              <a:rPr lang="es-GT" sz="2800" b="1" dirty="0">
                <a:solidFill>
                  <a:prstClr val="black"/>
                </a:solidFill>
                <a:latin typeface="Arial"/>
                <a:ea typeface="Arial"/>
                <a:cs typeface="Arial"/>
                <a:sym typeface="Arial"/>
              </a:rPr>
              <a:t>de </a:t>
            </a:r>
            <a:r>
              <a:rPr kumimoji="0" lang="es-GT" sz="2800" b="1" i="0" u="none" strike="noStrike" kern="1200" cap="none" spc="0" normalizeH="0" baseline="0" noProof="0" dirty="0">
                <a:ln>
                  <a:noFill/>
                </a:ln>
                <a:solidFill>
                  <a:prstClr val="black"/>
                </a:solidFill>
                <a:effectLst/>
                <a:uLnTx/>
                <a:uFillTx/>
                <a:latin typeface="Arial"/>
                <a:ea typeface="Arial"/>
                <a:cs typeface="Arial"/>
                <a:sym typeface="Arial"/>
              </a:rPr>
              <a:t>los </a:t>
            </a:r>
            <a:r>
              <a:rPr lang="es-GT" sz="2800" b="1" dirty="0">
                <a:solidFill>
                  <a:prstClr val="black"/>
                </a:solidFill>
                <a:latin typeface="Arial"/>
                <a:ea typeface="Arial"/>
                <a:cs typeface="Arial"/>
                <a:sym typeface="Arial"/>
              </a:rPr>
              <a:t>casos</a:t>
            </a:r>
            <a:endParaRPr kumimoji="0" lang="es-GT" sz="2800" b="1" i="0" u="none" strike="noStrike" kern="1200" cap="none" spc="0" normalizeH="0" baseline="0" noProof="0" dirty="0">
              <a:ln>
                <a:noFill/>
              </a:ln>
              <a:solidFill>
                <a:prstClr val="black"/>
              </a:solidFill>
              <a:effectLst/>
              <a:uLnTx/>
              <a:uFillTx/>
              <a:latin typeface="Arial"/>
              <a:ea typeface="Arial"/>
              <a:cs typeface="Arial"/>
              <a:sym typeface="Arial"/>
            </a:endParaRPr>
          </a:p>
          <a:p>
            <a:pPr marL="0" marR="0" lvl="0" indent="0" algn="ctr" defTabSz="457200" rtl="0" eaLnBrk="1" fontAlgn="auto" latinLnBrk="0" hangingPunct="1">
              <a:lnSpc>
                <a:spcPct val="90000"/>
              </a:lnSpc>
              <a:spcBef>
                <a:spcPts val="1000"/>
              </a:spcBef>
              <a:spcAft>
                <a:spcPts val="0"/>
              </a:spcAft>
              <a:buClr>
                <a:prstClr val="black"/>
              </a:buClr>
              <a:buSzPts val="2400"/>
              <a:buFont typeface="Arial"/>
              <a:buNone/>
              <a:tabLst/>
              <a:defRPr/>
            </a:pPr>
            <a:endParaRPr kumimoji="0" sz="2400" b="1" i="0" u="none" strike="noStrike" kern="1200" cap="none" spc="0" normalizeH="0" baseline="0" noProof="0" dirty="0">
              <a:ln>
                <a:noFill/>
              </a:ln>
              <a:solidFill>
                <a:prstClr val="black"/>
              </a:solidFill>
              <a:effectLst/>
              <a:uLnTx/>
              <a:uFillTx/>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953"/>
        <p:cNvGrpSpPr/>
        <p:nvPr/>
      </p:nvGrpSpPr>
      <p:grpSpPr>
        <a:xfrm>
          <a:off x="0" y="0"/>
          <a:ext cx="0" cy="0"/>
          <a:chOff x="0" y="0"/>
          <a:chExt cx="0" cy="0"/>
        </a:xfrm>
      </p:grpSpPr>
      <p:sp>
        <p:nvSpPr>
          <p:cNvPr id="954" name="Google Shape;954;p7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lvl="0">
              <a:buClr>
                <a:schemeClr val="dk1"/>
              </a:buClr>
              <a:buSzPts val="2800"/>
            </a:pPr>
            <a:r>
              <a:rPr lang="es-ES" dirty="0"/>
              <a:t>Trabajo en parejas</a:t>
            </a:r>
          </a:p>
          <a:p>
            <a:pPr lvl="0">
              <a:buClr>
                <a:schemeClr val="dk1"/>
              </a:buClr>
              <a:buSzPts val="2800"/>
            </a:pPr>
            <a:r>
              <a:rPr lang="es-ES" dirty="0"/>
              <a:t>Utilicen los datos sobre la edad y el sexo de los casos confirmados durante un brote de difteria en el país B en 2024 para crear un gráfico de barras agrupadas por edad y sexo </a:t>
            </a:r>
          </a:p>
          <a:p>
            <a:pPr marL="287020" lvl="0" indent="-109220" algn="l" rtl="0">
              <a:lnSpc>
                <a:spcPct val="100000"/>
              </a:lnSpc>
              <a:spcBef>
                <a:spcPts val="1000"/>
              </a:spcBef>
              <a:spcAft>
                <a:spcPts val="0"/>
              </a:spcAft>
              <a:buClr>
                <a:schemeClr val="dk1"/>
              </a:buClr>
              <a:buSzPts val="2800"/>
              <a:buNone/>
            </a:pPr>
            <a:endParaRPr lang="es-ES" dirty="0"/>
          </a:p>
          <a:p>
            <a:pPr marL="0" lvl="0" indent="0" algn="l" rtl="0">
              <a:lnSpc>
                <a:spcPct val="100000"/>
              </a:lnSpc>
              <a:spcBef>
                <a:spcPts val="1000"/>
              </a:spcBef>
              <a:spcAft>
                <a:spcPts val="0"/>
              </a:spcAft>
              <a:buClr>
                <a:schemeClr val="dk1"/>
              </a:buClr>
              <a:buSzPts val="2800"/>
              <a:buNone/>
            </a:pPr>
            <a:endParaRPr lang="es-ES" dirty="0"/>
          </a:p>
        </p:txBody>
      </p:sp>
      <p:sp>
        <p:nvSpPr>
          <p:cNvPr id="955" name="Google Shape;955;p70"/>
          <p:cNvSpPr txBox="1">
            <a:spLocks noGrp="1"/>
          </p:cNvSpPr>
          <p:nvPr>
            <p:ph type="title"/>
          </p:nvPr>
        </p:nvSpPr>
        <p:spPr>
          <a:xfrm>
            <a:off x="838200" y="458561"/>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Crear un gráfico de barras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962"/>
        <p:cNvGrpSpPr/>
        <p:nvPr/>
      </p:nvGrpSpPr>
      <p:grpSpPr>
        <a:xfrm>
          <a:off x="0" y="0"/>
          <a:ext cx="0" cy="0"/>
          <a:chOff x="0" y="0"/>
          <a:chExt cx="0" cy="0"/>
        </a:xfrm>
      </p:grpSpPr>
      <p:sp>
        <p:nvSpPr>
          <p:cNvPr id="963" name="Google Shape;963;p71"/>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es-ES" sz="2400" b="1" dirty="0">
                <a:solidFill>
                  <a:srgbClr val="000000"/>
                </a:solidFill>
                <a:latin typeface="Arial"/>
                <a:ea typeface="Arial"/>
                <a:cs typeface="Arial"/>
                <a:sym typeface="Arial"/>
              </a:rPr>
              <a:t>Número de casos de difteria por edad y sexo,</a:t>
            </a:r>
            <a:endParaRPr lang="es-ES" dirty="0"/>
          </a:p>
          <a:p>
            <a:pPr marL="0" lvl="0" indent="0" algn="ctr" rtl="0">
              <a:lnSpc>
                <a:spcPct val="100000"/>
              </a:lnSpc>
              <a:spcBef>
                <a:spcPts val="500"/>
              </a:spcBef>
              <a:spcAft>
                <a:spcPts val="0"/>
              </a:spcAft>
              <a:buClr>
                <a:srgbClr val="000000"/>
              </a:buClr>
              <a:buSzPts val="2400"/>
              <a:buNone/>
            </a:pPr>
            <a:r>
              <a:rPr lang="es-ES" sz="2400" b="1" dirty="0">
                <a:solidFill>
                  <a:srgbClr val="000000"/>
                </a:solidFill>
                <a:latin typeface="Arial"/>
                <a:ea typeface="Arial"/>
                <a:cs typeface="Arial"/>
                <a:sym typeface="Arial"/>
              </a:rPr>
              <a:t>País B, 2024</a:t>
            </a:r>
            <a:endParaRPr lang="es-ES" dirty="0"/>
          </a:p>
          <a:p>
            <a:pPr marL="0" lvl="0" indent="0" algn="l" rtl="0">
              <a:lnSpc>
                <a:spcPct val="100000"/>
              </a:lnSpc>
              <a:spcBef>
                <a:spcPts val="1000"/>
              </a:spcBef>
              <a:spcAft>
                <a:spcPts val="0"/>
              </a:spcAft>
              <a:buClr>
                <a:schemeClr val="dk1"/>
              </a:buClr>
              <a:buSzPts val="2800"/>
              <a:buNone/>
            </a:pPr>
            <a:endParaRPr lang="es-ES" dirty="0"/>
          </a:p>
        </p:txBody>
      </p:sp>
      <p:sp>
        <p:nvSpPr>
          <p:cNvPr id="964" name="Google Shape;964;p71"/>
          <p:cNvSpPr txBox="1">
            <a:spLocks noGrp="1"/>
          </p:cNvSpPr>
          <p:nvPr>
            <p:ph type="title"/>
          </p:nvPr>
        </p:nvSpPr>
        <p:spPr>
          <a:prstGeom prst="rect">
            <a:avLst/>
          </a:prstGeom>
          <a:solidFill>
            <a:schemeClr val="accent4">
              <a:lumMod val="40000"/>
              <a:lumOff val="60000"/>
            </a:schemeClr>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Crear un gráfico de barras: Respuesta</a:t>
            </a:r>
          </a:p>
        </p:txBody>
      </p:sp>
      <p:graphicFrame>
        <p:nvGraphicFramePr>
          <p:cNvPr id="966" name="Google Shape;966;p71"/>
          <p:cNvGraphicFramePr/>
          <p:nvPr>
            <p:extLst>
              <p:ext uri="{D42A27DB-BD31-4B8C-83A1-F6EECF244321}">
                <p14:modId xmlns:p14="http://schemas.microsoft.com/office/powerpoint/2010/main" val="2018306464"/>
              </p:ext>
            </p:extLst>
          </p:nvPr>
        </p:nvGraphicFramePr>
        <p:xfrm>
          <a:off x="838200" y="2195524"/>
          <a:ext cx="10030394" cy="3733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971"/>
        <p:cNvGrpSpPr/>
        <p:nvPr/>
      </p:nvGrpSpPr>
      <p:grpSpPr>
        <a:xfrm>
          <a:off x="0" y="0"/>
          <a:ext cx="0" cy="0"/>
          <a:chOff x="0" y="0"/>
          <a:chExt cx="0" cy="0"/>
        </a:xfrm>
      </p:grpSpPr>
      <p:sp>
        <p:nvSpPr>
          <p:cNvPr id="972" name="Google Shape;972;p72"/>
          <p:cNvSpPr txBox="1">
            <a:spLocks noGrp="1"/>
          </p:cNvSpPr>
          <p:nvPr>
            <p:ph type="body" sz="quarter" idx="17"/>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en-US"/>
              <a:t>Mapas</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977"/>
        <p:cNvGrpSpPr/>
        <p:nvPr/>
      </p:nvGrpSpPr>
      <p:grpSpPr>
        <a:xfrm>
          <a:off x="0" y="0"/>
          <a:ext cx="0" cy="0"/>
          <a:chOff x="0" y="0"/>
          <a:chExt cx="0" cy="0"/>
        </a:xfrm>
      </p:grpSpPr>
      <p:sp>
        <p:nvSpPr>
          <p:cNvPr id="978" name="Google Shape;978;p7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Usos de mapas</a:t>
            </a:r>
          </a:p>
        </p:txBody>
      </p:sp>
      <p:sp>
        <p:nvSpPr>
          <p:cNvPr id="979" name="Google Shape;979;p73"/>
          <p:cNvSpPr txBox="1">
            <a:spLocks noGrp="1"/>
          </p:cNvSpPr>
          <p:nvPr>
            <p:ph sz="half" idx="2"/>
          </p:nvPr>
        </p:nvSpPr>
        <p:spPr>
          <a:xfrm>
            <a:off x="838200" y="2218691"/>
            <a:ext cx="10515600" cy="3284843"/>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1000"/>
              </a:spcBef>
              <a:spcAft>
                <a:spcPts val="0"/>
              </a:spcAft>
              <a:buClr>
                <a:schemeClr val="dk1"/>
              </a:buClr>
              <a:buSzPts val="2800"/>
              <a:buNone/>
            </a:pPr>
            <a:r>
              <a:rPr lang="es-ES" sz="2800" dirty="0"/>
              <a:t>¿Para qué sirven los mapas en epidemiología? </a:t>
            </a:r>
            <a:endParaRPr lang="es-ES" dirty="0"/>
          </a:p>
          <a:p>
            <a:pPr marL="228600" lvl="0" indent="-50800" algn="l" rtl="0">
              <a:lnSpc>
                <a:spcPct val="100000"/>
              </a:lnSpc>
              <a:spcBef>
                <a:spcPts val="1000"/>
              </a:spcBef>
              <a:spcAft>
                <a:spcPts val="0"/>
              </a:spcAft>
              <a:buClr>
                <a:schemeClr val="dk1"/>
              </a:buClr>
              <a:buSzPts val="2800"/>
              <a:buNone/>
            </a:pPr>
            <a:endParaRPr lang="es-ES" dirty="0"/>
          </a:p>
        </p:txBody>
      </p:sp>
      <p:pic>
        <p:nvPicPr>
          <p:cNvPr id="980" name="Google Shape;980;p73" descr="Map with pin with solid fill"/>
          <p:cNvPicPr preferRelativeResize="0"/>
          <p:nvPr/>
        </p:nvPicPr>
        <p:blipFill rotWithShape="1">
          <a:blip r:embed="rId3">
            <a:alphaModFix/>
          </a:blip>
          <a:srcRect/>
          <a:stretch/>
        </p:blipFill>
        <p:spPr>
          <a:xfrm>
            <a:off x="2914801" y="2834134"/>
            <a:ext cx="2693400" cy="2669400"/>
          </a:xfrm>
          <a:prstGeom prst="rect">
            <a:avLst/>
          </a:prstGeom>
          <a:noFill/>
          <a:ln>
            <a:noFill/>
          </a:ln>
        </p:spPr>
      </p:pic>
      <p:pic>
        <p:nvPicPr>
          <p:cNvPr id="3" name="Graphic 2" descr="Earth globe: Africa and Europe with solid fill">
            <a:extLst>
              <a:ext uri="{FF2B5EF4-FFF2-40B4-BE49-F238E27FC236}">
                <a16:creationId xmlns:a16="http://schemas.microsoft.com/office/drawing/2014/main" id="{3CD14F26-763C-8CDF-8695-22C6ED44550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83800" y="2834134"/>
            <a:ext cx="2743200" cy="2743200"/>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985"/>
        <p:cNvGrpSpPr/>
        <p:nvPr/>
      </p:nvGrpSpPr>
      <p:grpSpPr>
        <a:xfrm>
          <a:off x="0" y="0"/>
          <a:ext cx="0" cy="0"/>
          <a:chOff x="0" y="0"/>
          <a:chExt cx="0" cy="0"/>
        </a:xfrm>
      </p:grpSpPr>
      <p:sp>
        <p:nvSpPr>
          <p:cNvPr id="986" name="Google Shape;986;p74"/>
          <p:cNvSpPr txBox="1">
            <a:spLocks noGrp="1"/>
          </p:cNvSpPr>
          <p:nvPr>
            <p:ph type="title"/>
          </p:nvPr>
        </p:nvSpPr>
        <p:spPr>
          <a:prstGeom prst="rect">
            <a:avLst/>
          </a:prstGeom>
          <a:solidFill>
            <a:srgbClr val="E7C2F6"/>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Usos de mapas: Respuesta</a:t>
            </a:r>
          </a:p>
        </p:txBody>
      </p:sp>
      <p:sp>
        <p:nvSpPr>
          <p:cNvPr id="987" name="Google Shape;987;p74"/>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sz="2800" dirty="0"/>
              <a:t>Los mapas son gráficos que incluyen coordenadas geográficas para ilustrar la presencia o ausencia de una variable en un lugar concreto</a:t>
            </a:r>
          </a:p>
          <a:p>
            <a:pPr marL="228600" lvl="0" indent="-50800" algn="l" rtl="0">
              <a:lnSpc>
                <a:spcPct val="100000"/>
              </a:lnSpc>
              <a:spcBef>
                <a:spcPts val="1000"/>
              </a:spcBef>
              <a:spcAft>
                <a:spcPts val="0"/>
              </a:spcAft>
              <a:buClr>
                <a:schemeClr val="dk1"/>
              </a:buClr>
              <a:buSzPts val="2800"/>
              <a:buNone/>
            </a:pPr>
            <a:endParaRPr lang="es-E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992"/>
        <p:cNvGrpSpPr/>
        <p:nvPr/>
      </p:nvGrpSpPr>
      <p:grpSpPr>
        <a:xfrm>
          <a:off x="0" y="0"/>
          <a:ext cx="0" cy="0"/>
          <a:chOff x="0" y="0"/>
          <a:chExt cx="0" cy="0"/>
        </a:xfrm>
      </p:grpSpPr>
      <p:sp>
        <p:nvSpPr>
          <p:cNvPr id="993" name="Google Shape;993;p7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dirty="0"/>
              <a:t>Los mapas describen la distribución geográfica de </a:t>
            </a:r>
            <a:br>
              <a:rPr lang="es-ES" dirty="0"/>
            </a:br>
            <a:r>
              <a:rPr lang="es-ES" dirty="0"/>
              <a:t>las enfermedades</a:t>
            </a:r>
          </a:p>
          <a:p>
            <a:pPr marL="0" lvl="0" indent="0" algn="l" rtl="0">
              <a:lnSpc>
                <a:spcPct val="100000"/>
              </a:lnSpc>
              <a:spcBef>
                <a:spcPts val="0"/>
              </a:spcBef>
              <a:spcAft>
                <a:spcPts val="0"/>
              </a:spcAft>
              <a:buClr>
                <a:schemeClr val="dk1"/>
              </a:buClr>
              <a:buSzPts val="2800"/>
              <a:buNone/>
            </a:pPr>
            <a:endParaRPr lang="es-ES" dirty="0"/>
          </a:p>
          <a:p>
            <a:pPr marL="0" lvl="0" indent="0" algn="l" rtl="0">
              <a:lnSpc>
                <a:spcPct val="100000"/>
              </a:lnSpc>
              <a:spcBef>
                <a:spcPts val="0"/>
              </a:spcBef>
              <a:spcAft>
                <a:spcPts val="0"/>
              </a:spcAft>
              <a:buClr>
                <a:schemeClr val="dk1"/>
              </a:buClr>
              <a:buSzPts val="2800"/>
              <a:buNone/>
            </a:pPr>
            <a:r>
              <a:rPr lang="es-ES" dirty="0"/>
              <a:t>Los dos tipos más comunes son:</a:t>
            </a:r>
          </a:p>
          <a:p>
            <a:pPr marL="228600" lvl="0" indent="-228600" algn="l" rtl="0">
              <a:lnSpc>
                <a:spcPct val="100000"/>
              </a:lnSpc>
              <a:buClr>
                <a:schemeClr val="dk1"/>
              </a:buClr>
              <a:buSzPts val="2800"/>
              <a:buFont typeface="Arial"/>
              <a:buChar char="•"/>
            </a:pPr>
            <a:r>
              <a:rPr lang="es-ES" b="1" dirty="0"/>
              <a:t>Mapas de puntos</a:t>
            </a:r>
          </a:p>
          <a:p>
            <a:pPr lvl="1">
              <a:buSzPts val="2400"/>
              <a:buFont typeface="Noto Sans Symbols"/>
              <a:buChar char="▪"/>
            </a:pPr>
            <a:r>
              <a:rPr lang="es-ES" dirty="0"/>
              <a:t>Los símbolos representan la localización de personas, animales o </a:t>
            </a:r>
            <a:br>
              <a:rPr lang="es-ES" dirty="0"/>
            </a:br>
            <a:r>
              <a:rPr lang="es-ES" dirty="0"/>
              <a:t>evento sanitario</a:t>
            </a:r>
          </a:p>
          <a:p>
            <a:pPr lvl="1">
              <a:buSzPts val="2400"/>
              <a:buFont typeface="Noto Sans Symbols"/>
              <a:buChar char="▪"/>
            </a:pPr>
            <a:r>
              <a:rPr lang="es-ES" dirty="0"/>
              <a:t>Los símbolos pueden ser proporcionales al número de casos</a:t>
            </a:r>
          </a:p>
          <a:p>
            <a:pPr marL="228600" lvl="0" indent="-228600" algn="l" rtl="0">
              <a:lnSpc>
                <a:spcPct val="100000"/>
              </a:lnSpc>
              <a:buClr>
                <a:schemeClr val="dk1"/>
              </a:buClr>
              <a:buSzPts val="2800"/>
              <a:buFont typeface="Arial"/>
              <a:buChar char="•"/>
            </a:pPr>
            <a:r>
              <a:rPr lang="es-ES" b="1" dirty="0"/>
              <a:t>Mapas de área</a:t>
            </a:r>
          </a:p>
          <a:p>
            <a:pPr marL="685800" lvl="1" indent="-228600" algn="l" rtl="0">
              <a:lnSpc>
                <a:spcPct val="100000"/>
              </a:lnSpc>
              <a:buSzPts val="2400"/>
              <a:buFont typeface="Noto Sans Symbols"/>
              <a:buChar char="▪"/>
            </a:pPr>
            <a:r>
              <a:rPr lang="es-ES" dirty="0"/>
              <a:t>El sombreado o la coloración representan variaciones en los recuentos o las tasas de enfermedad</a:t>
            </a:r>
          </a:p>
          <a:p>
            <a:pPr marL="0" lvl="0" indent="0" algn="l" rtl="0">
              <a:lnSpc>
                <a:spcPct val="100000"/>
              </a:lnSpc>
              <a:buClr>
                <a:schemeClr val="dk1"/>
              </a:buClr>
              <a:buSzPts val="2800"/>
              <a:buNone/>
            </a:pPr>
            <a:endParaRPr lang="es-ES" dirty="0"/>
          </a:p>
        </p:txBody>
      </p:sp>
      <p:sp>
        <p:nvSpPr>
          <p:cNvPr id="994" name="Google Shape;994;p7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Mapas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2" name="Google Shape;1002;p7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Mapa de puntos: ejemplo</a:t>
            </a:r>
          </a:p>
        </p:txBody>
      </p:sp>
      <p:sp>
        <p:nvSpPr>
          <p:cNvPr id="4" name="Text Placeholder 3">
            <a:extLst>
              <a:ext uri="{FF2B5EF4-FFF2-40B4-BE49-F238E27FC236}">
                <a16:creationId xmlns:a16="http://schemas.microsoft.com/office/drawing/2014/main" id="{DFF01BC9-C2A6-6EAF-3DCF-B6A076AA8AFF}"/>
              </a:ext>
            </a:extLst>
          </p:cNvPr>
          <p:cNvSpPr>
            <a:spLocks noGrp="1"/>
          </p:cNvSpPr>
          <p:nvPr>
            <p:ph type="body" sz="quarter" idx="16"/>
          </p:nvPr>
        </p:nvSpPr>
        <p:spPr>
          <a:xfrm>
            <a:off x="3221666" y="6510232"/>
            <a:ext cx="6316882" cy="273340"/>
          </a:xfrm>
        </p:spPr>
        <p:txBody>
          <a:bodyPr/>
          <a:lstStyle/>
          <a:p>
            <a:r>
              <a:rPr lang="es-ES" dirty="0"/>
              <a:t>CDC. Principios de epidemiología, 3.ª ed., Atlanta. Atlanta: CDC, 2006, después de Snow.</a:t>
            </a:r>
          </a:p>
          <a:p>
            <a:endParaRPr lang="es-ES" dirty="0"/>
          </a:p>
        </p:txBody>
      </p:sp>
      <p:pic>
        <p:nvPicPr>
          <p:cNvPr id="1004" name="Google Shape;1004;p76"/>
          <p:cNvPicPr preferRelativeResize="0"/>
          <p:nvPr/>
        </p:nvPicPr>
        <p:blipFill rotWithShape="1">
          <a:blip r:embed="rId3">
            <a:alphaModFix/>
          </a:blip>
          <a:srcRect l="3691" t="13327" r="4031" b="1111"/>
          <a:stretch/>
        </p:blipFill>
        <p:spPr>
          <a:xfrm>
            <a:off x="3884724" y="2118020"/>
            <a:ext cx="4422550" cy="4372109"/>
          </a:xfrm>
          <a:prstGeom prst="rect">
            <a:avLst/>
          </a:prstGeom>
          <a:noFill/>
          <a:ln w="9525" cap="flat" cmpd="sng">
            <a:solidFill>
              <a:schemeClr val="tx1"/>
            </a:solidFill>
            <a:prstDash val="solid"/>
            <a:miter lim="800000"/>
            <a:headEnd type="none" w="sm" len="sm"/>
            <a:tailEnd type="none" w="sm" len="sm"/>
          </a:ln>
        </p:spPr>
      </p:pic>
      <p:sp>
        <p:nvSpPr>
          <p:cNvPr id="1005" name="Google Shape;1005;p76"/>
          <p:cNvSpPr txBox="1"/>
          <p:nvPr/>
        </p:nvSpPr>
        <p:spPr>
          <a:xfrm>
            <a:off x="838201" y="1287023"/>
            <a:ext cx="10515600"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000000"/>
                </a:solidFill>
                <a:effectLst/>
                <a:uLnTx/>
                <a:uFillTx/>
                <a:latin typeface="Arial"/>
                <a:ea typeface="Arial"/>
                <a:cs typeface="Arial"/>
                <a:sym typeface="Arial"/>
              </a:rPr>
              <a:t>Distribución de los casos de cólera y pozo de agua implicado,</a:t>
            </a:r>
            <a:endParaRPr kumimoji="0" lang="es-ES" sz="1800" b="0" i="0" u="none" strike="noStrike" kern="1200" cap="none" spc="0" normalizeH="0" baseline="0" dirty="0">
              <a:ln>
                <a:noFill/>
              </a:ln>
              <a:solidFill>
                <a:prstClr val="black"/>
              </a:solidFill>
              <a:effectLst/>
              <a:uLnTx/>
              <a:uFillTx/>
              <a:latin typeface="Arial"/>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000000"/>
                </a:solidFill>
                <a:effectLst/>
                <a:uLnTx/>
                <a:uFillTx/>
                <a:latin typeface="Arial"/>
                <a:ea typeface="Arial"/>
                <a:cs typeface="Arial"/>
                <a:sym typeface="Arial"/>
              </a:rPr>
              <a:t>Zona de </a:t>
            </a:r>
            <a:r>
              <a:rPr kumimoji="0" lang="es-ES" sz="2400" b="1" i="1" u="none" strike="noStrike" kern="1200" cap="none" spc="0" normalizeH="0" baseline="0" dirty="0">
                <a:ln>
                  <a:noFill/>
                </a:ln>
                <a:solidFill>
                  <a:srgbClr val="000000"/>
                </a:solidFill>
                <a:effectLst/>
                <a:uLnTx/>
                <a:uFillTx/>
                <a:latin typeface="Arial"/>
                <a:ea typeface="Arial"/>
                <a:cs typeface="Arial"/>
                <a:sym typeface="Arial"/>
              </a:rPr>
              <a:t>Golden Square </a:t>
            </a:r>
            <a:r>
              <a:rPr kumimoji="0" lang="es-ES" sz="2400" b="1" u="none" strike="noStrike" kern="1200" cap="none" spc="0" normalizeH="0" baseline="0" dirty="0">
                <a:ln>
                  <a:noFill/>
                </a:ln>
                <a:solidFill>
                  <a:srgbClr val="000000"/>
                </a:solidFill>
                <a:effectLst/>
                <a:uLnTx/>
                <a:uFillTx/>
                <a:latin typeface="Arial"/>
                <a:ea typeface="Arial"/>
                <a:cs typeface="Arial"/>
                <a:sym typeface="Arial"/>
              </a:rPr>
              <a:t>en </a:t>
            </a:r>
            <a:r>
              <a:rPr kumimoji="0" lang="es-ES" sz="2400" b="1" i="0" u="none" strike="noStrike" kern="1200" cap="none" spc="0" normalizeH="0" baseline="0" dirty="0">
                <a:ln>
                  <a:noFill/>
                </a:ln>
                <a:solidFill>
                  <a:srgbClr val="000000"/>
                </a:solidFill>
                <a:effectLst/>
                <a:uLnTx/>
                <a:uFillTx/>
                <a:latin typeface="Arial"/>
                <a:ea typeface="Arial"/>
                <a:cs typeface="Arial"/>
                <a:sym typeface="Arial"/>
              </a:rPr>
              <a:t>Londres, 1854</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10"/>
        <p:cNvGrpSpPr/>
        <p:nvPr/>
      </p:nvGrpSpPr>
      <p:grpSpPr>
        <a:xfrm>
          <a:off x="0" y="0"/>
          <a:ext cx="0" cy="0"/>
          <a:chOff x="0" y="0"/>
          <a:chExt cx="0" cy="0"/>
        </a:xfrm>
      </p:grpSpPr>
      <p:sp>
        <p:nvSpPr>
          <p:cNvPr id="1012" name="Google Shape;1012;p7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Mapa de área: ejemplo</a:t>
            </a:r>
          </a:p>
        </p:txBody>
      </p:sp>
      <p:sp>
        <p:nvSpPr>
          <p:cNvPr id="3" name="Text Placeholder 2">
            <a:extLst>
              <a:ext uri="{FF2B5EF4-FFF2-40B4-BE49-F238E27FC236}">
                <a16:creationId xmlns:a16="http://schemas.microsoft.com/office/drawing/2014/main" id="{F8B35E6A-271A-3C03-D1C3-6BD1AEA16600}"/>
              </a:ext>
            </a:extLst>
          </p:cNvPr>
          <p:cNvSpPr>
            <a:spLocks noGrp="1"/>
          </p:cNvSpPr>
          <p:nvPr>
            <p:ph type="body" sz="quarter" idx="16"/>
          </p:nvPr>
        </p:nvSpPr>
        <p:spPr>
          <a:xfrm>
            <a:off x="3581400" y="6484832"/>
            <a:ext cx="5995247" cy="244456"/>
          </a:xfrm>
        </p:spPr>
        <p:txBody>
          <a:bodyPr/>
          <a:lstStyle/>
          <a:p>
            <a:r>
              <a:rPr lang="es-ES" dirty="0"/>
              <a:t>OMS Madagascar: </a:t>
            </a:r>
            <a:r>
              <a:rPr lang="es-ES" dirty="0" err="1"/>
              <a:t>External</a:t>
            </a:r>
            <a:r>
              <a:rPr lang="es-ES" dirty="0"/>
              <a:t> </a:t>
            </a:r>
            <a:r>
              <a:rPr lang="es-ES" dirty="0" err="1"/>
              <a:t>Situation</a:t>
            </a:r>
            <a:r>
              <a:rPr lang="es-ES" dirty="0"/>
              <a:t> </a:t>
            </a:r>
            <a:r>
              <a:rPr lang="es-ES" dirty="0" err="1"/>
              <a:t>Report</a:t>
            </a:r>
            <a:r>
              <a:rPr lang="es-ES" dirty="0"/>
              <a:t> 12. 20 de noviembre de 2017, Ginebra.</a:t>
            </a:r>
          </a:p>
          <a:p>
            <a:endParaRPr lang="es-ES" dirty="0"/>
          </a:p>
        </p:txBody>
      </p:sp>
      <p:sp>
        <p:nvSpPr>
          <p:cNvPr id="1014" name="Google Shape;1014;p77"/>
          <p:cNvSpPr txBox="1"/>
          <p:nvPr/>
        </p:nvSpPr>
        <p:spPr>
          <a:xfrm>
            <a:off x="838200" y="1295573"/>
            <a:ext cx="10515600" cy="548640"/>
          </a:xfrm>
          <a:prstGeom prst="rect">
            <a:avLst/>
          </a:prstGeom>
          <a:noFill/>
          <a:ln>
            <a:noFill/>
          </a:ln>
        </p:spPr>
        <p:txBody>
          <a:bodyPr spcFirstLastPara="1" wrap="square" lIns="91425" tIns="45700" rIns="91425" bIns="45700" anchor="t" anchorCtr="0">
            <a:noAutofit/>
          </a:bodyPr>
          <a:lstStyle/>
          <a:p>
            <a:pPr marL="0" marR="0" lvl="0" indent="0" algn="ctr" defTabSz="457200" rtl="0" eaLnBrk="1" fontAlgn="auto" latinLnBrk="0" hangingPunct="1">
              <a:lnSpc>
                <a:spcPct val="100000"/>
              </a:lnSpc>
              <a:spcBef>
                <a:spcPts val="0"/>
              </a:spcBef>
              <a:spcAft>
                <a:spcPts val="0"/>
              </a:spcAft>
              <a:buClr>
                <a:srgbClr val="C00000"/>
              </a:buClr>
              <a:buSzPts val="2400"/>
              <a:buFont typeface="Noto Sans Symbols"/>
              <a:buNone/>
              <a:tabLst/>
              <a:defRPr/>
            </a:pPr>
            <a:r>
              <a:rPr kumimoji="0" lang="es-ES" sz="2400" b="1" i="0" u="none" strike="noStrike" kern="1200" cap="none" spc="0" normalizeH="0" baseline="0" dirty="0">
                <a:ln>
                  <a:noFill/>
                </a:ln>
                <a:solidFill>
                  <a:prstClr val="black"/>
                </a:solidFill>
                <a:effectLst/>
                <a:uLnTx/>
                <a:uFillTx/>
                <a:latin typeface="Arial"/>
                <a:ea typeface="Arial"/>
                <a:cs typeface="Arial"/>
                <a:sym typeface="Arial"/>
              </a:rPr>
              <a:t>Distribución geográfica de los casos de peste, Madagascar, 2017.</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pic>
        <p:nvPicPr>
          <p:cNvPr id="1015" name="Google Shape;1015;p77"/>
          <p:cNvPicPr preferRelativeResize="0"/>
          <p:nvPr/>
        </p:nvPicPr>
        <p:blipFill rotWithShape="1">
          <a:blip r:embed="rId3">
            <a:alphaModFix/>
          </a:blip>
          <a:srcRect/>
          <a:stretch/>
        </p:blipFill>
        <p:spPr>
          <a:xfrm>
            <a:off x="2009602" y="1828800"/>
            <a:ext cx="3524597" cy="4550746"/>
          </a:xfrm>
          <a:prstGeom prst="rect">
            <a:avLst/>
          </a:prstGeom>
          <a:noFill/>
          <a:ln>
            <a:solidFill>
              <a:schemeClr val="tx1"/>
            </a:solidFill>
          </a:ln>
        </p:spPr>
      </p:pic>
      <p:cxnSp>
        <p:nvCxnSpPr>
          <p:cNvPr id="1016" name="Google Shape;1016;p77"/>
          <p:cNvCxnSpPr/>
          <p:nvPr/>
        </p:nvCxnSpPr>
        <p:spPr>
          <a:xfrm flipH="1">
            <a:off x="5516573" y="3019425"/>
            <a:ext cx="852064" cy="2224088"/>
          </a:xfrm>
          <a:prstGeom prst="straightConnector1">
            <a:avLst/>
          </a:prstGeom>
          <a:solidFill>
            <a:schemeClr val="lt1"/>
          </a:solidFill>
          <a:ln w="9525" cap="flat" cmpd="sng">
            <a:solidFill>
              <a:schemeClr val="dk1"/>
            </a:solidFill>
            <a:prstDash val="solid"/>
            <a:round/>
            <a:headEnd type="none" w="sm" len="sm"/>
            <a:tailEnd type="none" w="sm" len="sm"/>
          </a:ln>
        </p:spPr>
      </p:cxnSp>
      <p:cxnSp>
        <p:nvCxnSpPr>
          <p:cNvPr id="1017" name="Google Shape;1017;p77"/>
          <p:cNvCxnSpPr>
            <a:cxnSpLocks/>
          </p:cNvCxnSpPr>
          <p:nvPr/>
        </p:nvCxnSpPr>
        <p:spPr>
          <a:xfrm flipH="1">
            <a:off x="5524501" y="5119200"/>
            <a:ext cx="844136" cy="1157775"/>
          </a:xfrm>
          <a:prstGeom prst="straightConnector1">
            <a:avLst/>
          </a:prstGeom>
          <a:solidFill>
            <a:schemeClr val="lt1"/>
          </a:solidFill>
          <a:ln w="9525" cap="flat" cmpd="sng">
            <a:solidFill>
              <a:schemeClr val="dk1"/>
            </a:solidFill>
            <a:prstDash val="solid"/>
            <a:round/>
            <a:headEnd type="none" w="sm" len="sm"/>
            <a:tailEnd type="none" w="sm" len="sm"/>
          </a:ln>
        </p:spPr>
      </p:cxnSp>
      <p:grpSp>
        <p:nvGrpSpPr>
          <p:cNvPr id="1018" name="Google Shape;1018;p77"/>
          <p:cNvGrpSpPr/>
          <p:nvPr/>
        </p:nvGrpSpPr>
        <p:grpSpPr>
          <a:xfrm>
            <a:off x="6368638" y="3019425"/>
            <a:ext cx="3634899" cy="2169496"/>
            <a:chOff x="4844637" y="3019425"/>
            <a:chExt cx="3634899" cy="2169496"/>
          </a:xfrm>
        </p:grpSpPr>
        <p:pic>
          <p:nvPicPr>
            <p:cNvPr id="1019" name="Google Shape;1019;p77"/>
            <p:cNvPicPr preferRelativeResize="0"/>
            <p:nvPr/>
          </p:nvPicPr>
          <p:blipFill rotWithShape="1">
            <a:blip r:embed="rId3">
              <a:alphaModFix/>
            </a:blip>
            <a:srcRect l="44864" t="74513"/>
            <a:stretch/>
          </p:blipFill>
          <p:spPr>
            <a:xfrm>
              <a:off x="4844637" y="3019425"/>
              <a:ext cx="3634899" cy="2169496"/>
            </a:xfrm>
            <a:prstGeom prst="rect">
              <a:avLst/>
            </a:prstGeom>
            <a:noFill/>
            <a:ln>
              <a:noFill/>
            </a:ln>
          </p:spPr>
        </p:pic>
        <p:sp>
          <p:nvSpPr>
            <p:cNvPr id="1020" name="Google Shape;1020;p77"/>
            <p:cNvSpPr txBox="1"/>
            <p:nvPr/>
          </p:nvSpPr>
          <p:spPr>
            <a:xfrm>
              <a:off x="4998720" y="3084969"/>
              <a:ext cx="1072896"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Calibri"/>
                  <a:ea typeface="Calibri"/>
                  <a:cs typeface="Calibri"/>
                  <a:sym typeface="Calibri"/>
                </a:rPr>
                <a:t>Casos</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25"/>
        <p:cNvGrpSpPr/>
        <p:nvPr/>
      </p:nvGrpSpPr>
      <p:grpSpPr>
        <a:xfrm>
          <a:off x="0" y="0"/>
          <a:ext cx="0" cy="0"/>
          <a:chOff x="0" y="0"/>
          <a:chExt cx="0" cy="0"/>
        </a:xfrm>
      </p:grpSpPr>
      <p:sp>
        <p:nvSpPr>
          <p:cNvPr id="1026" name="Google Shape;1026;p78"/>
          <p:cNvSpPr txBox="1">
            <a:spLocks noGrp="1"/>
          </p:cNvSpPr>
          <p:nvPr>
            <p:ph type="title"/>
          </p:nvPr>
        </p:nvSpPr>
        <p:spPr>
          <a:xfrm>
            <a:off x="838200" y="21263"/>
            <a:ext cx="976246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Sistemas de vigilancia de Una </a:t>
            </a:r>
            <a:br>
              <a:rPr lang="es-ES" dirty="0"/>
            </a:br>
            <a:r>
              <a:rPr lang="es-ES" dirty="0"/>
              <a:t>Sola Salud</a:t>
            </a:r>
          </a:p>
        </p:txBody>
      </p:sp>
      <p:sp>
        <p:nvSpPr>
          <p:cNvPr id="1027" name="Google Shape;1027;p78"/>
          <p:cNvSpPr txBox="1"/>
          <p:nvPr/>
        </p:nvSpPr>
        <p:spPr>
          <a:xfrm>
            <a:off x="4979505" y="2310955"/>
            <a:ext cx="1966690" cy="369332"/>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srgbClr val="000000"/>
                </a:solidFill>
                <a:effectLst/>
                <a:uLnTx/>
                <a:uFillTx/>
                <a:latin typeface="Arial"/>
                <a:ea typeface="Arial"/>
                <a:cs typeface="Arial"/>
                <a:sym typeface="Arial"/>
              </a:rPr>
              <a:t>Compilar</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1028" name="Google Shape;1028;p78"/>
          <p:cNvSpPr txBox="1"/>
          <p:nvPr/>
        </p:nvSpPr>
        <p:spPr>
          <a:xfrm>
            <a:off x="6946196" y="2112219"/>
            <a:ext cx="1790300" cy="646290"/>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srgbClr val="000000"/>
                </a:solidFill>
                <a:effectLst/>
                <a:uLnTx/>
                <a:uFillTx/>
                <a:latin typeface="Arial"/>
                <a:ea typeface="Arial"/>
                <a:cs typeface="Arial"/>
                <a:sym typeface="Arial"/>
              </a:rPr>
              <a:t>Analizar e interpretar</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1029" name="Google Shape;1029;p78"/>
          <p:cNvSpPr txBox="1"/>
          <p:nvPr/>
        </p:nvSpPr>
        <p:spPr>
          <a:xfrm>
            <a:off x="8736496" y="2309566"/>
            <a:ext cx="2113721" cy="369332"/>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srgbClr val="000000"/>
                </a:solidFill>
                <a:effectLst/>
                <a:uLnTx/>
                <a:uFillTx/>
                <a:latin typeface="Arial"/>
                <a:ea typeface="Arial"/>
                <a:cs typeface="Arial"/>
                <a:sym typeface="Arial"/>
              </a:rPr>
              <a:t>Comunicar</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1030" name="Google Shape;1030;p78"/>
          <p:cNvSpPr txBox="1"/>
          <p:nvPr/>
        </p:nvSpPr>
        <p:spPr>
          <a:xfrm>
            <a:off x="3021496" y="2310955"/>
            <a:ext cx="1958008" cy="369332"/>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srgbClr val="000000"/>
                </a:solidFill>
                <a:effectLst/>
                <a:uLnTx/>
                <a:uFillTx/>
                <a:latin typeface="Arial"/>
                <a:ea typeface="Arial"/>
                <a:cs typeface="Arial"/>
                <a:sym typeface="Arial"/>
              </a:rPr>
              <a:t>Colectar</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graphicFrame>
        <p:nvGraphicFramePr>
          <p:cNvPr id="1031" name="Google Shape;1031;p78"/>
          <p:cNvGraphicFramePr/>
          <p:nvPr>
            <p:extLst>
              <p:ext uri="{D42A27DB-BD31-4B8C-83A1-F6EECF244321}">
                <p14:modId xmlns:p14="http://schemas.microsoft.com/office/powerpoint/2010/main" val="1670939906"/>
              </p:ext>
            </p:extLst>
          </p:nvPr>
        </p:nvGraphicFramePr>
        <p:xfrm>
          <a:off x="1341783" y="2803236"/>
          <a:ext cx="9519050" cy="2926190"/>
        </p:xfrm>
        <a:graphic>
          <a:graphicData uri="http://schemas.openxmlformats.org/drawingml/2006/table">
            <a:tbl>
              <a:tblPr firstRow="1" bandRow="1">
                <a:noFill/>
              </a:tblPr>
              <a:tblGrid>
                <a:gridCol w="1686525">
                  <a:extLst>
                    <a:ext uri="{9D8B030D-6E8A-4147-A177-3AD203B41FA5}">
                      <a16:colId xmlns:a16="http://schemas.microsoft.com/office/drawing/2014/main" val="20000"/>
                    </a:ext>
                  </a:extLst>
                </a:gridCol>
                <a:gridCol w="1958125">
                  <a:extLst>
                    <a:ext uri="{9D8B030D-6E8A-4147-A177-3AD203B41FA5}">
                      <a16:colId xmlns:a16="http://schemas.microsoft.com/office/drawing/2014/main" val="20001"/>
                    </a:ext>
                  </a:extLst>
                </a:gridCol>
                <a:gridCol w="1958125">
                  <a:extLst>
                    <a:ext uri="{9D8B030D-6E8A-4147-A177-3AD203B41FA5}">
                      <a16:colId xmlns:a16="http://schemas.microsoft.com/office/drawing/2014/main" val="20002"/>
                    </a:ext>
                  </a:extLst>
                </a:gridCol>
                <a:gridCol w="1793625">
                  <a:extLst>
                    <a:ext uri="{9D8B030D-6E8A-4147-A177-3AD203B41FA5}">
                      <a16:colId xmlns:a16="http://schemas.microsoft.com/office/drawing/2014/main" val="20003"/>
                    </a:ext>
                  </a:extLst>
                </a:gridCol>
                <a:gridCol w="2122650">
                  <a:extLst>
                    <a:ext uri="{9D8B030D-6E8A-4147-A177-3AD203B41FA5}">
                      <a16:colId xmlns:a16="http://schemas.microsoft.com/office/drawing/2014/main" val="20004"/>
                    </a:ext>
                  </a:extLst>
                </a:gridCol>
              </a:tblGrid>
              <a:tr h="371775">
                <a:tc>
                  <a:txBody>
                    <a:bodyPr/>
                    <a:lstStyle/>
                    <a:p>
                      <a:pPr marL="0" marR="0" lvl="0" indent="0" algn="ctr" rtl="0">
                        <a:lnSpc>
                          <a:spcPct val="100000"/>
                        </a:lnSpc>
                        <a:spcBef>
                          <a:spcPts val="0"/>
                        </a:spcBef>
                        <a:spcAft>
                          <a:spcPts val="0"/>
                        </a:spcAft>
                        <a:buClr>
                          <a:schemeClr val="dk1"/>
                        </a:buClr>
                        <a:buSzPts val="1800"/>
                        <a:buFont typeface="Arial"/>
                        <a:buNone/>
                      </a:pPr>
                      <a:r>
                        <a:rPr lang="es-GT" sz="1800" b="1" noProof="0" dirty="0">
                          <a:solidFill>
                            <a:schemeClr val="dk1"/>
                          </a:solidFill>
                        </a:rPr>
                        <a:t>Planificación</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es-GT" sz="1800" b="1" noProof="0" dirty="0">
                          <a:solidFill>
                            <a:schemeClr val="dk1"/>
                          </a:solidFill>
                        </a:rPr>
                        <a:t>Colectar datos</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es-GT" sz="1800" b="1" noProof="0" dirty="0">
                          <a:solidFill>
                            <a:schemeClr val="dk1"/>
                          </a:solidFill>
                        </a:rPr>
                        <a:t>Compartir datos</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es-GT" sz="1800" b="1" noProof="0" dirty="0">
                          <a:solidFill>
                            <a:schemeClr val="dk1"/>
                          </a:solidFill>
                        </a:rPr>
                        <a:t>Analizar datos</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es-GT" sz="1800" b="1" noProof="0" dirty="0">
                          <a:solidFill>
                            <a:schemeClr val="dk1"/>
                          </a:solidFill>
                        </a:rPr>
                        <a:t>Diseminar los resultados</a:t>
                      </a:r>
                      <a:endParaRPr lang="es-GT" b="1"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70850">
                <a:tc gridSpan="5">
                  <a:txBody>
                    <a:bodyPr/>
                    <a:lstStyle/>
                    <a:p>
                      <a:pPr marL="0" marR="0" lvl="0" indent="0" algn="ctr" rtl="0">
                        <a:spcBef>
                          <a:spcPts val="0"/>
                        </a:spcBef>
                        <a:spcAft>
                          <a:spcPts val="0"/>
                        </a:spcAft>
                        <a:buNone/>
                      </a:pPr>
                      <a:r>
                        <a:rPr lang="es-GT" sz="1800" noProof="0" dirty="0">
                          <a:solidFill>
                            <a:schemeClr val="dk1"/>
                          </a:solidFill>
                        </a:rPr>
                        <a:t>Realizadas por separado en cada sector</a:t>
                      </a:r>
                      <a:endParaRPr lang="es-GT" noProof="0"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70850">
                <a:tc gridSpan="5">
                  <a:txBody>
                    <a:bodyPr/>
                    <a:lstStyle/>
                    <a:p>
                      <a:pPr marL="0" marR="0" lvl="0" indent="0" algn="ctr" rtl="0">
                        <a:spcBef>
                          <a:spcPts val="0"/>
                        </a:spcBef>
                        <a:spcAft>
                          <a:spcPts val="0"/>
                        </a:spcAft>
                        <a:buNone/>
                      </a:pPr>
                      <a:r>
                        <a:rPr lang="es-GT" sz="1800" noProof="0" dirty="0">
                          <a:solidFill>
                            <a:schemeClr val="dk1"/>
                          </a:solidFill>
                        </a:rPr>
                        <a:t>A cargo de un único sector para todos los componentes</a:t>
                      </a:r>
                      <a:endParaRPr lang="es-GT" noProof="0"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370850">
                <a:tc gridSpan="5">
                  <a:txBody>
                    <a:bodyPr/>
                    <a:lstStyle/>
                    <a:p>
                      <a:pPr marL="0" marR="0" lvl="0" indent="0" algn="ctr" rtl="0">
                        <a:spcBef>
                          <a:spcPts val="0"/>
                        </a:spcBef>
                        <a:spcAft>
                          <a:spcPts val="0"/>
                        </a:spcAft>
                        <a:buNone/>
                      </a:pPr>
                      <a:r>
                        <a:rPr lang="es-GT" sz="1800" noProof="0" dirty="0">
                          <a:solidFill>
                            <a:schemeClr val="dk1"/>
                          </a:solidFill>
                        </a:rPr>
                        <a:t>Consultas intersectoriales; intercambio periódico de datos</a:t>
                      </a:r>
                      <a:endParaRPr lang="es-GT" noProof="0"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370850">
                <a:tc gridSpan="5">
                  <a:txBody>
                    <a:bodyPr/>
                    <a:lstStyle/>
                    <a:p>
                      <a:pPr marL="0" marR="0" lvl="0" indent="0" algn="ctr" rtl="0">
                        <a:spcBef>
                          <a:spcPts val="0"/>
                        </a:spcBef>
                        <a:spcAft>
                          <a:spcPts val="0"/>
                        </a:spcAft>
                        <a:buNone/>
                      </a:pPr>
                      <a:r>
                        <a:rPr lang="es-GT" sz="1800" noProof="0" dirty="0">
                          <a:solidFill>
                            <a:schemeClr val="dk1"/>
                          </a:solidFill>
                        </a:rPr>
                        <a:t>Algunas actividades conjuntas; realizadas por un grupo de trabajo multisectorial </a:t>
                      </a:r>
                      <a:endParaRPr lang="es-GT" noProof="0"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370850">
                <a:tc gridSpan="5">
                  <a:txBody>
                    <a:bodyPr/>
                    <a:lstStyle/>
                    <a:p>
                      <a:pPr marL="0" marR="0" lvl="0" indent="0" algn="ctr" rtl="0">
                        <a:spcBef>
                          <a:spcPts val="0"/>
                        </a:spcBef>
                        <a:spcAft>
                          <a:spcPts val="0"/>
                        </a:spcAft>
                        <a:buNone/>
                      </a:pPr>
                      <a:r>
                        <a:rPr lang="es-GT" sz="1800" noProof="0" dirty="0">
                          <a:solidFill>
                            <a:schemeClr val="dk1"/>
                          </a:solidFill>
                        </a:rPr>
                        <a:t>Vigilancia conjunta con un organismo multisectorial</a:t>
                      </a:r>
                      <a:endParaRPr lang="es-GT" noProof="0"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bl>
          </a:graphicData>
        </a:graphic>
      </p:graphicFrame>
      <p:sp>
        <p:nvSpPr>
          <p:cNvPr id="1032" name="Google Shape;1032;p78"/>
          <p:cNvSpPr txBox="1"/>
          <p:nvPr/>
        </p:nvSpPr>
        <p:spPr>
          <a:xfrm rot="-5400000">
            <a:off x="-334795" y="3912333"/>
            <a:ext cx="2345990" cy="70788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dirty="0">
                <a:ln>
                  <a:noFill/>
                </a:ln>
                <a:solidFill>
                  <a:srgbClr val="000000"/>
                </a:solidFill>
                <a:effectLst/>
                <a:uLnTx/>
                <a:uFillTx/>
                <a:latin typeface="Arial"/>
                <a:ea typeface="Arial"/>
                <a:cs typeface="Arial"/>
                <a:sym typeface="Arial"/>
              </a:rPr>
              <a:t>Posibles grados de colaboración</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1033" name="Google Shape;1033;p78"/>
          <p:cNvSpPr txBox="1"/>
          <p:nvPr/>
        </p:nvSpPr>
        <p:spPr>
          <a:xfrm>
            <a:off x="3338109" y="1488714"/>
            <a:ext cx="5515782" cy="461665"/>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000000"/>
                </a:solidFill>
                <a:effectLst/>
                <a:uLnTx/>
                <a:uFillTx/>
                <a:latin typeface="Arial"/>
                <a:ea typeface="Arial"/>
                <a:cs typeface="Arial"/>
                <a:sym typeface="Arial"/>
              </a:rPr>
              <a:t>Etapas del proceso de vigilancia</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1034" name="Google Shape;1034;p78"/>
          <p:cNvSpPr/>
          <p:nvPr/>
        </p:nvSpPr>
        <p:spPr>
          <a:xfrm>
            <a:off x="6946196" y="2106427"/>
            <a:ext cx="1790300" cy="640080"/>
          </a:xfrm>
          <a:prstGeom prst="roundRect">
            <a:avLst>
              <a:gd name="adj" fmla="val 16667"/>
            </a:avLst>
          </a:prstGeom>
          <a:noFill/>
          <a:ln w="28575" cap="flat" cmpd="sng">
            <a:solidFill>
              <a:srgbClr val="0099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5808"/>
              </a:solidFill>
              <a:effectLst/>
              <a:uLnTx/>
              <a:uFillTx/>
              <a:latin typeface="Times New Roman"/>
              <a:ea typeface="Times New Roman"/>
              <a:cs typeface="Times New Roman"/>
              <a:sym typeface="Times New Roman"/>
            </a:endParaRPr>
          </a:p>
        </p:txBody>
      </p:sp>
      <p:sp>
        <p:nvSpPr>
          <p:cNvPr id="1035" name="Google Shape;1035;p78"/>
          <p:cNvSpPr txBox="1"/>
          <p:nvPr/>
        </p:nvSpPr>
        <p:spPr>
          <a:xfrm>
            <a:off x="2126512" y="6341269"/>
            <a:ext cx="7473215" cy="241014"/>
          </a:xfrm>
          <a:prstGeom prst="rect">
            <a:avLst/>
          </a:prstGeom>
          <a:noFill/>
          <a:ln>
            <a:noFill/>
          </a:ln>
        </p:spPr>
        <p:txBody>
          <a:bodyPr spcFirstLastPara="1" wrap="square" lIns="91425" tIns="45700" rIns="91425" bIns="45700" anchor="t" anchorCtr="0">
            <a:noAutofit/>
          </a:bodyPr>
          <a:lstStyle/>
          <a:p>
            <a:pPr marL="0" marR="0" lvl="0" indent="0" algn="r" defTabSz="457200" rtl="0" eaLnBrk="1" fontAlgn="auto" latinLnBrk="0" hangingPunct="1">
              <a:lnSpc>
                <a:spcPct val="90000"/>
              </a:lnSpc>
              <a:spcBef>
                <a:spcPts val="0"/>
              </a:spcBef>
              <a:spcAft>
                <a:spcPts val="0"/>
              </a:spcAft>
              <a:buClr>
                <a:prstClr val="black"/>
              </a:buClr>
              <a:buSzPts val="1200"/>
              <a:buFont typeface="Arial"/>
              <a:buNone/>
              <a:tabLst/>
              <a:defRPr/>
            </a:pPr>
            <a:r>
              <a:rPr kumimoji="0" lang="es-ES" sz="1200" b="0" i="0" u="none" strike="noStrike" kern="1200" cap="none" spc="0" normalizeH="0" baseline="0" noProof="0" dirty="0">
                <a:ln>
                  <a:noFill/>
                </a:ln>
                <a:solidFill>
                  <a:prstClr val="black"/>
                </a:solidFill>
                <a:effectLst/>
                <a:uLnTx/>
                <a:uFillTx/>
                <a:latin typeface="Arial"/>
                <a:ea typeface="Arial"/>
                <a:cs typeface="Arial"/>
                <a:sym typeface="Arial"/>
              </a:rPr>
              <a:t>Adaptado de </a:t>
            </a:r>
            <a:r>
              <a:rPr kumimoji="0" lang="es-ES" sz="1200" b="0" i="0" u="none" strike="noStrike" kern="1200" cap="none" spc="0" normalizeH="0" baseline="0" noProof="0" dirty="0" err="1">
                <a:ln>
                  <a:noFill/>
                </a:ln>
                <a:solidFill>
                  <a:prstClr val="black"/>
                </a:solidFill>
                <a:effectLst/>
                <a:uLnTx/>
                <a:uFillTx/>
                <a:latin typeface="Arial"/>
                <a:ea typeface="Arial"/>
                <a:cs typeface="Arial"/>
                <a:sym typeface="Arial"/>
              </a:rPr>
              <a:t>Bordier</a:t>
            </a:r>
            <a:r>
              <a:rPr kumimoji="0" lang="es-ES" sz="1200" b="0" i="0" u="none" strike="noStrike" kern="1200" cap="none" spc="0" normalizeH="0" baseline="0" noProof="0" dirty="0">
                <a:ln>
                  <a:noFill/>
                </a:ln>
                <a:solidFill>
                  <a:prstClr val="black"/>
                </a:solidFill>
                <a:effectLst/>
                <a:uLnTx/>
                <a:uFillTx/>
                <a:latin typeface="Arial"/>
                <a:ea typeface="Arial"/>
                <a:cs typeface="Arial"/>
                <a:sym typeface="Arial"/>
              </a:rPr>
              <a:t> M, et al. Agosto de 2020. Características de los sistemas de vigilancia de Una Sola </a:t>
            </a:r>
            <a:r>
              <a:rPr kumimoji="0" lang="es-ES" sz="1200" b="0" i="0" u="none" strike="noStrike" kern="1200" cap="none" spc="0" normalizeH="0" baseline="0" dirty="0">
                <a:ln>
                  <a:noFill/>
                </a:ln>
                <a:solidFill>
                  <a:prstClr val="black"/>
                </a:solidFill>
                <a:effectLst/>
                <a:uLnTx/>
                <a:uFillTx/>
                <a:latin typeface="Arial"/>
                <a:ea typeface="Arial"/>
                <a:cs typeface="Arial"/>
                <a:sym typeface="Arial"/>
              </a:rPr>
              <a:t>Salud</a:t>
            </a:r>
            <a:r>
              <a:rPr kumimoji="0" lang="es-ES" sz="1200" b="0" i="0" u="none" strike="noStrike" kern="1200" cap="none" spc="0" normalizeH="0" baseline="0" noProof="0" dirty="0">
                <a:ln>
                  <a:noFill/>
                </a:ln>
                <a:solidFill>
                  <a:prstClr val="black"/>
                </a:solidFill>
                <a:effectLst/>
                <a:uLnTx/>
                <a:uFillTx/>
                <a:latin typeface="Arial"/>
                <a:ea typeface="Arial"/>
                <a:cs typeface="Arial"/>
                <a:sym typeface="Arial"/>
              </a:rPr>
              <a:t>: una revisión sistemática de la literatura. https://doi.</a:t>
            </a:r>
            <a:r>
              <a:rPr kumimoji="0" lang="es-ES" sz="1200" b="0" i="0" u="sng" strike="noStrike" kern="1200" cap="none" spc="0" normalizeH="0" baseline="0" noProof="0" dirty="0">
                <a:ln>
                  <a:noFill/>
                </a:ln>
                <a:solidFill>
                  <a:prstClr val="black"/>
                </a:solidFill>
                <a:effectLst/>
                <a:uLnTx/>
                <a:uFillTx/>
                <a:latin typeface="Arial"/>
                <a:ea typeface="Arial"/>
                <a:cs typeface="Arial"/>
                <a:sym typeface="Arial"/>
                <a:hlinkClick r:id="rId3"/>
              </a:rPr>
              <a:t>org/10.1016/j.prevetmed.2018.10.005 </a:t>
            </a:r>
            <a:endParaRPr kumimoji="0" lang="es-ES" sz="1800" b="0" i="0" u="none" strike="noStrike" kern="1200" cap="none" spc="0" normalizeH="0" baseline="0" noProof="0" dirty="0">
              <a:ln>
                <a:noFill/>
              </a:ln>
              <a:solidFill>
                <a:prstClr val="black"/>
              </a:solidFill>
              <a:effectLst/>
              <a:uLnTx/>
              <a:uFillTx/>
              <a:latin typeface="Arial"/>
              <a:ea typeface="+mn-ea"/>
              <a:cs typeface="+mn-cs"/>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sp>
        <p:nvSpPr>
          <p:cNvPr id="1041" name="Google Shape;1041;p79"/>
          <p:cNvSpPr txBox="1">
            <a:spLocks noGrp="1"/>
          </p:cNvSpPr>
          <p:nvPr>
            <p:ph type="title"/>
          </p:nvPr>
        </p:nvSpPr>
        <p:spPr>
          <a:xfrm>
            <a:off x="483080" y="8961"/>
            <a:ext cx="10107336"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Visualización de datos usando Ántrax como ejemplo de Una Sola Salud: parte I</a:t>
            </a:r>
          </a:p>
        </p:txBody>
      </p:sp>
      <p:sp>
        <p:nvSpPr>
          <p:cNvPr id="1042" name="Google Shape;1042;p7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a:spcBef>
                <a:spcPts val="0"/>
              </a:spcBef>
              <a:spcAft>
                <a:spcPts val="0"/>
              </a:spcAft>
              <a:buClr>
                <a:schemeClr val="dk1"/>
              </a:buClr>
              <a:buSzPts val="2800"/>
            </a:pPr>
            <a:r>
              <a:rPr lang="es-ES" dirty="0"/>
              <a:t>Ántrax - causado por la bacteria </a:t>
            </a:r>
            <a:r>
              <a:rPr lang="es-ES" i="1" dirty="0"/>
              <a:t>Bacillus anthracis</a:t>
            </a:r>
          </a:p>
          <a:p>
            <a:pPr lvl="1">
              <a:buSzPts val="2400"/>
            </a:pPr>
            <a:r>
              <a:rPr lang="es-ES" dirty="0"/>
              <a:t>Cuando un animal infectado muere, las bacterias se convierten en esporas al exponerse al oxígeno</a:t>
            </a:r>
          </a:p>
          <a:p>
            <a:pPr marL="228600" lvl="0" indent="-228600" algn="l" rtl="0">
              <a:lnSpc>
                <a:spcPct val="100000"/>
              </a:lnSpc>
              <a:spcAft>
                <a:spcPts val="0"/>
              </a:spcAft>
              <a:buClr>
                <a:schemeClr val="dk1"/>
              </a:buClr>
              <a:buSzPts val="2800"/>
              <a:buChar char="•"/>
            </a:pPr>
            <a:r>
              <a:rPr lang="es-ES" dirty="0"/>
              <a:t>Los humanos se infectan a través de:</a:t>
            </a:r>
          </a:p>
          <a:p>
            <a:pPr lvl="1">
              <a:buSzPts val="2400"/>
            </a:pPr>
            <a:r>
              <a:rPr lang="es-ES" dirty="0"/>
              <a:t>Comer productos animales contaminados</a:t>
            </a:r>
          </a:p>
          <a:p>
            <a:pPr lvl="1">
              <a:buSzPts val="2400"/>
            </a:pPr>
            <a:r>
              <a:rPr lang="es-ES" dirty="0"/>
              <a:t>Beber agua contaminada con esporas</a:t>
            </a:r>
          </a:p>
          <a:p>
            <a:pPr lvl="1">
              <a:buSzPts val="2400"/>
            </a:pPr>
            <a:r>
              <a:rPr lang="es-ES" dirty="0"/>
              <a:t>Respirar las esporas</a:t>
            </a:r>
          </a:p>
          <a:p>
            <a:pPr lvl="1">
              <a:buSzPts val="2400"/>
            </a:pPr>
            <a:r>
              <a:rPr lang="es-ES" dirty="0"/>
              <a:t>Heridas abiertas por donde ingresan esporas</a:t>
            </a:r>
          </a:p>
          <a:p>
            <a:pPr>
              <a:spcAft>
                <a:spcPts val="0"/>
              </a:spcAft>
              <a:buClr>
                <a:schemeClr val="dk1"/>
              </a:buClr>
              <a:buSzPts val="2800"/>
            </a:pPr>
            <a:r>
              <a:rPr lang="es-ES" dirty="0"/>
              <a:t>Los animales domésticos y salvajes se infectan a través de:</a:t>
            </a:r>
          </a:p>
          <a:p>
            <a:pPr lvl="1">
              <a:buSzPts val="2400"/>
            </a:pPr>
            <a:r>
              <a:rPr lang="es-ES" dirty="0"/>
              <a:t>Inhalación o ingesta de esporas en el suelo, plantas o </a:t>
            </a:r>
            <a:br>
              <a:rPr lang="es-ES" dirty="0"/>
            </a:br>
            <a:r>
              <a:rPr lang="es-ES" dirty="0"/>
              <a:t>agua contaminados</a:t>
            </a:r>
          </a:p>
        </p:txBody>
      </p:sp>
      <p:pic>
        <p:nvPicPr>
          <p:cNvPr id="1043" name="Google Shape;1043;p79" descr="Anthrax Toxin"/>
          <p:cNvPicPr preferRelativeResize="0"/>
          <p:nvPr/>
        </p:nvPicPr>
        <p:blipFill rotWithShape="1">
          <a:blip r:embed="rId3">
            <a:alphaModFix/>
          </a:blip>
          <a:srcRect/>
          <a:stretch/>
        </p:blipFill>
        <p:spPr>
          <a:xfrm>
            <a:off x="7993385" y="2478210"/>
            <a:ext cx="3360415" cy="2720189"/>
          </a:xfrm>
          <a:prstGeom prst="rect">
            <a:avLst/>
          </a:prstGeom>
          <a:noFill/>
          <a:ln>
            <a:solidFill>
              <a:schemeClr val="tx1"/>
            </a:solidFill>
          </a:ln>
        </p:spPr>
      </p:pic>
      <p:sp>
        <p:nvSpPr>
          <p:cNvPr id="1044" name="Google Shape;1044;p79"/>
          <p:cNvSpPr txBox="1"/>
          <p:nvPr/>
        </p:nvSpPr>
        <p:spPr>
          <a:xfrm>
            <a:off x="4110386" y="6510232"/>
            <a:ext cx="5486400" cy="211243"/>
          </a:xfrm>
          <a:prstGeom prst="rect">
            <a:avLst/>
          </a:prstGeom>
          <a:noFill/>
          <a:ln>
            <a:noFill/>
          </a:ln>
        </p:spPr>
        <p:txBody>
          <a:bodyPr spcFirstLastPara="1" wrap="square" lIns="91425" tIns="45700" rIns="91425" bIns="45700" anchor="t" anchorCtr="0">
            <a:noAutofit/>
          </a:bodyPr>
          <a:lstStyle/>
          <a:p>
            <a:pPr marL="0" marR="0" lvl="0" indent="0" algn="r" defTabSz="457200" rtl="0" eaLnBrk="1" fontAlgn="auto" latinLnBrk="0" hangingPunct="1">
              <a:lnSpc>
                <a:spcPct val="90000"/>
              </a:lnSpc>
              <a:spcBef>
                <a:spcPts val="0"/>
              </a:spcBef>
              <a:spcAft>
                <a:spcPts val="0"/>
              </a:spcAft>
              <a:buClr>
                <a:prstClr val="black"/>
              </a:buClr>
              <a:buSzPts val="1200"/>
              <a:buFont typeface="Arial"/>
              <a:buNone/>
              <a:tabLst/>
              <a:defRPr/>
            </a:pPr>
            <a:r>
              <a:rPr kumimoji="0" lang="en-US" sz="1200" b="0" i="0" u="sng" strike="noStrike" kern="1200" cap="none" spc="0" normalizeH="0" baseline="0" noProof="0">
                <a:ln>
                  <a:noFill/>
                </a:ln>
                <a:solidFill>
                  <a:prstClr val="black"/>
                </a:solidFill>
                <a:effectLst/>
                <a:uLnTx/>
                <a:uFillTx/>
                <a:latin typeface="Arial"/>
                <a:ea typeface="Arial"/>
                <a:cs typeface="Arial"/>
                <a:sym typeface="Arial"/>
                <a:hlinkClick r:id="rId4"/>
              </a:rPr>
              <a:t>https://www.cdc.gov/anthrax/index.html </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9" name="Google Shape;199;p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Trabajar con datos: ejemplo 2</a:t>
            </a:r>
          </a:p>
        </p:txBody>
      </p:sp>
      <p:graphicFrame>
        <p:nvGraphicFramePr>
          <p:cNvPr id="201" name="Google Shape;201;p8"/>
          <p:cNvGraphicFramePr/>
          <p:nvPr>
            <p:extLst>
              <p:ext uri="{D42A27DB-BD31-4B8C-83A1-F6EECF244321}">
                <p14:modId xmlns:p14="http://schemas.microsoft.com/office/powerpoint/2010/main" val="540630753"/>
              </p:ext>
            </p:extLst>
          </p:nvPr>
        </p:nvGraphicFramePr>
        <p:xfrm>
          <a:off x="838201" y="2148022"/>
          <a:ext cx="10424170" cy="3657660"/>
        </p:xfrm>
        <a:graphic>
          <a:graphicData uri="http://schemas.openxmlformats.org/drawingml/2006/table">
            <a:tbl>
              <a:tblPr>
                <a:noFill/>
              </a:tblPr>
              <a:tblGrid>
                <a:gridCol w="3017520">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gridCol w="2103125">
                  <a:extLst>
                    <a:ext uri="{9D8B030D-6E8A-4147-A177-3AD203B41FA5}">
                      <a16:colId xmlns:a16="http://schemas.microsoft.com/office/drawing/2014/main" val="20002"/>
                    </a:ext>
                  </a:extLst>
                </a:gridCol>
                <a:gridCol w="2103125">
                  <a:extLst>
                    <a:ext uri="{9D8B030D-6E8A-4147-A177-3AD203B41FA5}">
                      <a16:colId xmlns:a16="http://schemas.microsoft.com/office/drawing/2014/main" val="20003"/>
                    </a:ext>
                  </a:extLst>
                </a:gridCol>
              </a:tblGrid>
              <a:tr h="9144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1" i="0" u="none" strike="noStrike" cap="none">
                          <a:solidFill>
                            <a:schemeClr val="dk1"/>
                          </a:solidFill>
                          <a:latin typeface="Arial"/>
                          <a:ea typeface="Arial"/>
                          <a:cs typeface="Arial"/>
                          <a:sym typeface="Arial"/>
                        </a:rPr>
                        <a:t>Número de asunto</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1" i="0" u="none" strike="noStrike" cap="none">
                          <a:solidFill>
                            <a:schemeClr val="dk1"/>
                          </a:solidFill>
                          <a:latin typeface="Arial"/>
                          <a:ea typeface="Arial"/>
                          <a:cs typeface="Arial"/>
                          <a:sym typeface="Arial"/>
                        </a:rPr>
                        <a:t>Fecha de inicio</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1" i="0" u="none" strike="noStrike" cap="none" dirty="0">
                          <a:solidFill>
                            <a:schemeClr val="dk1"/>
                          </a:solidFill>
                          <a:latin typeface="Arial"/>
                          <a:ea typeface="Arial"/>
                          <a:cs typeface="Arial"/>
                          <a:sym typeface="Arial"/>
                        </a:rPr>
                        <a:t>Edad</a:t>
                      </a:r>
                      <a:endParaRPr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1" i="0" u="none" strike="noStrike" cap="none">
                          <a:solidFill>
                            <a:schemeClr val="dk1"/>
                          </a:solidFill>
                          <a:latin typeface="Arial"/>
                          <a:ea typeface="Arial"/>
                          <a:cs typeface="Arial"/>
                          <a:sym typeface="Arial"/>
                        </a:rPr>
                        <a:t>Sexo</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1</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21 de noviembre</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9</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dirty="0">
                          <a:solidFill>
                            <a:schemeClr val="dk1"/>
                          </a:solidFill>
                          <a:latin typeface="Arial"/>
                          <a:cs typeface="Arial"/>
                          <a:sym typeface="Arial"/>
                        </a:rPr>
                        <a:t>H</a:t>
                      </a:r>
                      <a:endParaRPr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21 de noviembre</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39</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dirty="0">
                          <a:solidFill>
                            <a:schemeClr val="dk1"/>
                          </a:solidFill>
                          <a:latin typeface="Arial"/>
                          <a:cs typeface="Arial"/>
                          <a:sym typeface="Arial"/>
                        </a:rPr>
                        <a:t>H</a:t>
                      </a:r>
                      <a:endParaRPr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3</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22 de noviembre </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29</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dirty="0">
                          <a:solidFill>
                            <a:schemeClr val="dk1"/>
                          </a:solidFill>
                          <a:latin typeface="Arial"/>
                          <a:cs typeface="Arial"/>
                          <a:sym typeface="Arial"/>
                        </a:rPr>
                        <a:t>M</a:t>
                      </a:r>
                      <a:endParaRPr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4</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21 de noviembre</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10</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dirty="0">
                          <a:solidFill>
                            <a:schemeClr val="dk1"/>
                          </a:solidFill>
                          <a:latin typeface="Arial"/>
                          <a:cs typeface="Arial"/>
                          <a:sym typeface="Arial"/>
                        </a:rPr>
                        <a:t>H</a:t>
                      </a:r>
                      <a:endParaRPr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4"/>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5</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22 de noviembre</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55</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dirty="0">
                          <a:solidFill>
                            <a:schemeClr val="dk1"/>
                          </a:solidFill>
                          <a:latin typeface="Arial"/>
                          <a:cs typeface="Arial"/>
                          <a:sym typeface="Arial"/>
                        </a:rPr>
                        <a:t>M</a:t>
                      </a:r>
                      <a:endParaRPr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6</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22 de noviembre</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a:solidFill>
                            <a:schemeClr val="dk1"/>
                          </a:solidFill>
                          <a:latin typeface="Arial"/>
                          <a:ea typeface="Arial"/>
                          <a:cs typeface="Arial"/>
                          <a:sym typeface="Arial"/>
                        </a:rPr>
                        <a:t>11</a:t>
                      </a:r>
                      <a:endParaRPr/>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en-US" sz="2400" b="0" i="0" u="none" strike="noStrike" cap="none" dirty="0">
                          <a:solidFill>
                            <a:schemeClr val="dk1"/>
                          </a:solidFill>
                          <a:latin typeface="Arial"/>
                          <a:cs typeface="Arial"/>
                          <a:sym typeface="Arial"/>
                        </a:rPr>
                        <a:t>H</a:t>
                      </a:r>
                      <a:endParaRPr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3" name="Google Shape;192;p7">
            <a:extLst>
              <a:ext uri="{FF2B5EF4-FFF2-40B4-BE49-F238E27FC236}">
                <a16:creationId xmlns:a16="http://schemas.microsoft.com/office/drawing/2014/main" id="{093751B2-44EF-2BEB-6164-2B21DC8AE2BD}"/>
              </a:ext>
            </a:extLst>
          </p:cNvPr>
          <p:cNvSpPr txBox="1"/>
          <p:nvPr/>
        </p:nvSpPr>
        <p:spPr>
          <a:xfrm>
            <a:off x="1178442" y="1515501"/>
            <a:ext cx="10424159" cy="533401"/>
          </a:xfrm>
          <a:prstGeom prst="rect">
            <a:avLst/>
          </a:prstGeom>
          <a:noFill/>
          <a:ln>
            <a:noFill/>
          </a:ln>
        </p:spPr>
        <p:txBody>
          <a:bodyPr spcFirstLastPara="1" wrap="square" lIns="91425" tIns="45700" rIns="91425" bIns="45700" anchor="t" anchorCtr="0">
            <a:noAutofit/>
          </a:bodyPr>
          <a:lstStyle/>
          <a:p>
            <a:pPr algn="ctr" defTabSz="457200">
              <a:lnSpc>
                <a:spcPct val="90000"/>
              </a:lnSpc>
              <a:buClr>
                <a:prstClr val="black"/>
              </a:buClr>
              <a:buSzPts val="2800"/>
              <a:defRPr/>
            </a:pPr>
            <a:r>
              <a:rPr kumimoji="0" lang="es-GT" sz="2800" b="1" i="0" u="none" strike="noStrike" kern="1200" cap="none" spc="0" normalizeH="0" baseline="0" noProof="0" dirty="0">
                <a:ln>
                  <a:noFill/>
                </a:ln>
                <a:solidFill>
                  <a:prstClr val="black"/>
                </a:solidFill>
                <a:effectLst/>
                <a:uLnTx/>
                <a:uFillTx/>
                <a:latin typeface="Arial"/>
                <a:ea typeface="Arial"/>
                <a:cs typeface="Arial"/>
                <a:sym typeface="Arial"/>
              </a:rPr>
              <a:t>Edad (años) y sexo de los </a:t>
            </a:r>
            <a:r>
              <a:rPr lang="es-GT" sz="2800" b="1" dirty="0">
                <a:solidFill>
                  <a:prstClr val="black"/>
                </a:solidFill>
                <a:latin typeface="Arial"/>
                <a:ea typeface="Arial"/>
                <a:cs typeface="Arial"/>
                <a:sym typeface="Arial"/>
              </a:rPr>
              <a:t>casos </a:t>
            </a:r>
            <a:endParaRPr kumimoji="0" lang="es-GT" sz="2800" b="1" i="0" u="none" strike="noStrike" kern="1200" cap="none" spc="0" normalizeH="0" baseline="0" noProof="0" dirty="0">
              <a:ln>
                <a:noFill/>
              </a:ln>
              <a:solidFill>
                <a:prstClr val="black"/>
              </a:solidFill>
              <a:effectLst/>
              <a:uLnTx/>
              <a:uFillTx/>
              <a:latin typeface="Arial"/>
              <a:ea typeface="Arial"/>
              <a:cs typeface="Arial"/>
              <a:sym typeface="Arial"/>
            </a:endParaRPr>
          </a:p>
          <a:p>
            <a:pPr marL="0" marR="0" lvl="0" indent="0" algn="ctr" defTabSz="457200" rtl="0" eaLnBrk="1" fontAlgn="auto" latinLnBrk="0" hangingPunct="1">
              <a:lnSpc>
                <a:spcPct val="90000"/>
              </a:lnSpc>
              <a:spcBef>
                <a:spcPts val="1000"/>
              </a:spcBef>
              <a:spcAft>
                <a:spcPts val="0"/>
              </a:spcAft>
              <a:buClr>
                <a:prstClr val="black"/>
              </a:buClr>
              <a:buSzPts val="2400"/>
              <a:buFont typeface="Arial"/>
              <a:buNone/>
              <a:tabLst/>
              <a:defRPr/>
            </a:pPr>
            <a:endParaRPr kumimoji="0" sz="2400" b="1" i="0" u="none" strike="noStrike" kern="1200" cap="none" spc="0" normalizeH="0" baseline="0" noProof="0" dirty="0">
              <a:ln>
                <a:noFill/>
              </a:ln>
              <a:solidFill>
                <a:prstClr val="black"/>
              </a:solidFill>
              <a:effectLst/>
              <a:uLnTx/>
              <a:uFillTx/>
              <a:latin typeface="Arial"/>
              <a:ea typeface="Arial"/>
              <a:cs typeface="Arial"/>
              <a:sym typeface="Aria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049"/>
        <p:cNvGrpSpPr/>
        <p:nvPr/>
      </p:nvGrpSpPr>
      <p:grpSpPr>
        <a:xfrm>
          <a:off x="0" y="0"/>
          <a:ext cx="0" cy="0"/>
          <a:chOff x="0" y="0"/>
          <a:chExt cx="0" cy="0"/>
        </a:xfrm>
      </p:grpSpPr>
      <p:sp>
        <p:nvSpPr>
          <p:cNvPr id="4" name="Google Shape;1041;p79">
            <a:extLst>
              <a:ext uri="{FF2B5EF4-FFF2-40B4-BE49-F238E27FC236}">
                <a16:creationId xmlns:a16="http://schemas.microsoft.com/office/drawing/2014/main" id="{75ED70B1-AF93-65E5-90A0-E8BBF775C876}"/>
              </a:ext>
            </a:extLst>
          </p:cNvPr>
          <p:cNvSpPr txBox="1">
            <a:spLocks noGrp="1"/>
          </p:cNvSpPr>
          <p:nvPr>
            <p:ph type="title"/>
          </p:nvPr>
        </p:nvSpPr>
        <p:spPr>
          <a:xfrm>
            <a:off x="476613" y="2771"/>
            <a:ext cx="10400634"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Visualización de datos usando Ántrax como ejemplo de Una Sola Salud: parte II</a:t>
            </a:r>
          </a:p>
        </p:txBody>
      </p:sp>
      <p:sp>
        <p:nvSpPr>
          <p:cNvPr id="1051" name="Google Shape;1051;p80"/>
          <p:cNvSpPr txBox="1">
            <a:spLocks noGrp="1"/>
          </p:cNvSpPr>
          <p:nvPr>
            <p:ph sz="half" idx="2"/>
          </p:nvPr>
        </p:nvSpPr>
        <p:spPr>
          <a:xfrm>
            <a:off x="838200" y="1478857"/>
            <a:ext cx="54864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GT" noProof="0" dirty="0"/>
              <a:t>Prevención</a:t>
            </a:r>
          </a:p>
          <a:p>
            <a:pPr lvl="1">
              <a:buSzPts val="2400"/>
            </a:pPr>
            <a:r>
              <a:rPr lang="es-GT" noProof="0" dirty="0"/>
              <a:t>Vacunación rutinaria de animales</a:t>
            </a:r>
          </a:p>
          <a:p>
            <a:pPr lvl="1">
              <a:buSzPts val="2400"/>
            </a:pPr>
            <a:r>
              <a:rPr lang="es-GT" noProof="0" dirty="0"/>
              <a:t>Eliminación adecuada de los cadáveres de animales infectados con ántrax</a:t>
            </a:r>
          </a:p>
          <a:p>
            <a:pPr lvl="1">
              <a:buSzPts val="2400"/>
            </a:pPr>
            <a:r>
              <a:rPr lang="es-GT" noProof="0" dirty="0"/>
              <a:t>Uso de equipos de protección al manipular pieles de animales</a:t>
            </a:r>
          </a:p>
          <a:p>
            <a:pPr lvl="1">
              <a:buSzPts val="2400"/>
            </a:pPr>
            <a:r>
              <a:rPr lang="es-GT" noProof="0" dirty="0"/>
              <a:t>Evitar el consumo de animales enfermos o animales muertos</a:t>
            </a:r>
          </a:p>
          <a:p>
            <a:pPr lvl="1">
              <a:buSzPts val="2400"/>
            </a:pPr>
            <a:r>
              <a:rPr lang="es-GT" noProof="0" dirty="0"/>
              <a:t>Lavarse bien las manos siempre que manipule animales</a:t>
            </a:r>
          </a:p>
          <a:p>
            <a:pPr marL="685800" lvl="1" indent="-101600" algn="l" rtl="0">
              <a:lnSpc>
                <a:spcPct val="100000"/>
              </a:lnSpc>
              <a:spcBef>
                <a:spcPts val="1000"/>
              </a:spcBef>
              <a:spcAft>
                <a:spcPts val="0"/>
              </a:spcAft>
              <a:buSzPts val="2000"/>
              <a:buNone/>
            </a:pPr>
            <a:endParaRPr lang="es-ES" sz="2000" dirty="0"/>
          </a:p>
        </p:txBody>
      </p:sp>
      <p:sp>
        <p:nvSpPr>
          <p:cNvPr id="1053" name="Google Shape;1053;p80"/>
          <p:cNvSpPr txBox="1"/>
          <p:nvPr/>
        </p:nvSpPr>
        <p:spPr>
          <a:xfrm>
            <a:off x="4097686" y="6510232"/>
            <a:ext cx="5486400" cy="211243"/>
          </a:xfrm>
          <a:prstGeom prst="rect">
            <a:avLst/>
          </a:prstGeom>
          <a:noFill/>
          <a:ln>
            <a:noFill/>
          </a:ln>
        </p:spPr>
        <p:txBody>
          <a:bodyPr spcFirstLastPara="1" wrap="square" lIns="91425" tIns="45700" rIns="91425" bIns="45700" anchor="t" anchorCtr="0">
            <a:noAutofit/>
          </a:bodyPr>
          <a:lstStyle/>
          <a:p>
            <a:pPr marL="0" marR="0" lvl="0" indent="0" algn="r" defTabSz="457200" rtl="0" eaLnBrk="1" fontAlgn="auto" latinLnBrk="0" hangingPunct="1">
              <a:lnSpc>
                <a:spcPct val="90000"/>
              </a:lnSpc>
              <a:spcBef>
                <a:spcPts val="0"/>
              </a:spcBef>
              <a:spcAft>
                <a:spcPts val="0"/>
              </a:spcAft>
              <a:buClr>
                <a:prstClr val="black"/>
              </a:buClr>
              <a:buSzPts val="1200"/>
              <a:buFont typeface="Arial"/>
              <a:buNone/>
              <a:tabLst/>
              <a:defRPr/>
            </a:pPr>
            <a:r>
              <a:rPr kumimoji="0" lang="en-US" sz="1200" b="0" i="0" u="sng" strike="noStrike" kern="1200" cap="none" spc="0" normalizeH="0" baseline="0" noProof="0">
                <a:ln>
                  <a:noFill/>
                </a:ln>
                <a:solidFill>
                  <a:prstClr val="black"/>
                </a:solidFill>
                <a:effectLst/>
                <a:uLnTx/>
                <a:uFillTx/>
                <a:latin typeface="Arial"/>
                <a:ea typeface="Arial"/>
                <a:cs typeface="Arial"/>
                <a:sym typeface="Arial"/>
                <a:hlinkClick r:id="rId3"/>
              </a:rPr>
              <a:t>https://www.cdc.gov/anthrax/index.html </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pic>
        <p:nvPicPr>
          <p:cNvPr id="1026" name="Picture 2" descr="Piles of animal hides at a leather tannery.">
            <a:extLst>
              <a:ext uri="{FF2B5EF4-FFF2-40B4-BE49-F238E27FC236}">
                <a16:creationId xmlns:a16="http://schemas.microsoft.com/office/drawing/2014/main" id="{8DF74D5D-B744-FD80-6290-A5C9E68A32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4787" y="4011371"/>
            <a:ext cx="3425628" cy="2286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8" name="Picture 4" descr="Shearing wool from a sheep.">
            <a:extLst>
              <a:ext uri="{FF2B5EF4-FFF2-40B4-BE49-F238E27FC236}">
                <a16:creationId xmlns:a16="http://schemas.microsoft.com/office/drawing/2014/main" id="{BF0F50A1-337B-A36C-AFB4-A3A686D92E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4786" y="1512511"/>
            <a:ext cx="3425629" cy="2286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058"/>
        <p:cNvGrpSpPr/>
        <p:nvPr/>
      </p:nvGrpSpPr>
      <p:grpSpPr>
        <a:xfrm>
          <a:off x="0" y="0"/>
          <a:ext cx="0" cy="0"/>
          <a:chOff x="0" y="0"/>
          <a:chExt cx="0" cy="0"/>
        </a:xfrm>
      </p:grpSpPr>
      <p:graphicFrame>
        <p:nvGraphicFramePr>
          <p:cNvPr id="1060" name="Google Shape;1060;p81"/>
          <p:cNvGraphicFramePr/>
          <p:nvPr>
            <p:extLst>
              <p:ext uri="{D42A27DB-BD31-4B8C-83A1-F6EECF244321}">
                <p14:modId xmlns:p14="http://schemas.microsoft.com/office/powerpoint/2010/main" val="1023344837"/>
              </p:ext>
            </p:extLst>
          </p:nvPr>
        </p:nvGraphicFramePr>
        <p:xfrm>
          <a:off x="279862" y="1330153"/>
          <a:ext cx="11830493" cy="4554855"/>
        </p:xfrm>
        <a:graphic>
          <a:graphicData uri="http://schemas.openxmlformats.org/drawingml/2006/table">
            <a:tbl>
              <a:tblPr>
                <a:noFill/>
              </a:tblPr>
              <a:tblGrid>
                <a:gridCol w="2892056">
                  <a:extLst>
                    <a:ext uri="{9D8B030D-6E8A-4147-A177-3AD203B41FA5}">
                      <a16:colId xmlns:a16="http://schemas.microsoft.com/office/drawing/2014/main" val="20000"/>
                    </a:ext>
                  </a:extLst>
                </a:gridCol>
                <a:gridCol w="2870790">
                  <a:extLst>
                    <a:ext uri="{9D8B030D-6E8A-4147-A177-3AD203B41FA5}">
                      <a16:colId xmlns:a16="http://schemas.microsoft.com/office/drawing/2014/main" val="20001"/>
                    </a:ext>
                  </a:extLst>
                </a:gridCol>
                <a:gridCol w="3147238">
                  <a:extLst>
                    <a:ext uri="{9D8B030D-6E8A-4147-A177-3AD203B41FA5}">
                      <a16:colId xmlns:a16="http://schemas.microsoft.com/office/drawing/2014/main" val="20002"/>
                    </a:ext>
                  </a:extLst>
                </a:gridCol>
                <a:gridCol w="2920409">
                  <a:extLst>
                    <a:ext uri="{9D8B030D-6E8A-4147-A177-3AD203B41FA5}">
                      <a16:colId xmlns:a16="http://schemas.microsoft.com/office/drawing/2014/main" val="20003"/>
                    </a:ext>
                  </a:extLst>
                </a:gridCol>
              </a:tblGrid>
              <a:tr h="870586">
                <a:tc gridSpan="4">
                  <a:txBody>
                    <a:bodyPr/>
                    <a:lstStyle/>
                    <a:p>
                      <a:pPr marL="0" marR="0" lvl="0" indent="0" algn="ctr" rtl="0">
                        <a:spcBef>
                          <a:spcPts val="0"/>
                        </a:spcBef>
                        <a:spcAft>
                          <a:spcPts val="0"/>
                        </a:spcAft>
                        <a:buNone/>
                      </a:pPr>
                      <a:r>
                        <a:rPr lang="es-ES" sz="2400" b="1" i="0" u="none" strike="noStrike" noProof="0" dirty="0">
                          <a:solidFill>
                            <a:srgbClr val="000000"/>
                          </a:solidFill>
                          <a:latin typeface="+mn-lt"/>
                          <a:ea typeface="Arial"/>
                          <a:cs typeface="Arial"/>
                          <a:sym typeface="Arial"/>
                        </a:rPr>
                        <a:t>Tabla 1. Especies afectadas por los brotes de ántrax en 2014, 2015 y 2017 en el </a:t>
                      </a:r>
                      <a:r>
                        <a:rPr lang="es-ES" sz="2400" b="1" i="0" u="none" strike="noStrike" noProof="0" dirty="0" err="1">
                          <a:solidFill>
                            <a:srgbClr val="000000"/>
                          </a:solidFill>
                          <a:latin typeface="+mn-lt"/>
                          <a:ea typeface="Arial"/>
                          <a:cs typeface="Arial"/>
                          <a:sym typeface="Arial"/>
                        </a:rPr>
                        <a:t>subcondado</a:t>
                      </a:r>
                      <a:r>
                        <a:rPr lang="es-ES" sz="2400" b="1" i="0" u="none" strike="noStrike" noProof="0" dirty="0">
                          <a:solidFill>
                            <a:srgbClr val="000000"/>
                          </a:solidFill>
                          <a:latin typeface="+mn-lt"/>
                          <a:ea typeface="Arial"/>
                          <a:cs typeface="Arial"/>
                          <a:sym typeface="Arial"/>
                        </a:rPr>
                        <a:t> oeste de Nakuru, Kenia</a:t>
                      </a:r>
                    </a:p>
                    <a:p>
                      <a:pPr marL="0" marR="0" lvl="0" indent="0" algn="l" rtl="0">
                        <a:spcBef>
                          <a:spcPts val="0"/>
                        </a:spcBef>
                        <a:spcAft>
                          <a:spcPts val="0"/>
                        </a:spcAft>
                        <a:buNone/>
                      </a:pPr>
                      <a:endParaRPr lang="es-ES" sz="1200" b="0" i="0" u="none" strike="noStrike" noProof="0" dirty="0">
                        <a:solidFill>
                          <a:srgbClr val="000000"/>
                        </a:solidFill>
                        <a:latin typeface="+mn-lt"/>
                        <a:ea typeface="Calibri"/>
                        <a:cs typeface="Calibri"/>
                        <a:sym typeface="Calibri"/>
                      </a:endParaRPr>
                    </a:p>
                  </a:txBody>
                  <a:tcPr marL="9525" marR="9525" marT="952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08112">
                <a:tc>
                  <a:txBody>
                    <a:bodyPr/>
                    <a:lstStyle/>
                    <a:p>
                      <a:pPr marL="0" marR="0" lvl="0" indent="0" algn="l" rtl="0">
                        <a:spcBef>
                          <a:spcPts val="0"/>
                        </a:spcBef>
                        <a:spcAft>
                          <a:spcPts val="0"/>
                        </a:spcAft>
                        <a:buNone/>
                      </a:pPr>
                      <a:r>
                        <a:rPr lang="es-ES" sz="2000" b="1" i="0" u="none" strike="noStrike" noProof="0" dirty="0">
                          <a:solidFill>
                            <a:srgbClr val="000000"/>
                          </a:solidFill>
                          <a:latin typeface="+mn-lt"/>
                          <a:ea typeface="Arial"/>
                          <a:cs typeface="Arial"/>
                          <a:sym typeface="Arial"/>
                        </a:rPr>
                        <a:t>Año</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000" b="1" i="0" u="none" strike="noStrike" noProof="0" dirty="0">
                          <a:solidFill>
                            <a:srgbClr val="000000"/>
                          </a:solidFill>
                          <a:latin typeface="+mn-lt"/>
                          <a:ea typeface="Arial"/>
                          <a:cs typeface="Arial"/>
                          <a:sym typeface="Arial"/>
                        </a:rPr>
                        <a:t>2014</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000" b="1" i="0" u="none" strike="noStrike" noProof="0" dirty="0">
                          <a:solidFill>
                            <a:srgbClr val="000000"/>
                          </a:solidFill>
                          <a:latin typeface="+mn-lt"/>
                          <a:ea typeface="Arial"/>
                          <a:cs typeface="Arial"/>
                          <a:sym typeface="Arial"/>
                        </a:rPr>
                        <a:t>2015</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000" b="1" i="0" u="none" strike="noStrike" noProof="0" dirty="0">
                          <a:solidFill>
                            <a:srgbClr val="000000"/>
                          </a:solidFill>
                          <a:latin typeface="+mn-lt"/>
                          <a:ea typeface="Arial"/>
                          <a:cs typeface="Arial"/>
                          <a:sym typeface="Arial"/>
                        </a:rPr>
                        <a:t>2017</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bg2"/>
                    </a:solidFill>
                  </a:tcPr>
                </a:tc>
                <a:extLst>
                  <a:ext uri="{0D108BD9-81ED-4DB2-BD59-A6C34878D82A}">
                    <a16:rowId xmlns:a16="http://schemas.microsoft.com/office/drawing/2014/main" val="10001"/>
                  </a:ext>
                </a:extLst>
              </a:tr>
              <a:tr h="581001">
                <a:tc>
                  <a:txBody>
                    <a:bodyPr/>
                    <a:lstStyle/>
                    <a:p>
                      <a:pPr marL="0" marR="0" lvl="0" indent="0" algn="l" rtl="0">
                        <a:spcBef>
                          <a:spcPts val="0"/>
                        </a:spcBef>
                        <a:spcAft>
                          <a:spcPts val="0"/>
                        </a:spcAft>
                        <a:buNone/>
                      </a:pPr>
                      <a:r>
                        <a:rPr lang="es-ES" sz="2000" b="1" i="0" u="none" strike="noStrike" noProof="0" dirty="0">
                          <a:solidFill>
                            <a:srgbClr val="000000"/>
                          </a:solidFill>
                          <a:latin typeface="+mn-lt"/>
                          <a:ea typeface="Arial"/>
                          <a:cs typeface="Arial"/>
                          <a:sym typeface="Arial"/>
                        </a:rPr>
                        <a:t>Especies afectadas (casos)</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Humanos (n=6)</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Humanos (n=0)</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Humanos (n=9)</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08112">
                <a:tc>
                  <a:txBody>
                    <a:bodyPr/>
                    <a:lstStyle/>
                    <a:p>
                      <a:pPr marL="0" marR="0" lvl="0" indent="0" algn="l" rtl="0">
                        <a:spcBef>
                          <a:spcPts val="0"/>
                        </a:spcBef>
                        <a:spcAft>
                          <a:spcPts val="0"/>
                        </a:spcAft>
                        <a:buNone/>
                      </a:pPr>
                      <a:endParaRPr lang="es-ES" sz="2000" b="0" i="0" u="none" strike="noStrike" noProof="0" dirty="0">
                        <a:solidFill>
                          <a:srgbClr val="000000"/>
                        </a:solidFill>
                        <a:latin typeface="+mn-lt"/>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Bovinos (n=8)</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Bovinos (n=10)</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Bovinos (n=2)</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08112">
                <a:tc>
                  <a:txBody>
                    <a:bodyPr/>
                    <a:lstStyle/>
                    <a:p>
                      <a:pPr marL="0" marR="0" lvl="0" indent="0" algn="l" rtl="0">
                        <a:spcBef>
                          <a:spcPts val="0"/>
                        </a:spcBef>
                        <a:spcAft>
                          <a:spcPts val="0"/>
                        </a:spcAft>
                        <a:buNone/>
                      </a:pPr>
                      <a:endParaRPr lang="es-ES" sz="2000" b="0" i="0" u="none" strike="noStrike" noProof="0" dirty="0">
                        <a:solidFill>
                          <a:srgbClr val="000000"/>
                        </a:solidFill>
                        <a:latin typeface="+mn-lt"/>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Fauna silvestre (n=0)</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Fauna silvestre (n=766)*</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Fauna silvestre (n=2)*</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08112">
                <a:tc>
                  <a:txBody>
                    <a:bodyPr/>
                    <a:lstStyle/>
                    <a:p>
                      <a:pPr marL="0" marR="0" lvl="0" indent="0" algn="l" rtl="0">
                        <a:spcBef>
                          <a:spcPts val="0"/>
                        </a:spcBef>
                        <a:spcAft>
                          <a:spcPts val="0"/>
                        </a:spcAft>
                        <a:buNone/>
                      </a:pPr>
                      <a:r>
                        <a:rPr lang="es-ES" sz="2000" b="1" i="0" u="none" strike="noStrike" noProof="0" dirty="0">
                          <a:solidFill>
                            <a:srgbClr val="000000"/>
                          </a:solidFill>
                          <a:latin typeface="+mn-lt"/>
                          <a:ea typeface="Arial"/>
                          <a:cs typeface="Arial"/>
                          <a:sym typeface="Arial"/>
                        </a:rPr>
                        <a:t>Ubicación</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lang="es-ES" sz="2000" b="0" i="0" u="none" strike="noStrike" noProof="0" dirty="0">
                        <a:solidFill>
                          <a:srgbClr val="000000"/>
                        </a:solidFill>
                        <a:latin typeface="+mn-lt"/>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lang="es-ES" sz="2000" b="0" i="0" u="none" strike="noStrike" noProof="0" dirty="0">
                        <a:solidFill>
                          <a:srgbClr val="000000"/>
                        </a:solidFill>
                        <a:latin typeface="+mn-lt"/>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lang="es-ES" sz="2000" b="0" i="0" u="none" strike="noStrike" noProof="0" dirty="0">
                        <a:solidFill>
                          <a:srgbClr val="000000"/>
                        </a:solidFill>
                        <a:latin typeface="+mn-lt"/>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08112">
                <a:tc>
                  <a:txBody>
                    <a:bodyPr/>
                    <a:lstStyle/>
                    <a:p>
                      <a:pPr marL="0" marR="0" lvl="0" indent="0" algn="l" rtl="0">
                        <a:spcBef>
                          <a:spcPts val="0"/>
                        </a:spcBef>
                        <a:spcAft>
                          <a:spcPts val="0"/>
                        </a:spcAft>
                        <a:buNone/>
                      </a:pPr>
                      <a:r>
                        <a:rPr lang="es-ES" sz="2000" b="1" i="0" u="none" strike="noStrike" noProof="0" dirty="0">
                          <a:solidFill>
                            <a:srgbClr val="000000"/>
                          </a:solidFill>
                          <a:latin typeface="+mn-lt"/>
                          <a:ea typeface="Arial"/>
                          <a:cs typeface="Arial"/>
                          <a:sym typeface="Arial"/>
                        </a:rPr>
                        <a:t>   Humano, bovinos</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Pueblo </a:t>
                      </a:r>
                      <a:r>
                        <a:rPr lang="es-ES" sz="2000" b="0" i="0" u="none" strike="noStrike" noProof="0" dirty="0" err="1">
                          <a:solidFill>
                            <a:srgbClr val="000000"/>
                          </a:solidFill>
                          <a:latin typeface="+mn-lt"/>
                          <a:ea typeface="Arial"/>
                          <a:cs typeface="Arial"/>
                          <a:sym typeface="Arial"/>
                        </a:rPr>
                        <a:t>Soimet</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Pueblo </a:t>
                      </a:r>
                      <a:r>
                        <a:rPr lang="es-ES" sz="2000" b="0" i="0" u="none" strike="noStrike" noProof="0" dirty="0" err="1">
                          <a:solidFill>
                            <a:srgbClr val="000000"/>
                          </a:solidFill>
                          <a:latin typeface="+mn-lt"/>
                          <a:ea typeface="Arial"/>
                          <a:cs typeface="Arial"/>
                          <a:sym typeface="Arial"/>
                        </a:rPr>
                        <a:t>Elementaita</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Pueblo </a:t>
                      </a:r>
                      <a:r>
                        <a:rPr lang="es-ES" sz="2000" b="0" i="0" u="none" strike="noStrike" noProof="0" dirty="0" err="1">
                          <a:solidFill>
                            <a:srgbClr val="000000"/>
                          </a:solidFill>
                          <a:latin typeface="+mn-lt"/>
                          <a:ea typeface="Arial"/>
                          <a:cs typeface="Arial"/>
                          <a:sym typeface="Arial"/>
                        </a:rPr>
                        <a:t>Soimet</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08112">
                <a:tc>
                  <a:txBody>
                    <a:bodyPr/>
                    <a:lstStyle/>
                    <a:p>
                      <a:pPr marL="0" marR="0" lvl="0" indent="0" algn="l" rtl="0">
                        <a:spcBef>
                          <a:spcPts val="0"/>
                        </a:spcBef>
                        <a:spcAft>
                          <a:spcPts val="0"/>
                        </a:spcAft>
                        <a:buNone/>
                      </a:pPr>
                      <a:r>
                        <a:rPr lang="es-ES" sz="2000" b="1" i="0" u="none" strike="noStrike" noProof="0" dirty="0">
                          <a:solidFill>
                            <a:srgbClr val="000000"/>
                          </a:solidFill>
                          <a:latin typeface="+mn-lt"/>
                          <a:ea typeface="Arial"/>
                          <a:cs typeface="Arial"/>
                          <a:sym typeface="Arial"/>
                        </a:rPr>
                        <a:t>   Vida silvestre</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LNNP</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LNNP</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LNNP</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605900">
                <a:tc>
                  <a:txBody>
                    <a:bodyPr/>
                    <a:lstStyle/>
                    <a:p>
                      <a:pPr marL="0" marR="0" lvl="0" indent="0" algn="l" rtl="0">
                        <a:spcBef>
                          <a:spcPts val="0"/>
                        </a:spcBef>
                        <a:spcAft>
                          <a:spcPts val="0"/>
                        </a:spcAft>
                        <a:buNone/>
                      </a:pPr>
                      <a:endParaRPr lang="es-ES" sz="2000" b="0" i="0" u="none" strike="noStrike" noProof="0" dirty="0">
                        <a:solidFill>
                          <a:srgbClr val="000000"/>
                        </a:solidFill>
                        <a:latin typeface="+mn-lt"/>
                        <a:ea typeface="Arial"/>
                        <a:cs typeface="Arial"/>
                        <a:sym typeface="Arial"/>
                      </a:endParaRPr>
                    </a:p>
                    <a:p>
                      <a:pPr marL="0" marR="0" lvl="0" indent="0" algn="l" rtl="0">
                        <a:spcBef>
                          <a:spcPts val="0"/>
                        </a:spcBef>
                        <a:spcAft>
                          <a:spcPts val="0"/>
                        </a:spcAft>
                        <a:buNone/>
                      </a:pPr>
                      <a:r>
                        <a:rPr lang="es-ES" sz="2000" b="1" i="0" u="none" strike="noStrike" noProof="0" dirty="0">
                          <a:solidFill>
                            <a:srgbClr val="000000"/>
                          </a:solidFill>
                          <a:latin typeface="+mn-lt"/>
                          <a:ea typeface="Arial"/>
                          <a:cs typeface="Arial"/>
                          <a:sym typeface="Arial"/>
                        </a:rPr>
                        <a:t>Época del año</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Febrero-marzo</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Julio-agosto</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s-ES" sz="2000" b="0" i="0" u="none" strike="noStrike" noProof="0" dirty="0">
                          <a:solidFill>
                            <a:srgbClr val="000000"/>
                          </a:solidFill>
                          <a:latin typeface="+mn-lt"/>
                          <a:ea typeface="Arial"/>
                          <a:cs typeface="Arial"/>
                          <a:sym typeface="Arial"/>
                        </a:rPr>
                        <a:t>Junio-julio</a:t>
                      </a:r>
                      <a:endParaRPr lang="es-ES" noProof="0" dirty="0">
                        <a:latin typeface="+mn-lt"/>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41952">
                <a:tc gridSpan="2">
                  <a:txBody>
                    <a:bodyPr/>
                    <a:lstStyle/>
                    <a:p>
                      <a:pPr marL="0" marR="0" lvl="0" indent="0" algn="l" rtl="0">
                        <a:spcBef>
                          <a:spcPts val="0"/>
                        </a:spcBef>
                        <a:spcAft>
                          <a:spcPts val="0"/>
                        </a:spcAft>
                        <a:buNone/>
                      </a:pPr>
                      <a:r>
                        <a:rPr lang="es-ES" sz="1600" b="0" i="0" u="none" strike="noStrike" noProof="0" dirty="0">
                          <a:solidFill>
                            <a:srgbClr val="000000"/>
                          </a:solidFill>
                          <a:latin typeface="+mn-lt"/>
                          <a:ea typeface="Arial"/>
                          <a:cs typeface="Arial"/>
                          <a:sym typeface="Arial"/>
                        </a:rPr>
                        <a:t>LNNP = Parque Nacional del Lago Nakuru</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tc>
                  <a:txBody>
                    <a:bodyPr/>
                    <a:lstStyle/>
                    <a:p>
                      <a:pPr marL="0" marR="0" lvl="0" indent="0" algn="l" rtl="0">
                        <a:spcBef>
                          <a:spcPts val="0"/>
                        </a:spcBef>
                        <a:spcAft>
                          <a:spcPts val="0"/>
                        </a:spcAft>
                        <a:buNone/>
                      </a:pPr>
                      <a:endParaRPr lang="es-ES" sz="1400" b="0" i="0" u="none" strike="noStrike" noProof="0" dirty="0">
                        <a:solidFill>
                          <a:srgbClr val="000000"/>
                        </a:solidFill>
                        <a:latin typeface="+mn-lt"/>
                        <a:ea typeface="Calibri"/>
                        <a:cs typeface="Calibri"/>
                        <a:sym typeface="Calibri"/>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lang="es-ES" sz="1400" b="0" i="0" u="none" strike="noStrike" noProof="0" dirty="0">
                        <a:solidFill>
                          <a:srgbClr val="000000"/>
                        </a:solidFill>
                        <a:latin typeface="+mn-lt"/>
                        <a:ea typeface="Calibri"/>
                        <a:cs typeface="Calibri"/>
                        <a:sym typeface="Calibri"/>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237763">
                <a:tc gridSpan="4">
                  <a:txBody>
                    <a:bodyPr/>
                    <a:lstStyle/>
                    <a:p>
                      <a:pPr marL="0" marR="0" lvl="0" indent="0" algn="l" rtl="0">
                        <a:spcBef>
                          <a:spcPts val="0"/>
                        </a:spcBef>
                        <a:spcAft>
                          <a:spcPts val="0"/>
                        </a:spcAft>
                        <a:buNone/>
                      </a:pPr>
                      <a:r>
                        <a:rPr lang="es-ES" sz="1600" b="0" i="0" u="none" strike="noStrike" noProof="0" dirty="0">
                          <a:solidFill>
                            <a:srgbClr val="000000"/>
                          </a:solidFill>
                          <a:latin typeface="+mn-lt"/>
                          <a:ea typeface="Arial"/>
                          <a:cs typeface="Arial"/>
                          <a:sym typeface="Arial"/>
                        </a:rPr>
                        <a:t>* Las especies de fauna silvestre y el número de afectados en los brotes de 2015 y 2017 se muestran en otra tabla</a:t>
                      </a:r>
                      <a:endParaRPr lang="es-ES" noProof="0" dirty="0">
                        <a:latin typeface="+mn-lt"/>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0"/>
                  </a:ext>
                </a:extLst>
              </a:tr>
            </a:tbl>
          </a:graphicData>
        </a:graphic>
      </p:graphicFrame>
      <p:sp>
        <p:nvSpPr>
          <p:cNvPr id="1061" name="Google Shape;1061;p81"/>
          <p:cNvSpPr txBox="1"/>
          <p:nvPr/>
        </p:nvSpPr>
        <p:spPr>
          <a:xfrm>
            <a:off x="1494736" y="6368368"/>
            <a:ext cx="8138160" cy="211243"/>
          </a:xfrm>
          <a:prstGeom prst="rect">
            <a:avLst/>
          </a:prstGeom>
          <a:noFill/>
          <a:ln>
            <a:noFill/>
          </a:ln>
        </p:spPr>
        <p:txBody>
          <a:bodyPr spcFirstLastPara="1" wrap="square" lIns="91425" tIns="45700" rIns="91425" bIns="45700" anchor="t" anchorCtr="0">
            <a:noAutofit/>
          </a:bodyPr>
          <a:lstStyle/>
          <a:p>
            <a:pPr marL="0" marR="0" lvl="0" indent="0" algn="r" defTabSz="457200" rtl="0" eaLnBrk="1" fontAlgn="auto" latinLnBrk="0" hangingPunct="1">
              <a:lnSpc>
                <a:spcPct val="90000"/>
              </a:lnSpc>
              <a:spcBef>
                <a:spcPts val="0"/>
              </a:spcBef>
              <a:spcAft>
                <a:spcPts val="0"/>
              </a:spcAft>
              <a:buClr>
                <a:prstClr val="black"/>
              </a:buClr>
              <a:buSzPts val="1200"/>
              <a:buFont typeface="Arial"/>
              <a:buNone/>
              <a:tabLst/>
              <a:defRPr/>
            </a:pPr>
            <a:r>
              <a:rPr kumimoji="0" lang="es-ES" sz="1200" b="0" i="0" u="none" strike="noStrike" kern="1200" cap="none" spc="0" normalizeH="0" baseline="0" dirty="0" err="1">
                <a:ln>
                  <a:noFill/>
                </a:ln>
                <a:solidFill>
                  <a:prstClr val="black"/>
                </a:solidFill>
                <a:effectLst/>
                <a:uLnTx/>
                <a:uFillTx/>
                <a:latin typeface="Arial"/>
                <a:ea typeface="Arial"/>
                <a:cs typeface="Arial"/>
                <a:sym typeface="Arial"/>
              </a:rPr>
              <a:t>Muturi</a:t>
            </a:r>
            <a:r>
              <a:rPr kumimoji="0" lang="es-ES" sz="1200" b="0" i="0" u="none" strike="noStrike" kern="1200" cap="none" spc="0" normalizeH="0" baseline="0" dirty="0">
                <a:ln>
                  <a:noFill/>
                </a:ln>
                <a:solidFill>
                  <a:prstClr val="black"/>
                </a:solidFill>
                <a:effectLst/>
                <a:uLnTx/>
                <a:uFillTx/>
                <a:latin typeface="Arial"/>
                <a:ea typeface="Arial"/>
                <a:cs typeface="Arial"/>
                <a:sym typeface="Arial"/>
              </a:rPr>
              <a:t>, et al. 2018. Brotes recurrentes de ántrax en humanos, ganado y fauna silvestre en la misma localidad, Kenia, 2014-2017. Am. J. </a:t>
            </a:r>
            <a:r>
              <a:rPr kumimoji="0" lang="es-ES" sz="1200" b="0" i="0" u="none" strike="noStrike" kern="1200" cap="none" spc="0" normalizeH="0" baseline="0" dirty="0" err="1">
                <a:ln>
                  <a:noFill/>
                </a:ln>
                <a:solidFill>
                  <a:prstClr val="black"/>
                </a:solidFill>
                <a:effectLst/>
                <a:uLnTx/>
                <a:uFillTx/>
                <a:latin typeface="Arial"/>
                <a:ea typeface="Arial"/>
                <a:cs typeface="Arial"/>
                <a:sym typeface="Arial"/>
              </a:rPr>
              <a:t>Trop</a:t>
            </a:r>
            <a:r>
              <a:rPr kumimoji="0" lang="es-ES" sz="1200" b="0" i="0" u="none" strike="noStrike" kern="1200" cap="none" spc="0" normalizeH="0" baseline="0" dirty="0">
                <a:ln>
                  <a:noFill/>
                </a:ln>
                <a:solidFill>
                  <a:prstClr val="black"/>
                </a:solidFill>
                <a:effectLst/>
                <a:uLnTx/>
                <a:uFillTx/>
                <a:latin typeface="Arial"/>
                <a:ea typeface="Arial"/>
                <a:cs typeface="Arial"/>
                <a:sym typeface="Arial"/>
              </a:rPr>
              <a:t>. </a:t>
            </a:r>
            <a:r>
              <a:rPr kumimoji="0" lang="es-ES" sz="1200" b="0" i="0" u="none" strike="noStrike" kern="1200" cap="none" spc="0" normalizeH="0" baseline="0" dirty="0" err="1">
                <a:ln>
                  <a:noFill/>
                </a:ln>
                <a:solidFill>
                  <a:prstClr val="black"/>
                </a:solidFill>
                <a:effectLst/>
                <a:uLnTx/>
                <a:uFillTx/>
                <a:latin typeface="Arial"/>
                <a:ea typeface="Arial"/>
                <a:cs typeface="Arial"/>
                <a:sym typeface="Arial"/>
              </a:rPr>
              <a:t>Med</a:t>
            </a:r>
            <a:r>
              <a:rPr kumimoji="0" lang="es-ES" sz="1200" b="0" i="0" u="none" strike="noStrike" kern="1200" cap="none" spc="0" normalizeH="0" baseline="0" dirty="0">
                <a:ln>
                  <a:noFill/>
                </a:ln>
                <a:solidFill>
                  <a:prstClr val="black"/>
                </a:solidFill>
                <a:effectLst/>
                <a:uLnTx/>
                <a:uFillTx/>
                <a:latin typeface="Arial"/>
                <a:ea typeface="Arial"/>
                <a:cs typeface="Arial"/>
                <a:sym typeface="Arial"/>
              </a:rPr>
              <a:t>. </a:t>
            </a:r>
            <a:r>
              <a:rPr kumimoji="0" lang="es-ES" sz="1200" b="0" i="0" u="none" strike="noStrike" kern="1200" cap="none" spc="0" normalizeH="0" baseline="0" dirty="0" err="1">
                <a:ln>
                  <a:noFill/>
                </a:ln>
                <a:solidFill>
                  <a:prstClr val="black"/>
                </a:solidFill>
                <a:effectLst/>
                <a:uLnTx/>
                <a:uFillTx/>
                <a:latin typeface="Arial"/>
                <a:ea typeface="Arial"/>
                <a:cs typeface="Arial"/>
                <a:sym typeface="Arial"/>
              </a:rPr>
              <a:t>Hyg</a:t>
            </a:r>
            <a:r>
              <a:rPr kumimoji="0" lang="es-ES" sz="1200" b="0" i="0" u="none" strike="noStrike" kern="1200" cap="none" spc="0" normalizeH="0" baseline="0" dirty="0">
                <a:ln>
                  <a:noFill/>
                </a:ln>
                <a:solidFill>
                  <a:prstClr val="black"/>
                </a:solidFill>
                <a:effectLst/>
                <a:uLnTx/>
                <a:uFillTx/>
                <a:latin typeface="Arial"/>
                <a:ea typeface="Arial"/>
                <a:cs typeface="Arial"/>
                <a:sym typeface="Arial"/>
              </a:rPr>
              <a:t>. </a:t>
            </a:r>
            <a:r>
              <a:rPr kumimoji="0" lang="es-ES" sz="1200" b="0" i="0" u="sng" strike="noStrike" kern="1200" cap="none" spc="0" normalizeH="0" baseline="0" dirty="0">
                <a:ln>
                  <a:noFill/>
                </a:ln>
                <a:solidFill>
                  <a:prstClr val="black"/>
                </a:solidFill>
                <a:effectLst/>
                <a:uLnTx/>
                <a:uFillTx/>
                <a:latin typeface="Arial"/>
                <a:ea typeface="Arial"/>
                <a:cs typeface="Arial"/>
                <a:sym typeface="Arial"/>
                <a:hlinkClick r:id="rId3"/>
              </a:rPr>
              <a:t>https://www.</a:t>
            </a:r>
            <a:r>
              <a:rPr kumimoji="0" lang="es-ES" sz="1200" b="0" i="0" u="none" strike="noStrike" kern="1200" cap="none" spc="0" normalizeH="0" baseline="0" dirty="0">
                <a:ln>
                  <a:noFill/>
                </a:ln>
                <a:solidFill>
                  <a:prstClr val="black"/>
                </a:solidFill>
                <a:effectLst/>
                <a:uLnTx/>
                <a:uFillTx/>
                <a:latin typeface="Arial"/>
                <a:ea typeface="Arial"/>
                <a:cs typeface="Arial"/>
                <a:sym typeface="Arial"/>
                <a:hlinkClick r:id="rId3"/>
              </a:rPr>
              <a:t>ncbi.nlm.nih.gov/pmc/articles/PMC6159598/  </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3" name="Google Shape;1067;p82">
            <a:extLst>
              <a:ext uri="{FF2B5EF4-FFF2-40B4-BE49-F238E27FC236}">
                <a16:creationId xmlns:a16="http://schemas.microsoft.com/office/drawing/2014/main" id="{51C7EDFB-E92B-75FB-FE83-6A0D3D22E7F4}"/>
              </a:ext>
            </a:extLst>
          </p:cNvPr>
          <p:cNvSpPr txBox="1">
            <a:spLocks/>
          </p:cNvSpPr>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chemeClr val="dk1"/>
              </a:buClr>
              <a:buSzPts val="4400"/>
              <a:buFont typeface="Libre Franklin Medium"/>
              <a:buNone/>
            </a:pPr>
            <a:r>
              <a:rPr lang="es-ES" dirty="0"/>
              <a:t>Tablas de Ántrax: ejemplo 1</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066"/>
        <p:cNvGrpSpPr/>
        <p:nvPr/>
      </p:nvGrpSpPr>
      <p:grpSpPr>
        <a:xfrm>
          <a:off x="0" y="0"/>
          <a:ext cx="0" cy="0"/>
          <a:chOff x="0" y="0"/>
          <a:chExt cx="0" cy="0"/>
        </a:xfrm>
      </p:grpSpPr>
      <p:sp>
        <p:nvSpPr>
          <p:cNvPr id="1067" name="Google Shape;1067;p8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Tablas de Ántrax: ejemplo 2</a:t>
            </a:r>
          </a:p>
        </p:txBody>
      </p:sp>
      <p:graphicFrame>
        <p:nvGraphicFramePr>
          <p:cNvPr id="1068" name="Google Shape;1068;p82"/>
          <p:cNvGraphicFramePr/>
          <p:nvPr>
            <p:extLst>
              <p:ext uri="{D42A27DB-BD31-4B8C-83A1-F6EECF244321}">
                <p14:modId xmlns:p14="http://schemas.microsoft.com/office/powerpoint/2010/main" val="3381750533"/>
              </p:ext>
            </p:extLst>
          </p:nvPr>
        </p:nvGraphicFramePr>
        <p:xfrm>
          <a:off x="838200" y="2489957"/>
          <a:ext cx="10515625" cy="3287000"/>
        </p:xfrm>
        <a:graphic>
          <a:graphicData uri="http://schemas.openxmlformats.org/drawingml/2006/table">
            <a:tbl>
              <a:tblPr>
                <a:noFill/>
              </a:tblPr>
              <a:tblGrid>
                <a:gridCol w="2915650">
                  <a:extLst>
                    <a:ext uri="{9D8B030D-6E8A-4147-A177-3AD203B41FA5}">
                      <a16:colId xmlns:a16="http://schemas.microsoft.com/office/drawing/2014/main" val="20000"/>
                    </a:ext>
                  </a:extLst>
                </a:gridCol>
                <a:gridCol w="3055000">
                  <a:extLst>
                    <a:ext uri="{9D8B030D-6E8A-4147-A177-3AD203B41FA5}">
                      <a16:colId xmlns:a16="http://schemas.microsoft.com/office/drawing/2014/main" val="20001"/>
                    </a:ext>
                  </a:extLst>
                </a:gridCol>
                <a:gridCol w="4544975">
                  <a:extLst>
                    <a:ext uri="{9D8B030D-6E8A-4147-A177-3AD203B41FA5}">
                      <a16:colId xmlns:a16="http://schemas.microsoft.com/office/drawing/2014/main" val="20002"/>
                    </a:ext>
                  </a:extLst>
                </a:gridCol>
              </a:tblGrid>
              <a:tr h="328700">
                <a:tc>
                  <a:txBody>
                    <a:bodyPr/>
                    <a:lstStyle/>
                    <a:p>
                      <a:pPr marL="0" marR="0" lvl="0" indent="0" algn="l" rtl="0">
                        <a:spcBef>
                          <a:spcPts val="0"/>
                        </a:spcBef>
                        <a:spcAft>
                          <a:spcPts val="0"/>
                        </a:spcAft>
                        <a:buNone/>
                      </a:pPr>
                      <a:r>
                        <a:rPr lang="en-US" sz="2000" b="1" i="0" u="none" strike="noStrike">
                          <a:solidFill>
                            <a:srgbClr val="000000"/>
                          </a:solidFill>
                          <a:latin typeface="Arial"/>
                          <a:ea typeface="Arial"/>
                          <a:cs typeface="Arial"/>
                          <a:sym typeface="Arial"/>
                        </a:rPr>
                        <a:t>Regiones</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bg2"/>
                    </a:solidFill>
                  </a:tcPr>
                </a:tc>
                <a:tc>
                  <a:txBody>
                    <a:bodyPr/>
                    <a:lstStyle/>
                    <a:p>
                      <a:pPr marL="0" marR="0" lvl="0" indent="0" algn="l" rtl="0">
                        <a:spcBef>
                          <a:spcPts val="0"/>
                        </a:spcBef>
                        <a:spcAft>
                          <a:spcPts val="0"/>
                        </a:spcAft>
                        <a:buNone/>
                      </a:pPr>
                      <a:r>
                        <a:rPr lang="en-US" sz="2000" b="1" i="0" u="none" strike="noStrike">
                          <a:solidFill>
                            <a:srgbClr val="000000"/>
                          </a:solidFill>
                          <a:latin typeface="Arial"/>
                          <a:ea typeface="Arial"/>
                          <a:cs typeface="Arial"/>
                          <a:sym typeface="Arial"/>
                        </a:rPr>
                        <a:t>Distritos</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bg2"/>
                    </a:solidFill>
                  </a:tcPr>
                </a:tc>
                <a:tc>
                  <a:txBody>
                    <a:bodyPr/>
                    <a:lstStyle/>
                    <a:p>
                      <a:pPr marL="0" marR="0" lvl="0" indent="0" algn="l" rtl="0">
                        <a:spcBef>
                          <a:spcPts val="0"/>
                        </a:spcBef>
                        <a:spcAft>
                          <a:spcPts val="0"/>
                        </a:spcAft>
                        <a:buNone/>
                      </a:pPr>
                      <a:r>
                        <a:rPr lang="en-US" sz="2000" b="1" i="0" u="none" strike="noStrike">
                          <a:solidFill>
                            <a:srgbClr val="000000"/>
                          </a:solidFill>
                          <a:latin typeface="Arial"/>
                          <a:ea typeface="Arial"/>
                          <a:cs typeface="Arial"/>
                          <a:sym typeface="Arial"/>
                        </a:rPr>
                        <a:t>Número de casos (%)</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28700">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Arusha</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Ngorongoro</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115 (80)</a:t>
                      </a:r>
                      <a:endParaRPr/>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28700">
                <a:tc>
                  <a:txBody>
                    <a:bodyPr/>
                    <a:lstStyle/>
                    <a:p>
                      <a:pPr marL="0" marR="0" lvl="0" indent="0" algn="l" rtl="0">
                        <a:spcBef>
                          <a:spcPts val="0"/>
                        </a:spcBef>
                        <a:spcAft>
                          <a:spcPts val="0"/>
                        </a:spcAft>
                        <a:buNone/>
                      </a:pPr>
                      <a:endParaRPr sz="2000" b="0" i="0" u="none" strike="noStrike">
                        <a:solidFill>
                          <a:srgbClr val="000000"/>
                        </a:solidFill>
                        <a:latin typeface="Arial"/>
                        <a:ea typeface="Arial"/>
                        <a:cs typeface="Arial"/>
                        <a:sym typeface="Arial"/>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Meru</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7 (5)</a:t>
                      </a:r>
                      <a:endParaRPr/>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28700">
                <a:tc>
                  <a:txBody>
                    <a:bodyPr/>
                    <a:lstStyle/>
                    <a:p>
                      <a:pPr marL="0" marR="0" lvl="0" indent="0" algn="l" rtl="0">
                        <a:spcBef>
                          <a:spcPts val="0"/>
                        </a:spcBef>
                        <a:spcAft>
                          <a:spcPts val="0"/>
                        </a:spcAft>
                        <a:buNone/>
                      </a:pPr>
                      <a:endParaRPr sz="2000" b="0" i="0" u="none" strike="noStrike">
                        <a:solidFill>
                          <a:srgbClr val="000000"/>
                        </a:solidFill>
                        <a:latin typeface="Arial"/>
                        <a:ea typeface="Arial"/>
                        <a:cs typeface="Arial"/>
                        <a:sym typeface="Arial"/>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Monduli</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21 (15)</a:t>
                      </a:r>
                      <a:endParaRPr/>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28700">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Total</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 </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143</a:t>
                      </a:r>
                      <a:endParaRPr/>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extLst>
                  <a:ext uri="{0D108BD9-81ED-4DB2-BD59-A6C34878D82A}">
                    <a16:rowId xmlns:a16="http://schemas.microsoft.com/office/drawing/2014/main" val="10004"/>
                  </a:ext>
                </a:extLst>
              </a:tr>
              <a:tr h="328700">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Kilimanjaro</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Moshi rural</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71 (38)</a:t>
                      </a:r>
                      <a:endParaRPr/>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28700">
                <a:tc>
                  <a:txBody>
                    <a:bodyPr/>
                    <a:lstStyle/>
                    <a:p>
                      <a:pPr marL="0" marR="0" lvl="0" indent="0" algn="l" rtl="0">
                        <a:spcBef>
                          <a:spcPts val="0"/>
                        </a:spcBef>
                        <a:spcAft>
                          <a:spcPts val="0"/>
                        </a:spcAft>
                        <a:buNone/>
                      </a:pPr>
                      <a:endParaRPr sz="2000" b="0" i="0" u="none" strike="noStrike">
                        <a:solidFill>
                          <a:srgbClr val="000000"/>
                        </a:solidFill>
                        <a:latin typeface="Arial"/>
                        <a:ea typeface="Arial"/>
                        <a:cs typeface="Arial"/>
                        <a:sym typeface="Arial"/>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Hai</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77 (41)</a:t>
                      </a:r>
                      <a:endParaRPr/>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28700">
                <a:tc>
                  <a:txBody>
                    <a:bodyPr/>
                    <a:lstStyle/>
                    <a:p>
                      <a:pPr marL="0" marR="0" lvl="0" indent="0" algn="l" rtl="0">
                        <a:spcBef>
                          <a:spcPts val="0"/>
                        </a:spcBef>
                        <a:spcAft>
                          <a:spcPts val="0"/>
                        </a:spcAft>
                        <a:buNone/>
                      </a:pPr>
                      <a:endParaRPr sz="2000" b="0" i="0" u="none" strike="noStrike">
                        <a:solidFill>
                          <a:srgbClr val="000000"/>
                        </a:solidFill>
                        <a:latin typeface="Arial"/>
                        <a:ea typeface="Arial"/>
                        <a:cs typeface="Arial"/>
                        <a:sym typeface="Arial"/>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Rombo</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17 (9)</a:t>
                      </a:r>
                      <a:endParaRPr/>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28700">
                <a:tc>
                  <a:txBody>
                    <a:bodyPr/>
                    <a:lstStyle/>
                    <a:p>
                      <a:pPr marL="0" marR="0" lvl="0" indent="0" algn="l" rtl="0">
                        <a:spcBef>
                          <a:spcPts val="0"/>
                        </a:spcBef>
                        <a:spcAft>
                          <a:spcPts val="0"/>
                        </a:spcAft>
                        <a:buNone/>
                      </a:pPr>
                      <a:endParaRPr sz="2000" b="0" i="0" u="none" strike="noStrike">
                        <a:solidFill>
                          <a:srgbClr val="000000"/>
                        </a:solidFill>
                        <a:latin typeface="Arial"/>
                        <a:ea typeface="Arial"/>
                        <a:cs typeface="Arial"/>
                        <a:sym typeface="Arial"/>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Siha</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22 (12)</a:t>
                      </a:r>
                      <a:endParaRPr/>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28700">
                <a:tc>
                  <a:txBody>
                    <a:bodyPr/>
                    <a:lstStyle/>
                    <a:p>
                      <a:pPr marL="0" marR="0" lvl="0" indent="0" algn="l" rtl="0">
                        <a:spcBef>
                          <a:spcPts val="0"/>
                        </a:spcBef>
                        <a:spcAft>
                          <a:spcPts val="0"/>
                        </a:spcAft>
                        <a:buNone/>
                      </a:pPr>
                      <a:r>
                        <a:rPr lang="en-US" sz="2000" b="0" i="0" u="none" strike="noStrike">
                          <a:solidFill>
                            <a:srgbClr val="000000"/>
                          </a:solidFill>
                          <a:latin typeface="Arial"/>
                          <a:ea typeface="Arial"/>
                          <a:cs typeface="Arial"/>
                          <a:sym typeface="Arial"/>
                        </a:rPr>
                        <a:t>Total</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en-US" sz="2000" b="0" i="0" u="none" strike="noStrike" dirty="0">
                          <a:solidFill>
                            <a:srgbClr val="000000"/>
                          </a:solidFill>
                          <a:latin typeface="Arial"/>
                          <a:ea typeface="Arial"/>
                          <a:cs typeface="Arial"/>
                          <a:sym typeface="Arial"/>
                        </a:rPr>
                        <a:t> </a:t>
                      </a:r>
                      <a:endParaRPr dirty="0"/>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en-US" sz="2000" b="0" i="0" u="none" strike="noStrike" dirty="0">
                          <a:solidFill>
                            <a:srgbClr val="000000"/>
                          </a:solidFill>
                          <a:latin typeface="Arial"/>
                          <a:ea typeface="Arial"/>
                          <a:cs typeface="Arial"/>
                          <a:sym typeface="Arial"/>
                        </a:rPr>
                        <a:t>187</a:t>
                      </a:r>
                      <a:endParaRPr dirty="0"/>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extLst>
                  <a:ext uri="{0D108BD9-81ED-4DB2-BD59-A6C34878D82A}">
                    <a16:rowId xmlns:a16="http://schemas.microsoft.com/office/drawing/2014/main" val="10009"/>
                  </a:ext>
                </a:extLst>
              </a:tr>
            </a:tbl>
          </a:graphicData>
        </a:graphic>
      </p:graphicFrame>
      <p:sp>
        <p:nvSpPr>
          <p:cNvPr id="1069" name="Google Shape;1069;p82"/>
          <p:cNvSpPr txBox="1"/>
          <p:nvPr/>
        </p:nvSpPr>
        <p:spPr>
          <a:xfrm>
            <a:off x="375558" y="1335128"/>
            <a:ext cx="11533413" cy="830956"/>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000000"/>
                </a:solidFill>
                <a:effectLst/>
                <a:uLnTx/>
                <a:uFillTx/>
                <a:latin typeface="Arial"/>
                <a:ea typeface="Arial"/>
                <a:cs typeface="Arial"/>
                <a:sym typeface="Arial"/>
              </a:rPr>
              <a:t>Tabla 2. Distribución de los casos de ántrax cutáneo humano en los distritos de alto riesgo del estudio, regiones de Arusha y Kilimanjaro del 2006 al 2016</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1070" name="Google Shape;1070;p82"/>
          <p:cNvSpPr txBox="1"/>
          <p:nvPr/>
        </p:nvSpPr>
        <p:spPr>
          <a:xfrm>
            <a:off x="76200" y="6388100"/>
            <a:ext cx="9546760" cy="151712"/>
          </a:xfrm>
          <a:prstGeom prst="rect">
            <a:avLst/>
          </a:prstGeom>
          <a:noFill/>
          <a:ln>
            <a:noFill/>
          </a:ln>
        </p:spPr>
        <p:txBody>
          <a:bodyPr spcFirstLastPara="1" wrap="square" lIns="91425" tIns="45700" rIns="91425" bIns="45700" anchor="t" anchorCtr="0">
            <a:noAutofit/>
          </a:bodyPr>
          <a:lstStyle/>
          <a:p>
            <a:pPr marL="0" marR="0" lvl="0" indent="0" algn="r" defTabSz="457200" rtl="0" eaLnBrk="1" fontAlgn="auto" latinLnBrk="0" hangingPunct="1">
              <a:lnSpc>
                <a:spcPct val="90000"/>
              </a:lnSpc>
              <a:spcBef>
                <a:spcPts val="0"/>
              </a:spcBef>
              <a:spcAft>
                <a:spcPts val="0"/>
              </a:spcAft>
              <a:buClr>
                <a:srgbClr val="000000"/>
              </a:buClr>
              <a:buSzPts val="1200"/>
              <a:buFont typeface="Arial"/>
              <a:buNone/>
              <a:tabLst/>
              <a:defRPr/>
            </a:pPr>
            <a:r>
              <a:rPr kumimoji="0" lang="es-ES" sz="1100" b="0" i="0" u="none" strike="noStrike" kern="1200" cap="none" spc="0" normalizeH="0" baseline="0" dirty="0" err="1">
                <a:ln>
                  <a:noFill/>
                </a:ln>
                <a:solidFill>
                  <a:srgbClr val="000000"/>
                </a:solidFill>
                <a:effectLst/>
                <a:uLnTx/>
                <a:uFillTx/>
                <a:latin typeface="Arial"/>
                <a:ea typeface="Arial"/>
                <a:cs typeface="Arial"/>
                <a:sym typeface="Arial"/>
              </a:rPr>
              <a:t>Mwakapeje</a:t>
            </a:r>
            <a:r>
              <a:rPr kumimoji="0" lang="es-ES" sz="1100" b="0" i="0" u="none" strike="noStrike" kern="1200" cap="none" spc="0" normalizeH="0" baseline="0" dirty="0">
                <a:ln>
                  <a:noFill/>
                </a:ln>
                <a:solidFill>
                  <a:srgbClr val="000000"/>
                </a:solidFill>
                <a:effectLst/>
                <a:uLnTx/>
                <a:uFillTx/>
                <a:latin typeface="Arial"/>
                <a:ea typeface="Arial"/>
                <a:cs typeface="Arial"/>
                <a:sym typeface="Arial"/>
              </a:rPr>
              <a:t>, </a:t>
            </a:r>
            <a:r>
              <a:rPr kumimoji="0" lang="es-ES" sz="1100" b="0" i="1" u="none" strike="noStrike" kern="1200" cap="none" spc="0" normalizeH="0" baseline="0" dirty="0">
                <a:ln>
                  <a:noFill/>
                </a:ln>
                <a:solidFill>
                  <a:srgbClr val="000000"/>
                </a:solidFill>
                <a:effectLst/>
                <a:uLnTx/>
                <a:uFillTx/>
                <a:latin typeface="Arial"/>
                <a:ea typeface="Arial"/>
                <a:cs typeface="Arial"/>
                <a:sym typeface="Arial"/>
              </a:rPr>
              <a:t>et al</a:t>
            </a:r>
            <a:r>
              <a:rPr kumimoji="0" lang="es-ES" sz="1100" b="0" i="0" u="none" strike="noStrike" kern="1200" cap="none" spc="0" normalizeH="0" baseline="0" dirty="0">
                <a:ln>
                  <a:noFill/>
                </a:ln>
                <a:solidFill>
                  <a:srgbClr val="000000"/>
                </a:solidFill>
                <a:effectLst/>
                <a:uLnTx/>
                <a:uFillTx/>
                <a:latin typeface="Arial"/>
                <a:ea typeface="Arial"/>
                <a:cs typeface="Arial"/>
                <a:sym typeface="Arial"/>
              </a:rPr>
              <a:t>. 2018. Brotes de ántrax en las zonas de interfaz entre humanos, ganado y vida silvestre del norte de Tanzania: una revisión retrospectiva de registros 2006-2016. </a:t>
            </a:r>
            <a:r>
              <a:rPr kumimoji="0" lang="es-ES" sz="1100" b="0" i="1" u="none" strike="noStrike" kern="1200" cap="none" spc="0" normalizeH="0" baseline="0" dirty="0">
                <a:ln>
                  <a:noFill/>
                </a:ln>
                <a:solidFill>
                  <a:srgbClr val="000000"/>
                </a:solidFill>
                <a:effectLst/>
                <a:uLnTx/>
                <a:uFillTx/>
                <a:latin typeface="Arial"/>
                <a:ea typeface="Arial"/>
                <a:cs typeface="Arial"/>
                <a:sym typeface="Arial"/>
              </a:rPr>
              <a:t>BMC Public Health. https://bmcpublichealth.</a:t>
            </a:r>
            <a:r>
              <a:rPr kumimoji="0" lang="es-ES" sz="1100" b="0" i="0" u="sng" strike="noStrike" kern="1200" cap="none" spc="0" normalizeH="0" baseline="0" dirty="0">
                <a:ln>
                  <a:noFill/>
                </a:ln>
                <a:solidFill>
                  <a:srgbClr val="262699"/>
                </a:solidFill>
                <a:effectLst/>
                <a:uLnTx/>
                <a:uFillTx/>
                <a:latin typeface="Arial"/>
                <a:ea typeface="Arial"/>
                <a:cs typeface="Arial"/>
                <a:sym typeface="Arial"/>
                <a:hlinkClick r:id="rId3"/>
              </a:rPr>
              <a:t>biomedcentral.com/track/pdf/10.1186/s12889-017-5007-z.pdf </a:t>
            </a:r>
            <a:endParaRPr kumimoji="0" lang="es-ES" sz="1200" b="0" i="0" u="none" strike="noStrike" kern="1200" cap="none" spc="0" normalizeH="0" baseline="0" dirty="0">
              <a:ln>
                <a:noFill/>
              </a:ln>
              <a:solidFill>
                <a:srgbClr val="262699"/>
              </a:solidFill>
              <a:effectLst/>
              <a:uLnTx/>
              <a:uFillTx/>
              <a:latin typeface="Arial"/>
              <a:ea typeface="Arial"/>
              <a:cs typeface="Arial"/>
              <a:sym typeface="Aria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075"/>
        <p:cNvGrpSpPr/>
        <p:nvPr/>
      </p:nvGrpSpPr>
      <p:grpSpPr>
        <a:xfrm>
          <a:off x="0" y="0"/>
          <a:ext cx="0" cy="0"/>
          <a:chOff x="0" y="0"/>
          <a:chExt cx="0" cy="0"/>
        </a:xfrm>
      </p:grpSpPr>
      <p:sp>
        <p:nvSpPr>
          <p:cNvPr id="1076" name="Google Shape;1076;p83"/>
          <p:cNvSpPr txBox="1"/>
          <p:nvPr/>
        </p:nvSpPr>
        <p:spPr>
          <a:xfrm>
            <a:off x="595423" y="1385606"/>
            <a:ext cx="11206717" cy="83095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dirty="0">
                <a:ln>
                  <a:noFill/>
                </a:ln>
                <a:solidFill>
                  <a:srgbClr val="000000"/>
                </a:solidFill>
                <a:effectLst/>
                <a:uLnTx/>
                <a:uFillTx/>
                <a:latin typeface="Arial"/>
                <a:ea typeface="Arial"/>
                <a:cs typeface="Arial"/>
                <a:sym typeface="Arial"/>
              </a:rPr>
              <a:t>Figura 1. Distribución de casos de ántrax en bovinos durante junio de 2013-mayo de 2015 por mes y año de aparición, Georgia</a:t>
            </a:r>
          </a:p>
        </p:txBody>
      </p:sp>
      <p:sp>
        <p:nvSpPr>
          <p:cNvPr id="1079" name="Google Shape;1079;p8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Gráficos de Ántrax: ejemplo 1</a:t>
            </a:r>
          </a:p>
        </p:txBody>
      </p:sp>
      <p:sp>
        <p:nvSpPr>
          <p:cNvPr id="1081" name="Google Shape;1081;p83"/>
          <p:cNvSpPr txBox="1"/>
          <p:nvPr/>
        </p:nvSpPr>
        <p:spPr>
          <a:xfrm>
            <a:off x="1472102" y="6341269"/>
            <a:ext cx="8138160" cy="211243"/>
          </a:xfrm>
          <a:prstGeom prst="rect">
            <a:avLst/>
          </a:prstGeom>
          <a:noFill/>
          <a:ln>
            <a:noFill/>
          </a:ln>
        </p:spPr>
        <p:txBody>
          <a:bodyPr spcFirstLastPara="1" wrap="square" lIns="91425" tIns="45700" rIns="91425" bIns="45700" anchor="t" anchorCtr="0">
            <a:noAutofit/>
          </a:bodyPr>
          <a:lstStyle/>
          <a:p>
            <a:pPr marL="0" marR="0" lvl="0" indent="0" algn="r" defTabSz="457200" rtl="0" eaLnBrk="1" fontAlgn="auto" latinLnBrk="0" hangingPunct="1">
              <a:lnSpc>
                <a:spcPct val="90000"/>
              </a:lnSpc>
              <a:spcBef>
                <a:spcPts val="0"/>
              </a:spcBef>
              <a:spcAft>
                <a:spcPts val="0"/>
              </a:spcAft>
              <a:buClr>
                <a:srgbClr val="000000"/>
              </a:buClr>
              <a:buSzPts val="1200"/>
              <a:buFont typeface="Arial"/>
              <a:buNone/>
              <a:tabLst/>
              <a:defRPr/>
            </a:pPr>
            <a:r>
              <a:rPr kumimoji="0" lang="es-ES" sz="1200" b="0" i="0" u="none" strike="noStrike" kern="1200" cap="none" spc="0" normalizeH="0" baseline="0" dirty="0">
                <a:ln>
                  <a:noFill/>
                </a:ln>
                <a:solidFill>
                  <a:srgbClr val="000000"/>
                </a:solidFill>
                <a:effectLst/>
                <a:uLnTx/>
                <a:uFillTx/>
                <a:latin typeface="Arial"/>
                <a:ea typeface="Arial"/>
                <a:cs typeface="Arial"/>
                <a:sym typeface="Arial"/>
              </a:rPr>
              <a:t>Rao, et al. 2019. Factores de riesgo asociados a la aparición de brotes de ántrax en el ganado en el país de Georgia: Una investigación de casos y controles 2013-2015. </a:t>
            </a:r>
            <a:r>
              <a:rPr kumimoji="0" lang="es-ES" sz="1200" b="0" i="1" u="none" strike="noStrike" kern="1200" cap="none" spc="0" normalizeH="0" baseline="0" dirty="0">
                <a:ln>
                  <a:noFill/>
                </a:ln>
                <a:solidFill>
                  <a:srgbClr val="000000"/>
                </a:solidFill>
                <a:effectLst/>
                <a:uLnTx/>
                <a:uFillTx/>
                <a:latin typeface="Arial"/>
                <a:ea typeface="Arial"/>
                <a:cs typeface="Arial"/>
                <a:sym typeface="Arial"/>
              </a:rPr>
              <a:t>PLOS ONE. </a:t>
            </a:r>
            <a:r>
              <a:rPr kumimoji="0" lang="es-ES" sz="1200" b="0" i="0" u="sng" strike="noStrike" kern="1200" cap="none" spc="0" normalizeH="0" baseline="0" dirty="0">
                <a:ln>
                  <a:noFill/>
                </a:ln>
                <a:solidFill>
                  <a:srgbClr val="262699"/>
                </a:solidFill>
                <a:effectLst/>
                <a:uLnTx/>
                <a:uFillTx/>
                <a:latin typeface="Arial"/>
                <a:ea typeface="Arial"/>
                <a:cs typeface="Arial"/>
                <a:sym typeface="Arial"/>
                <a:hlinkClick r:id="rId3"/>
              </a:rPr>
              <a:t>https://doi.</a:t>
            </a:r>
            <a:r>
              <a:rPr kumimoji="0" lang="es-ES" sz="1200" b="0" i="0" u="none" strike="noStrike" kern="1200" cap="none" spc="0" normalizeH="0" baseline="0" dirty="0">
                <a:ln>
                  <a:noFill/>
                </a:ln>
                <a:solidFill>
                  <a:srgbClr val="262699"/>
                </a:solidFill>
                <a:effectLst/>
                <a:uLnTx/>
                <a:uFillTx/>
                <a:latin typeface="Arial"/>
                <a:ea typeface="Arial"/>
                <a:cs typeface="Arial"/>
                <a:sym typeface="Arial"/>
                <a:hlinkClick r:id="rId3"/>
              </a:rPr>
              <a:t>org/10.1371/journal.pone.0215228 </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grpSp>
        <p:nvGrpSpPr>
          <p:cNvPr id="2" name="Group 1">
            <a:extLst>
              <a:ext uri="{FF2B5EF4-FFF2-40B4-BE49-F238E27FC236}">
                <a16:creationId xmlns:a16="http://schemas.microsoft.com/office/drawing/2014/main" id="{6FD8ACE1-8537-93BD-997D-350B5D8D44FB}"/>
              </a:ext>
            </a:extLst>
          </p:cNvPr>
          <p:cNvGrpSpPr/>
          <p:nvPr/>
        </p:nvGrpSpPr>
        <p:grpSpPr>
          <a:xfrm>
            <a:off x="1882113" y="1549151"/>
            <a:ext cx="8670558" cy="4888482"/>
            <a:chOff x="2512018" y="1616506"/>
            <a:chExt cx="6977803" cy="4888482"/>
          </a:xfrm>
        </p:grpSpPr>
        <p:sp>
          <p:nvSpPr>
            <p:cNvPr id="1077" name="Google Shape;1077;p83"/>
            <p:cNvSpPr txBox="1"/>
            <p:nvPr/>
          </p:nvSpPr>
          <p:spPr>
            <a:xfrm>
              <a:off x="2833981" y="6104919"/>
              <a:ext cx="6360143" cy="400069"/>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i="0" u="none" strike="noStrike" kern="1200" cap="none" spc="0" normalizeH="0" baseline="0" dirty="0">
                  <a:ln>
                    <a:noFill/>
                  </a:ln>
                  <a:solidFill>
                    <a:prstClr val="black"/>
                  </a:solidFill>
                  <a:effectLst/>
                  <a:uLnTx/>
                  <a:uFillTx/>
                  <a:latin typeface="Arial"/>
                  <a:ea typeface="Arial"/>
                  <a:cs typeface="Arial"/>
                  <a:sym typeface="Arial"/>
                </a:rPr>
                <a:t>Mes de aparición o fallecimiento</a:t>
              </a:r>
              <a:endParaRPr kumimoji="0" lang="es-ES" sz="2000" i="0" u="none" strike="noStrike" kern="1200" cap="none" spc="0" normalizeH="0" baseline="0" dirty="0">
                <a:ln>
                  <a:noFill/>
                </a:ln>
                <a:solidFill>
                  <a:prstClr val="black"/>
                </a:solidFill>
                <a:effectLst/>
                <a:uLnTx/>
                <a:uFillTx/>
                <a:latin typeface="Arial"/>
                <a:ea typeface="+mn-ea"/>
                <a:cs typeface="+mn-cs"/>
              </a:endParaRPr>
            </a:p>
          </p:txBody>
        </p:sp>
        <p:sp>
          <p:nvSpPr>
            <p:cNvPr id="1078" name="Google Shape;1078;p83"/>
            <p:cNvSpPr txBox="1"/>
            <p:nvPr/>
          </p:nvSpPr>
          <p:spPr>
            <a:xfrm rot="16200000">
              <a:off x="495284" y="3633240"/>
              <a:ext cx="4355431" cy="321963"/>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i="0" u="none" strike="noStrike" kern="1200" cap="none" spc="0" normalizeH="0" baseline="0" dirty="0">
                  <a:ln>
                    <a:noFill/>
                  </a:ln>
                  <a:solidFill>
                    <a:prstClr val="black"/>
                  </a:solidFill>
                  <a:effectLst/>
                  <a:uLnTx/>
                  <a:uFillTx/>
                  <a:latin typeface="Arial"/>
                  <a:ea typeface="Calibri"/>
                  <a:cs typeface="Calibri"/>
                  <a:sym typeface="Calibri"/>
                </a:rPr>
                <a:t>Número de animales</a:t>
              </a:r>
              <a:endParaRPr kumimoji="0" lang="es-ES" sz="2000" i="0" u="none" strike="noStrike" kern="1200" cap="none" spc="0" normalizeH="0" baseline="0" dirty="0">
                <a:ln>
                  <a:noFill/>
                </a:ln>
                <a:solidFill>
                  <a:prstClr val="black"/>
                </a:solidFill>
                <a:effectLst/>
                <a:uLnTx/>
                <a:uFillTx/>
                <a:latin typeface="Arial"/>
                <a:ea typeface="+mn-ea"/>
                <a:cs typeface="+mn-cs"/>
              </a:endParaRPr>
            </a:p>
          </p:txBody>
        </p:sp>
        <p:graphicFrame>
          <p:nvGraphicFramePr>
            <p:cNvPr id="4" name="Chart 3">
              <a:extLst>
                <a:ext uri="{FF2B5EF4-FFF2-40B4-BE49-F238E27FC236}">
                  <a16:creationId xmlns:a16="http://schemas.microsoft.com/office/drawing/2014/main" id="{E02AC995-06F9-7A4D-0706-9A970763550D}"/>
                </a:ext>
              </a:extLst>
            </p:cNvPr>
            <p:cNvGraphicFramePr/>
            <p:nvPr>
              <p:extLst>
                <p:ext uri="{D42A27DB-BD31-4B8C-83A1-F6EECF244321}">
                  <p14:modId xmlns:p14="http://schemas.microsoft.com/office/powerpoint/2010/main" val="676624442"/>
                </p:ext>
              </p:extLst>
            </p:nvPr>
          </p:nvGraphicFramePr>
          <p:xfrm>
            <a:off x="2702177" y="2239611"/>
            <a:ext cx="6787644" cy="3732326"/>
          </p:xfrm>
          <a:graphic>
            <a:graphicData uri="http://schemas.openxmlformats.org/drawingml/2006/chart">
              <c:chart xmlns:c="http://schemas.openxmlformats.org/drawingml/2006/chart" xmlns:r="http://schemas.openxmlformats.org/officeDocument/2006/relationships" r:id="rId4"/>
            </a:graphicData>
          </a:graphic>
        </p:graphicFrame>
      </p:grpSp>
      <p:sp>
        <p:nvSpPr>
          <p:cNvPr id="3" name="TextBox 2">
            <a:extLst>
              <a:ext uri="{FF2B5EF4-FFF2-40B4-BE49-F238E27FC236}">
                <a16:creationId xmlns:a16="http://schemas.microsoft.com/office/drawing/2014/main" id="{48E6D08E-CE63-EAC2-4CF4-629BF4F62045}"/>
              </a:ext>
            </a:extLst>
          </p:cNvPr>
          <p:cNvSpPr txBox="1"/>
          <p:nvPr/>
        </p:nvSpPr>
        <p:spPr>
          <a:xfrm rot="19085230">
            <a:off x="2698176" y="5605605"/>
            <a:ext cx="652434" cy="276999"/>
          </a:xfrm>
          <a:prstGeom prst="rect">
            <a:avLst/>
          </a:prstGeom>
          <a:solidFill>
            <a:schemeClr val="bg1"/>
          </a:solidFill>
        </p:spPr>
        <p:txBody>
          <a:bodyPr wrap="square" rtlCol="0">
            <a:spAutoFit/>
          </a:bodyPr>
          <a:lstStyle/>
          <a:p>
            <a:r>
              <a:rPr lang="es-ES" sz="1200" dirty="0"/>
              <a:t>Enero</a:t>
            </a:r>
          </a:p>
        </p:txBody>
      </p:sp>
      <p:sp>
        <p:nvSpPr>
          <p:cNvPr id="5" name="TextBox 4">
            <a:extLst>
              <a:ext uri="{FF2B5EF4-FFF2-40B4-BE49-F238E27FC236}">
                <a16:creationId xmlns:a16="http://schemas.microsoft.com/office/drawing/2014/main" id="{D08AC235-5A53-D758-6F87-39BFB9730F97}"/>
              </a:ext>
            </a:extLst>
          </p:cNvPr>
          <p:cNvSpPr txBox="1"/>
          <p:nvPr/>
        </p:nvSpPr>
        <p:spPr>
          <a:xfrm rot="19085230">
            <a:off x="3179718" y="5620409"/>
            <a:ext cx="778308" cy="276999"/>
          </a:xfrm>
          <a:prstGeom prst="rect">
            <a:avLst/>
          </a:prstGeom>
          <a:solidFill>
            <a:schemeClr val="bg1"/>
          </a:solidFill>
        </p:spPr>
        <p:txBody>
          <a:bodyPr wrap="square" rtlCol="0">
            <a:spAutoFit/>
          </a:bodyPr>
          <a:lstStyle/>
          <a:p>
            <a:r>
              <a:rPr lang="es-ES" sz="1200" dirty="0"/>
              <a:t>Febrero</a:t>
            </a:r>
          </a:p>
        </p:txBody>
      </p:sp>
      <p:sp>
        <p:nvSpPr>
          <p:cNvPr id="6" name="TextBox 5">
            <a:extLst>
              <a:ext uri="{FF2B5EF4-FFF2-40B4-BE49-F238E27FC236}">
                <a16:creationId xmlns:a16="http://schemas.microsoft.com/office/drawing/2014/main" id="{17E713FA-D96E-557E-121D-2F809878A7EF}"/>
              </a:ext>
            </a:extLst>
          </p:cNvPr>
          <p:cNvSpPr txBox="1"/>
          <p:nvPr/>
        </p:nvSpPr>
        <p:spPr>
          <a:xfrm rot="19085230">
            <a:off x="3811836" y="5624187"/>
            <a:ext cx="610472" cy="276999"/>
          </a:xfrm>
          <a:prstGeom prst="rect">
            <a:avLst/>
          </a:prstGeom>
          <a:solidFill>
            <a:schemeClr val="bg1"/>
          </a:solidFill>
        </p:spPr>
        <p:txBody>
          <a:bodyPr wrap="square" rtlCol="0">
            <a:spAutoFit/>
          </a:bodyPr>
          <a:lstStyle/>
          <a:p>
            <a:r>
              <a:rPr lang="es-ES" sz="1200" dirty="0"/>
              <a:t>Marzo</a:t>
            </a:r>
          </a:p>
        </p:txBody>
      </p:sp>
      <p:sp>
        <p:nvSpPr>
          <p:cNvPr id="7" name="TextBox 6">
            <a:extLst>
              <a:ext uri="{FF2B5EF4-FFF2-40B4-BE49-F238E27FC236}">
                <a16:creationId xmlns:a16="http://schemas.microsoft.com/office/drawing/2014/main" id="{3B443BFE-D977-E534-F8EE-8FE2B96549AC}"/>
              </a:ext>
            </a:extLst>
          </p:cNvPr>
          <p:cNvSpPr txBox="1"/>
          <p:nvPr/>
        </p:nvSpPr>
        <p:spPr>
          <a:xfrm rot="19085230">
            <a:off x="4433883" y="5565281"/>
            <a:ext cx="562654" cy="287902"/>
          </a:xfrm>
          <a:prstGeom prst="rect">
            <a:avLst/>
          </a:prstGeom>
          <a:solidFill>
            <a:schemeClr val="bg1"/>
          </a:solidFill>
        </p:spPr>
        <p:txBody>
          <a:bodyPr wrap="square" rtlCol="0">
            <a:spAutoFit/>
          </a:bodyPr>
          <a:lstStyle/>
          <a:p>
            <a:r>
              <a:rPr lang="es-ES" sz="1200" dirty="0"/>
              <a:t>Abril</a:t>
            </a:r>
          </a:p>
        </p:txBody>
      </p:sp>
      <p:sp>
        <p:nvSpPr>
          <p:cNvPr id="8" name="TextBox 7">
            <a:extLst>
              <a:ext uri="{FF2B5EF4-FFF2-40B4-BE49-F238E27FC236}">
                <a16:creationId xmlns:a16="http://schemas.microsoft.com/office/drawing/2014/main" id="{B93C4EB9-4275-1ADC-FB21-757971003577}"/>
              </a:ext>
            </a:extLst>
          </p:cNvPr>
          <p:cNvSpPr txBox="1"/>
          <p:nvPr/>
        </p:nvSpPr>
        <p:spPr>
          <a:xfrm rot="19085230">
            <a:off x="5563321" y="5531966"/>
            <a:ext cx="562654" cy="287902"/>
          </a:xfrm>
          <a:prstGeom prst="rect">
            <a:avLst/>
          </a:prstGeom>
          <a:solidFill>
            <a:schemeClr val="bg1"/>
          </a:solidFill>
        </p:spPr>
        <p:txBody>
          <a:bodyPr wrap="square" rtlCol="0">
            <a:spAutoFit/>
          </a:bodyPr>
          <a:lstStyle/>
          <a:p>
            <a:r>
              <a:rPr lang="es-ES" sz="1200" dirty="0"/>
              <a:t>Junio</a:t>
            </a:r>
          </a:p>
        </p:txBody>
      </p:sp>
      <p:sp>
        <p:nvSpPr>
          <p:cNvPr id="9" name="TextBox 8">
            <a:extLst>
              <a:ext uri="{FF2B5EF4-FFF2-40B4-BE49-F238E27FC236}">
                <a16:creationId xmlns:a16="http://schemas.microsoft.com/office/drawing/2014/main" id="{912FE1F8-223F-E396-257B-15283AF6E6F9}"/>
              </a:ext>
            </a:extLst>
          </p:cNvPr>
          <p:cNvSpPr txBox="1"/>
          <p:nvPr/>
        </p:nvSpPr>
        <p:spPr>
          <a:xfrm rot="19085230">
            <a:off x="6689129" y="5583374"/>
            <a:ext cx="688724" cy="276999"/>
          </a:xfrm>
          <a:prstGeom prst="rect">
            <a:avLst/>
          </a:prstGeom>
          <a:solidFill>
            <a:schemeClr val="bg1"/>
          </a:solidFill>
        </p:spPr>
        <p:txBody>
          <a:bodyPr wrap="square" rtlCol="0">
            <a:spAutoFit/>
          </a:bodyPr>
          <a:lstStyle/>
          <a:p>
            <a:r>
              <a:rPr lang="es-ES" sz="1200" dirty="0"/>
              <a:t>Agosto</a:t>
            </a:r>
          </a:p>
        </p:txBody>
      </p:sp>
      <p:sp>
        <p:nvSpPr>
          <p:cNvPr id="10" name="TextBox 9">
            <a:extLst>
              <a:ext uri="{FF2B5EF4-FFF2-40B4-BE49-F238E27FC236}">
                <a16:creationId xmlns:a16="http://schemas.microsoft.com/office/drawing/2014/main" id="{6739FB71-5258-8F35-9389-91AF2942E1CC}"/>
              </a:ext>
            </a:extLst>
          </p:cNvPr>
          <p:cNvSpPr txBox="1"/>
          <p:nvPr/>
        </p:nvSpPr>
        <p:spPr>
          <a:xfrm rot="19085230">
            <a:off x="7033851" y="5650434"/>
            <a:ext cx="907278" cy="261610"/>
          </a:xfrm>
          <a:prstGeom prst="rect">
            <a:avLst/>
          </a:prstGeom>
          <a:solidFill>
            <a:schemeClr val="bg1"/>
          </a:solidFill>
        </p:spPr>
        <p:txBody>
          <a:bodyPr wrap="square" rtlCol="0">
            <a:spAutoFit/>
          </a:bodyPr>
          <a:lstStyle/>
          <a:p>
            <a:r>
              <a:rPr lang="es-ES" sz="1100" dirty="0"/>
              <a:t>Septiembre</a:t>
            </a:r>
          </a:p>
        </p:txBody>
      </p:sp>
      <p:sp>
        <p:nvSpPr>
          <p:cNvPr id="11" name="TextBox 10">
            <a:extLst>
              <a:ext uri="{FF2B5EF4-FFF2-40B4-BE49-F238E27FC236}">
                <a16:creationId xmlns:a16="http://schemas.microsoft.com/office/drawing/2014/main" id="{FDFF0116-24DB-8DF4-F5EE-744E77E8B00D}"/>
              </a:ext>
            </a:extLst>
          </p:cNvPr>
          <p:cNvSpPr txBox="1"/>
          <p:nvPr/>
        </p:nvSpPr>
        <p:spPr>
          <a:xfrm rot="19085230">
            <a:off x="7757801" y="5629072"/>
            <a:ext cx="776343" cy="276999"/>
          </a:xfrm>
          <a:prstGeom prst="rect">
            <a:avLst/>
          </a:prstGeom>
          <a:solidFill>
            <a:schemeClr val="bg1"/>
          </a:solidFill>
        </p:spPr>
        <p:txBody>
          <a:bodyPr wrap="square" rtlCol="0">
            <a:spAutoFit/>
          </a:bodyPr>
          <a:lstStyle/>
          <a:p>
            <a:r>
              <a:rPr lang="es-ES" sz="1200" dirty="0"/>
              <a:t>Octubre</a:t>
            </a:r>
          </a:p>
        </p:txBody>
      </p:sp>
      <p:sp>
        <p:nvSpPr>
          <p:cNvPr id="12" name="TextBox 11">
            <a:extLst>
              <a:ext uri="{FF2B5EF4-FFF2-40B4-BE49-F238E27FC236}">
                <a16:creationId xmlns:a16="http://schemas.microsoft.com/office/drawing/2014/main" id="{8EABD6B6-0606-F0FE-B802-A89BD87257D5}"/>
              </a:ext>
            </a:extLst>
          </p:cNvPr>
          <p:cNvSpPr txBox="1"/>
          <p:nvPr/>
        </p:nvSpPr>
        <p:spPr>
          <a:xfrm rot="19085230">
            <a:off x="8239254" y="5653698"/>
            <a:ext cx="881309" cy="261610"/>
          </a:xfrm>
          <a:prstGeom prst="rect">
            <a:avLst/>
          </a:prstGeom>
          <a:solidFill>
            <a:schemeClr val="bg1"/>
          </a:solidFill>
        </p:spPr>
        <p:txBody>
          <a:bodyPr wrap="square" rtlCol="0">
            <a:spAutoFit/>
          </a:bodyPr>
          <a:lstStyle/>
          <a:p>
            <a:r>
              <a:rPr lang="es-ES" sz="1100" dirty="0"/>
              <a:t>Noviembre</a:t>
            </a:r>
          </a:p>
        </p:txBody>
      </p:sp>
      <p:sp>
        <p:nvSpPr>
          <p:cNvPr id="13" name="TextBox 12">
            <a:extLst>
              <a:ext uri="{FF2B5EF4-FFF2-40B4-BE49-F238E27FC236}">
                <a16:creationId xmlns:a16="http://schemas.microsoft.com/office/drawing/2014/main" id="{BF26D3EB-20D5-ABFF-DA36-2D9B0EA9FA66}"/>
              </a:ext>
            </a:extLst>
          </p:cNvPr>
          <p:cNvSpPr txBox="1"/>
          <p:nvPr/>
        </p:nvSpPr>
        <p:spPr>
          <a:xfrm rot="19085230">
            <a:off x="8826153" y="5623789"/>
            <a:ext cx="829293" cy="266265"/>
          </a:xfrm>
          <a:prstGeom prst="rect">
            <a:avLst/>
          </a:prstGeom>
          <a:solidFill>
            <a:schemeClr val="bg1"/>
          </a:solidFill>
        </p:spPr>
        <p:txBody>
          <a:bodyPr wrap="square" rtlCol="0">
            <a:spAutoFit/>
          </a:bodyPr>
          <a:lstStyle/>
          <a:p>
            <a:r>
              <a:rPr lang="es-ES" sz="1100" dirty="0"/>
              <a:t>Diciembre</a:t>
            </a:r>
          </a:p>
        </p:txBody>
      </p:sp>
    </p:spTree>
    <p:extLst>
      <p:ext uri="{BB962C8B-B14F-4D97-AF65-F5344CB8AC3E}">
        <p14:creationId xmlns:p14="http://schemas.microsoft.com/office/powerpoint/2010/main" val="259929674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sp>
        <p:nvSpPr>
          <p:cNvPr id="1088" name="Google Shape;1088;p8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Gráficos de Ántrax: ejemplo 2</a:t>
            </a:r>
          </a:p>
        </p:txBody>
      </p:sp>
      <p:sp>
        <p:nvSpPr>
          <p:cNvPr id="1091" name="Google Shape;1091;p84"/>
          <p:cNvSpPr txBox="1"/>
          <p:nvPr/>
        </p:nvSpPr>
        <p:spPr>
          <a:xfrm>
            <a:off x="838200" y="1358658"/>
            <a:ext cx="10515600" cy="70784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GT" sz="2000" b="1" i="0" u="none" strike="noStrike" kern="1200" cap="none" spc="0" normalizeH="0" baseline="0" noProof="0" dirty="0">
                <a:ln>
                  <a:noFill/>
                </a:ln>
                <a:solidFill>
                  <a:srgbClr val="000000"/>
                </a:solidFill>
                <a:effectLst/>
                <a:uLnTx/>
                <a:uFillTx/>
                <a:latin typeface="Arial"/>
                <a:ea typeface="Arial"/>
                <a:cs typeface="Arial"/>
                <a:sym typeface="Arial"/>
              </a:rPr>
              <a:t>Figura 1. Curva epidémica de casos humanos en el brote ántrax en los distritos 22 y 23 de Makoni durante mayo de 2013-marzo de 2014, </a:t>
            </a:r>
            <a:r>
              <a:rPr lang="es-GT" sz="2000" b="1" noProof="0" dirty="0">
                <a:solidFill>
                  <a:srgbClr val="000000"/>
                </a:solidFill>
                <a:latin typeface="Arial"/>
                <a:ea typeface="Arial"/>
                <a:cs typeface="Arial"/>
                <a:sym typeface="Arial"/>
              </a:rPr>
              <a:t>Zimbabue</a:t>
            </a:r>
            <a:r>
              <a:rPr kumimoji="0" lang="es-GT" sz="2000" b="1" i="0" u="none" strike="noStrike" kern="1200" cap="none" spc="0" normalizeH="0" baseline="0" noProof="0" dirty="0">
                <a:ln>
                  <a:noFill/>
                </a:ln>
                <a:solidFill>
                  <a:srgbClr val="000000"/>
                </a:solidFill>
                <a:effectLst/>
                <a:uLnTx/>
                <a:uFillTx/>
                <a:latin typeface="Arial"/>
                <a:ea typeface="Arial"/>
                <a:cs typeface="Arial"/>
                <a:sym typeface="Arial"/>
              </a:rPr>
              <a:t>.</a:t>
            </a:r>
            <a:endParaRPr kumimoji="0" lang="es-GT" sz="2000" b="0" i="0" u="none" strike="noStrike" kern="1200" cap="none" spc="0" normalizeH="0" baseline="0" noProof="0" dirty="0">
              <a:ln>
                <a:noFill/>
              </a:ln>
              <a:solidFill>
                <a:prstClr val="black"/>
              </a:solidFill>
              <a:effectLst/>
              <a:uLnTx/>
              <a:uFillTx/>
              <a:latin typeface="Arial"/>
              <a:ea typeface="+mn-ea"/>
              <a:cs typeface="+mn-cs"/>
            </a:endParaRPr>
          </a:p>
        </p:txBody>
      </p:sp>
      <p:sp>
        <p:nvSpPr>
          <p:cNvPr id="1096" name="Google Shape;1096;p84"/>
          <p:cNvSpPr/>
          <p:nvPr/>
        </p:nvSpPr>
        <p:spPr>
          <a:xfrm>
            <a:off x="6172201" y="2041265"/>
            <a:ext cx="1263947"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ourier New"/>
              <a:ea typeface="Courier New"/>
              <a:cs typeface="Courier New"/>
              <a:sym typeface="Courier New"/>
            </a:endParaRPr>
          </a:p>
        </p:txBody>
      </p:sp>
      <p:sp>
        <p:nvSpPr>
          <p:cNvPr id="1101" name="Google Shape;1101;p84"/>
          <p:cNvSpPr txBox="1"/>
          <p:nvPr/>
        </p:nvSpPr>
        <p:spPr>
          <a:xfrm>
            <a:off x="1763186" y="6359557"/>
            <a:ext cx="7863840" cy="211243"/>
          </a:xfrm>
          <a:prstGeom prst="rect">
            <a:avLst/>
          </a:prstGeom>
          <a:noFill/>
          <a:ln>
            <a:noFill/>
          </a:ln>
        </p:spPr>
        <p:txBody>
          <a:bodyPr spcFirstLastPara="1" wrap="square" lIns="91425" tIns="45700" rIns="91425" bIns="45700" anchor="t" anchorCtr="0">
            <a:noAutofit/>
          </a:bodyPr>
          <a:lstStyle/>
          <a:p>
            <a:pPr marL="0" marR="0" lvl="0" indent="0" algn="r" defTabSz="457200" rtl="0" eaLnBrk="1" fontAlgn="auto" latinLnBrk="0" hangingPunct="1">
              <a:lnSpc>
                <a:spcPct val="90000"/>
              </a:lnSpc>
              <a:spcBef>
                <a:spcPts val="0"/>
              </a:spcBef>
              <a:spcAft>
                <a:spcPts val="0"/>
              </a:spcAft>
              <a:buClr>
                <a:srgbClr val="000000"/>
              </a:buClr>
              <a:buSzPts val="1200"/>
              <a:buFont typeface="Arial"/>
              <a:buNone/>
              <a:tabLst/>
              <a:defRPr/>
            </a:pPr>
            <a:r>
              <a:rPr kumimoji="0" lang="en-US" sz="1200" b="0" i="0" u="none" strike="noStrike" kern="1200" cap="none" spc="0" normalizeH="0" baseline="0" noProof="0" err="1">
                <a:ln>
                  <a:noFill/>
                </a:ln>
                <a:solidFill>
                  <a:srgbClr val="000000"/>
                </a:solidFill>
                <a:effectLst/>
                <a:uLnTx/>
                <a:uFillTx/>
                <a:latin typeface="Arial"/>
                <a:ea typeface="Arial"/>
                <a:cs typeface="Arial"/>
                <a:sym typeface="Arial"/>
              </a:rPr>
              <a:t>Makurumidze</a:t>
            </a:r>
            <a:r>
              <a:rPr kumimoji="0" lang="en-US" sz="1200" b="0" i="0" u="none" strike="noStrike" kern="1200" cap="none" spc="0" normalizeH="0" baseline="0" noProof="0">
                <a:ln>
                  <a:noFill/>
                </a:ln>
                <a:solidFill>
                  <a:srgbClr val="000000"/>
                </a:solidFill>
                <a:effectLst/>
                <a:uLnTx/>
                <a:uFillTx/>
                <a:latin typeface="Arial"/>
                <a:ea typeface="Arial"/>
                <a:cs typeface="Arial"/>
                <a:sym typeface="Arial"/>
              </a:rPr>
              <a:t>, et al. 2021. Investigación de un brote de carbunco bacteridiano en el distrito de Makoni, Zimbabue. </a:t>
            </a:r>
            <a:r>
              <a:rPr kumimoji="0" lang="en-US" sz="1200" b="0" i="1" u="none" strike="noStrike" kern="1200" cap="none" spc="0" normalizeH="0" baseline="0" noProof="0">
                <a:ln>
                  <a:noFill/>
                </a:ln>
                <a:solidFill>
                  <a:srgbClr val="000000"/>
                </a:solidFill>
                <a:effectLst/>
                <a:uLnTx/>
                <a:uFillTx/>
                <a:latin typeface="Arial"/>
                <a:ea typeface="Arial"/>
                <a:cs typeface="Arial"/>
                <a:sym typeface="Arial"/>
              </a:rPr>
              <a:t>BMC Public Health. https://link.</a:t>
            </a:r>
            <a:r>
              <a:rPr kumimoji="0" lang="en-US" sz="1200" b="0" i="0" u="sng" strike="noStrike" kern="1200" cap="none" spc="0" normalizeH="0" baseline="0" noProof="0">
                <a:ln>
                  <a:noFill/>
                </a:ln>
                <a:solidFill>
                  <a:srgbClr val="000000"/>
                </a:solidFill>
                <a:effectLst/>
                <a:uLnTx/>
                <a:uFillTx/>
                <a:latin typeface="Arial"/>
                <a:ea typeface="Arial"/>
                <a:cs typeface="Arial"/>
                <a:sym typeface="Arial"/>
                <a:hlinkClick r:id="rId3"/>
              </a:rPr>
              <a:t>springer.com/article/10.1186/s12889-021-10275-0 </a:t>
            </a:r>
            <a:endParaRPr kumimoji="0" sz="1400" b="0" i="0" u="none" strike="noStrike" kern="1200" cap="none" spc="0" normalizeH="0" baseline="0" noProof="0">
              <a:ln>
                <a:noFill/>
              </a:ln>
              <a:solidFill>
                <a:srgbClr val="000000"/>
              </a:solidFill>
              <a:effectLst/>
              <a:uLnTx/>
              <a:uFillTx/>
              <a:latin typeface="Arial"/>
              <a:ea typeface="Arial"/>
              <a:cs typeface="Arial"/>
              <a:sym typeface="Arial"/>
            </a:endParaRPr>
          </a:p>
        </p:txBody>
      </p:sp>
      <p:grpSp>
        <p:nvGrpSpPr>
          <p:cNvPr id="10" name="Group 9">
            <a:extLst>
              <a:ext uri="{FF2B5EF4-FFF2-40B4-BE49-F238E27FC236}">
                <a16:creationId xmlns:a16="http://schemas.microsoft.com/office/drawing/2014/main" id="{FFF8664F-9D32-0D76-5EBE-71722A795DB4}"/>
              </a:ext>
            </a:extLst>
          </p:cNvPr>
          <p:cNvGrpSpPr/>
          <p:nvPr/>
        </p:nvGrpSpPr>
        <p:grpSpPr>
          <a:xfrm>
            <a:off x="2532862" y="2048998"/>
            <a:ext cx="7653128" cy="4293333"/>
            <a:chOff x="2531006" y="2048998"/>
            <a:chExt cx="6923623" cy="4293333"/>
          </a:xfrm>
        </p:grpSpPr>
        <p:sp>
          <p:nvSpPr>
            <p:cNvPr id="1090" name="Google Shape;1090;p84"/>
            <p:cNvSpPr txBox="1"/>
            <p:nvPr/>
          </p:nvSpPr>
          <p:spPr>
            <a:xfrm>
              <a:off x="4305442" y="5973040"/>
              <a:ext cx="3687091" cy="369291"/>
            </a:xfrm>
            <a:prstGeom prst="rect">
              <a:avLst/>
            </a:prstGeom>
            <a:solidFill>
              <a:schemeClr val="lt1"/>
            </a:solid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srgbClr val="000000"/>
                  </a:solidFill>
                  <a:effectLst/>
                  <a:uLnTx/>
                  <a:uFillTx/>
                  <a:latin typeface="Arial"/>
                  <a:ea typeface="Arial"/>
                  <a:cs typeface="Arial"/>
                  <a:sym typeface="Arial"/>
                </a:rPr>
                <a:t>Fecha por intervalo de dos semanas</a:t>
              </a:r>
              <a:endParaRPr kumimoji="0" lang="es-ES" sz="2000" b="0" i="0" u="none" strike="noStrike" kern="1200" cap="none" spc="0" normalizeH="0" baseline="0" dirty="0">
                <a:ln>
                  <a:noFill/>
                </a:ln>
                <a:solidFill>
                  <a:prstClr val="black"/>
                </a:solidFill>
                <a:effectLst/>
                <a:uLnTx/>
                <a:uFillTx/>
                <a:latin typeface="Arial"/>
                <a:ea typeface="+mn-ea"/>
                <a:cs typeface="+mn-cs"/>
              </a:endParaRPr>
            </a:p>
          </p:txBody>
        </p:sp>
        <p:sp>
          <p:nvSpPr>
            <p:cNvPr id="1092" name="Google Shape;1092;p84"/>
            <p:cNvSpPr/>
            <p:nvPr/>
          </p:nvSpPr>
          <p:spPr>
            <a:xfrm>
              <a:off x="3352800" y="2191705"/>
              <a:ext cx="1145878"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s-ES" sz="1800" b="0" i="0" u="none" strike="noStrike" kern="1200" cap="none" spc="0" normalizeH="0" baseline="0" dirty="0">
                <a:ln>
                  <a:noFill/>
                </a:ln>
                <a:solidFill>
                  <a:srgbClr val="000000"/>
                </a:solidFill>
                <a:effectLst/>
                <a:uLnTx/>
                <a:uFillTx/>
                <a:latin typeface="Courier New"/>
                <a:ea typeface="Courier New"/>
                <a:cs typeface="Courier New"/>
                <a:sym typeface="Courier New"/>
              </a:endParaRPr>
            </a:p>
          </p:txBody>
        </p:sp>
        <p:sp>
          <p:nvSpPr>
            <p:cNvPr id="1093" name="Google Shape;1093;p84"/>
            <p:cNvSpPr/>
            <p:nvPr/>
          </p:nvSpPr>
          <p:spPr>
            <a:xfrm>
              <a:off x="3736393" y="3663514"/>
              <a:ext cx="1232352"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s-ES" sz="1800" b="0" i="0" u="none" strike="noStrike" kern="1200" cap="none" spc="0" normalizeH="0" baseline="0" dirty="0">
                <a:ln>
                  <a:noFill/>
                </a:ln>
                <a:solidFill>
                  <a:srgbClr val="000000"/>
                </a:solidFill>
                <a:effectLst/>
                <a:uLnTx/>
                <a:uFillTx/>
                <a:latin typeface="Courier New"/>
                <a:ea typeface="Courier New"/>
                <a:cs typeface="Courier New"/>
                <a:sym typeface="Courier New"/>
              </a:endParaRPr>
            </a:p>
          </p:txBody>
        </p:sp>
        <p:sp>
          <p:nvSpPr>
            <p:cNvPr id="1094" name="Google Shape;1094;p84"/>
            <p:cNvSpPr/>
            <p:nvPr/>
          </p:nvSpPr>
          <p:spPr>
            <a:xfrm>
              <a:off x="4352570" y="2642386"/>
              <a:ext cx="1318575"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s-ES" sz="1800" b="0" i="0" u="none" strike="noStrike" kern="1200" cap="none" spc="0" normalizeH="0" baseline="0" dirty="0">
                <a:ln>
                  <a:noFill/>
                </a:ln>
                <a:solidFill>
                  <a:srgbClr val="000000"/>
                </a:solidFill>
                <a:effectLst/>
                <a:uLnTx/>
                <a:uFillTx/>
                <a:latin typeface="Courier New"/>
                <a:ea typeface="Courier New"/>
                <a:cs typeface="Courier New"/>
                <a:sym typeface="Courier New"/>
              </a:endParaRPr>
            </a:p>
          </p:txBody>
        </p:sp>
        <p:sp>
          <p:nvSpPr>
            <p:cNvPr id="1095" name="Google Shape;1095;p84"/>
            <p:cNvSpPr/>
            <p:nvPr/>
          </p:nvSpPr>
          <p:spPr>
            <a:xfrm>
              <a:off x="5153469" y="2064590"/>
              <a:ext cx="1038226"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s-ES" sz="1800" b="0" i="0" u="none" strike="noStrike" kern="1200" cap="none" spc="0" normalizeH="0" baseline="0" dirty="0">
                <a:ln>
                  <a:noFill/>
                </a:ln>
                <a:solidFill>
                  <a:srgbClr val="000000"/>
                </a:solidFill>
                <a:effectLst/>
                <a:uLnTx/>
                <a:uFillTx/>
                <a:latin typeface="Courier New"/>
                <a:ea typeface="Courier New"/>
                <a:cs typeface="Courier New"/>
                <a:sym typeface="Courier New"/>
              </a:endParaRPr>
            </a:p>
          </p:txBody>
        </p:sp>
        <p:sp>
          <p:nvSpPr>
            <p:cNvPr id="1097" name="Google Shape;1097;p84"/>
            <p:cNvSpPr/>
            <p:nvPr/>
          </p:nvSpPr>
          <p:spPr>
            <a:xfrm>
              <a:off x="7728401" y="3149045"/>
              <a:ext cx="1333500"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s-ES" sz="1800" b="0" i="0" u="none" strike="noStrike" kern="1200" cap="none" spc="0" normalizeH="0" baseline="0" dirty="0">
                <a:ln>
                  <a:noFill/>
                </a:ln>
                <a:solidFill>
                  <a:srgbClr val="000000"/>
                </a:solidFill>
                <a:effectLst/>
                <a:uLnTx/>
                <a:uFillTx/>
                <a:latin typeface="Courier New"/>
                <a:ea typeface="Courier New"/>
                <a:cs typeface="Courier New"/>
                <a:sym typeface="Courier New"/>
              </a:endParaRPr>
            </a:p>
          </p:txBody>
        </p:sp>
        <p:sp>
          <p:nvSpPr>
            <p:cNvPr id="1098" name="Google Shape;1098;p84"/>
            <p:cNvSpPr/>
            <p:nvPr/>
          </p:nvSpPr>
          <p:spPr>
            <a:xfrm>
              <a:off x="7297042" y="2219877"/>
              <a:ext cx="1510849"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s-ES" sz="1800" b="0" i="0" u="none" strike="noStrike" kern="1200" cap="none" spc="0" normalizeH="0" baseline="0" dirty="0">
                <a:ln>
                  <a:noFill/>
                </a:ln>
                <a:solidFill>
                  <a:srgbClr val="000000"/>
                </a:solidFill>
                <a:effectLst/>
                <a:uLnTx/>
                <a:uFillTx/>
                <a:latin typeface="Courier New"/>
                <a:ea typeface="Courier New"/>
                <a:cs typeface="Courier New"/>
                <a:sym typeface="Courier New"/>
              </a:endParaRPr>
            </a:p>
          </p:txBody>
        </p:sp>
        <p:sp>
          <p:nvSpPr>
            <p:cNvPr id="1099" name="Google Shape;1099;p84"/>
            <p:cNvSpPr txBox="1"/>
            <p:nvPr/>
          </p:nvSpPr>
          <p:spPr>
            <a:xfrm rot="16200000">
              <a:off x="1484999" y="3636570"/>
              <a:ext cx="2426104" cy="334090"/>
            </a:xfrm>
            <a:prstGeom prst="rect">
              <a:avLst/>
            </a:prstGeom>
            <a:solidFill>
              <a:schemeClr val="lt1"/>
            </a:solid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dirty="0">
                  <a:ln>
                    <a:noFill/>
                  </a:ln>
                  <a:solidFill>
                    <a:srgbClr val="000000"/>
                  </a:solidFill>
                  <a:effectLst/>
                  <a:uLnTx/>
                  <a:uFillTx/>
                  <a:latin typeface="Arial"/>
                  <a:ea typeface="Arial"/>
                  <a:cs typeface="Arial"/>
                  <a:sym typeface="Arial"/>
                </a:rPr>
                <a:t>Número de casos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pic>
          <p:nvPicPr>
            <p:cNvPr id="1100" name="Google Shape;1100;p84"/>
            <p:cNvPicPr preferRelativeResize="0"/>
            <p:nvPr/>
          </p:nvPicPr>
          <p:blipFill rotWithShape="1">
            <a:blip r:embed="rId4">
              <a:alphaModFix/>
            </a:blip>
            <a:srcRect l="17018" t="2714" r="13269" b="15455"/>
            <a:stretch/>
          </p:blipFill>
          <p:spPr>
            <a:xfrm>
              <a:off x="2928761" y="2136841"/>
              <a:ext cx="6525868" cy="3894208"/>
            </a:xfrm>
            <a:prstGeom prst="rect">
              <a:avLst/>
            </a:prstGeom>
            <a:noFill/>
            <a:ln>
              <a:noFill/>
            </a:ln>
          </p:spPr>
        </p:pic>
        <p:sp>
          <p:nvSpPr>
            <p:cNvPr id="9" name="Rectangle 8">
              <a:extLst>
                <a:ext uri="{FF2B5EF4-FFF2-40B4-BE49-F238E27FC236}">
                  <a16:creationId xmlns:a16="http://schemas.microsoft.com/office/drawing/2014/main" id="{36BD3082-5575-36FC-8CF2-FB7DDA3CD3A6}"/>
                </a:ext>
              </a:extLst>
            </p:cNvPr>
            <p:cNvSpPr/>
            <p:nvPr/>
          </p:nvSpPr>
          <p:spPr>
            <a:xfrm>
              <a:off x="3304168" y="2759500"/>
              <a:ext cx="2464673" cy="12711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 name="TextBox 1">
              <a:extLst>
                <a:ext uri="{FF2B5EF4-FFF2-40B4-BE49-F238E27FC236}">
                  <a16:creationId xmlns:a16="http://schemas.microsoft.com/office/drawing/2014/main" id="{DEA518AB-475B-206A-2258-DBE5F451219D}"/>
                </a:ext>
              </a:extLst>
            </p:cNvPr>
            <p:cNvSpPr txBox="1"/>
            <p:nvPr/>
          </p:nvSpPr>
          <p:spPr>
            <a:xfrm>
              <a:off x="7702777" y="2395591"/>
              <a:ext cx="1293833" cy="830997"/>
            </a:xfrm>
            <a:prstGeom prst="rect">
              <a:avLst/>
            </a:prstGeom>
            <a:solidFill>
              <a:schemeClr val="bg1"/>
            </a:solidFill>
            <a:ln>
              <a:solidFill>
                <a:schemeClr val="tx1"/>
              </a:solidFill>
            </a:ln>
          </p:spPr>
          <p:txBody>
            <a:bodyPr wrap="square" rtlCol="0">
              <a:spAutoFit/>
            </a:bodyPr>
            <a:lstStyle/>
            <a:p>
              <a:r>
                <a:rPr lang="es-ES" sz="1600" dirty="0"/>
                <a:t>Medidas de prevención y control</a:t>
              </a:r>
            </a:p>
          </p:txBody>
        </p:sp>
        <p:sp>
          <p:nvSpPr>
            <p:cNvPr id="3" name="TextBox 2">
              <a:extLst>
                <a:ext uri="{FF2B5EF4-FFF2-40B4-BE49-F238E27FC236}">
                  <a16:creationId xmlns:a16="http://schemas.microsoft.com/office/drawing/2014/main" id="{18127F6F-135B-F6FE-1077-A5CD188932FF}"/>
                </a:ext>
              </a:extLst>
            </p:cNvPr>
            <p:cNvSpPr txBox="1"/>
            <p:nvPr/>
          </p:nvSpPr>
          <p:spPr>
            <a:xfrm>
              <a:off x="7727617" y="3304641"/>
              <a:ext cx="1260228" cy="830997"/>
            </a:xfrm>
            <a:prstGeom prst="rect">
              <a:avLst/>
            </a:prstGeom>
            <a:solidFill>
              <a:schemeClr val="bg1"/>
            </a:solidFill>
            <a:ln>
              <a:solidFill>
                <a:schemeClr val="tx1"/>
              </a:solidFill>
            </a:ln>
          </p:spPr>
          <p:txBody>
            <a:bodyPr wrap="square" rtlCol="0">
              <a:spAutoFit/>
            </a:bodyPr>
            <a:lstStyle/>
            <a:p>
              <a:r>
                <a:rPr lang="es-ES" sz="1600" dirty="0"/>
                <a:t>Brote declarado extinguido</a:t>
              </a:r>
            </a:p>
          </p:txBody>
        </p:sp>
        <p:sp>
          <p:nvSpPr>
            <p:cNvPr id="5" name="TextBox 4">
              <a:extLst>
                <a:ext uri="{FF2B5EF4-FFF2-40B4-BE49-F238E27FC236}">
                  <a16:creationId xmlns:a16="http://schemas.microsoft.com/office/drawing/2014/main" id="{C53CA5A5-3E90-6247-449A-847D9274666B}"/>
                </a:ext>
              </a:extLst>
            </p:cNvPr>
            <p:cNvSpPr txBox="1"/>
            <p:nvPr/>
          </p:nvSpPr>
          <p:spPr>
            <a:xfrm>
              <a:off x="5390786" y="2048998"/>
              <a:ext cx="1143466" cy="584775"/>
            </a:xfrm>
            <a:prstGeom prst="rect">
              <a:avLst/>
            </a:prstGeom>
            <a:solidFill>
              <a:schemeClr val="bg1"/>
            </a:solidFill>
            <a:ln>
              <a:solidFill>
                <a:schemeClr val="tx1"/>
              </a:solidFill>
            </a:ln>
          </p:spPr>
          <p:txBody>
            <a:bodyPr wrap="square" rtlCol="0">
              <a:spAutoFit/>
            </a:bodyPr>
            <a:lstStyle/>
            <a:p>
              <a:r>
                <a:rPr lang="es-ES" sz="1600" dirty="0"/>
                <a:t>Vacunación del ganado</a:t>
              </a:r>
            </a:p>
          </p:txBody>
        </p:sp>
        <p:sp>
          <p:nvSpPr>
            <p:cNvPr id="6" name="TextBox 5">
              <a:extLst>
                <a:ext uri="{FF2B5EF4-FFF2-40B4-BE49-F238E27FC236}">
                  <a16:creationId xmlns:a16="http://schemas.microsoft.com/office/drawing/2014/main" id="{0BEB5A6C-B4D8-1549-6EC2-3E251A3E4362}"/>
                </a:ext>
              </a:extLst>
            </p:cNvPr>
            <p:cNvSpPr txBox="1"/>
            <p:nvPr/>
          </p:nvSpPr>
          <p:spPr>
            <a:xfrm>
              <a:off x="3380550" y="2604066"/>
              <a:ext cx="1001274" cy="830997"/>
            </a:xfrm>
            <a:prstGeom prst="rect">
              <a:avLst/>
            </a:prstGeom>
            <a:solidFill>
              <a:schemeClr val="bg1"/>
            </a:solidFill>
            <a:ln>
              <a:solidFill>
                <a:schemeClr val="tx1"/>
              </a:solidFill>
            </a:ln>
          </p:spPr>
          <p:txBody>
            <a:bodyPr wrap="square" rtlCol="0">
              <a:spAutoFit/>
            </a:bodyPr>
            <a:lstStyle/>
            <a:p>
              <a:r>
                <a:rPr lang="es-ES" sz="1600" dirty="0"/>
                <a:t>Primera muerte de un animal</a:t>
              </a:r>
            </a:p>
          </p:txBody>
        </p:sp>
        <p:sp>
          <p:nvSpPr>
            <p:cNvPr id="7" name="TextBox 6">
              <a:extLst>
                <a:ext uri="{FF2B5EF4-FFF2-40B4-BE49-F238E27FC236}">
                  <a16:creationId xmlns:a16="http://schemas.microsoft.com/office/drawing/2014/main" id="{F80F58B3-38BE-8024-9EF9-94007D6F69D4}"/>
                </a:ext>
              </a:extLst>
            </p:cNvPr>
            <p:cNvSpPr txBox="1"/>
            <p:nvPr/>
          </p:nvSpPr>
          <p:spPr>
            <a:xfrm>
              <a:off x="3740211" y="3529948"/>
              <a:ext cx="1174004" cy="1077218"/>
            </a:xfrm>
            <a:prstGeom prst="rect">
              <a:avLst/>
            </a:prstGeom>
            <a:solidFill>
              <a:schemeClr val="bg1"/>
            </a:solidFill>
            <a:ln>
              <a:solidFill>
                <a:schemeClr val="tx1"/>
              </a:solidFill>
            </a:ln>
          </p:spPr>
          <p:txBody>
            <a:bodyPr wrap="square" rtlCol="0">
              <a:spAutoFit/>
            </a:bodyPr>
            <a:lstStyle/>
            <a:p>
              <a:r>
                <a:rPr lang="es-ES" sz="1600" dirty="0"/>
                <a:t>Reporte del primer caso de ántrax humano</a:t>
              </a:r>
            </a:p>
          </p:txBody>
        </p:sp>
        <p:sp>
          <p:nvSpPr>
            <p:cNvPr id="8" name="TextBox 7">
              <a:extLst>
                <a:ext uri="{FF2B5EF4-FFF2-40B4-BE49-F238E27FC236}">
                  <a16:creationId xmlns:a16="http://schemas.microsoft.com/office/drawing/2014/main" id="{1F0210C1-B327-173A-D950-8585A4E88142}"/>
                </a:ext>
              </a:extLst>
            </p:cNvPr>
            <p:cNvSpPr txBox="1"/>
            <p:nvPr/>
          </p:nvSpPr>
          <p:spPr>
            <a:xfrm>
              <a:off x="4959121" y="2879423"/>
              <a:ext cx="1437855" cy="1323439"/>
            </a:xfrm>
            <a:prstGeom prst="rect">
              <a:avLst/>
            </a:prstGeom>
            <a:solidFill>
              <a:schemeClr val="bg1"/>
            </a:solidFill>
            <a:ln>
              <a:solidFill>
                <a:schemeClr val="tx1"/>
              </a:solidFill>
            </a:ln>
          </p:spPr>
          <p:txBody>
            <a:bodyPr wrap="square" rtlCol="0">
              <a:spAutoFit/>
            </a:bodyPr>
            <a:lstStyle/>
            <a:p>
              <a:r>
                <a:rPr lang="es-ES" sz="1600" dirty="0"/>
                <a:t>Diagnóstico de ántrax en animales por Departamento Veterinario</a:t>
              </a:r>
            </a:p>
          </p:txBody>
        </p:sp>
        <p:sp>
          <p:nvSpPr>
            <p:cNvPr id="4" name="TextBox 3">
              <a:extLst>
                <a:ext uri="{FF2B5EF4-FFF2-40B4-BE49-F238E27FC236}">
                  <a16:creationId xmlns:a16="http://schemas.microsoft.com/office/drawing/2014/main" id="{57EB0385-4CD7-4A8F-532F-4C086E20327F}"/>
                </a:ext>
              </a:extLst>
            </p:cNvPr>
            <p:cNvSpPr txBox="1"/>
            <p:nvPr/>
          </p:nvSpPr>
          <p:spPr>
            <a:xfrm>
              <a:off x="6636341" y="2107122"/>
              <a:ext cx="1064448" cy="830997"/>
            </a:xfrm>
            <a:prstGeom prst="rect">
              <a:avLst/>
            </a:prstGeom>
            <a:solidFill>
              <a:schemeClr val="bg1"/>
            </a:solidFill>
            <a:ln>
              <a:solidFill>
                <a:schemeClr val="tx1"/>
              </a:solidFill>
            </a:ln>
          </p:spPr>
          <p:txBody>
            <a:bodyPr wrap="square" rtlCol="0">
              <a:spAutoFit/>
            </a:bodyPr>
            <a:lstStyle/>
            <a:p>
              <a:r>
                <a:rPr lang="es-ES" sz="1600" dirty="0"/>
                <a:t>Muerte humana por ántrax</a:t>
              </a:r>
            </a:p>
          </p:txBody>
        </p:sp>
      </p:grpSp>
      <p:sp>
        <p:nvSpPr>
          <p:cNvPr id="13" name="TextBox 12">
            <a:extLst>
              <a:ext uri="{FF2B5EF4-FFF2-40B4-BE49-F238E27FC236}">
                <a16:creationId xmlns:a16="http://schemas.microsoft.com/office/drawing/2014/main" id="{0D2941FA-75B5-96C6-D1DB-F5A9E89A0E40}"/>
              </a:ext>
            </a:extLst>
          </p:cNvPr>
          <p:cNvSpPr txBox="1"/>
          <p:nvPr/>
        </p:nvSpPr>
        <p:spPr>
          <a:xfrm rot="5400000">
            <a:off x="4920066" y="1984502"/>
            <a:ext cx="623643" cy="926353"/>
          </a:xfrm>
          <a:prstGeom prst="rect">
            <a:avLst/>
          </a:prstGeom>
          <a:solidFill>
            <a:schemeClr val="bg1"/>
          </a:solidFill>
        </p:spPr>
        <p:txBody>
          <a:bodyPr wrap="square" rtlCol="0">
            <a:spAutoFit/>
          </a:bodyPr>
          <a:lstStyle/>
          <a:p>
            <a:endParaRPr lang="en-US" dirty="0"/>
          </a:p>
        </p:txBody>
      </p:sp>
      <p:sp>
        <p:nvSpPr>
          <p:cNvPr id="15" name="Rectangle 14">
            <a:extLst>
              <a:ext uri="{FF2B5EF4-FFF2-40B4-BE49-F238E27FC236}">
                <a16:creationId xmlns:a16="http://schemas.microsoft.com/office/drawing/2014/main" id="{D9433D05-D06E-42DA-8BFF-892D0731D23A}"/>
              </a:ext>
            </a:extLst>
          </p:cNvPr>
          <p:cNvSpPr/>
          <p:nvPr/>
        </p:nvSpPr>
        <p:spPr>
          <a:xfrm>
            <a:off x="5560828" y="2650096"/>
            <a:ext cx="1450819" cy="222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19FE6865-07A8-B325-6ABF-663B29F712C5}"/>
              </a:ext>
            </a:extLst>
          </p:cNvPr>
          <p:cNvSpPr txBox="1"/>
          <p:nvPr/>
        </p:nvSpPr>
        <p:spPr>
          <a:xfrm>
            <a:off x="6973170" y="2135857"/>
            <a:ext cx="90780" cy="613254"/>
          </a:xfrm>
          <a:prstGeom prst="rect">
            <a:avLst/>
          </a:prstGeom>
          <a:solidFill>
            <a:schemeClr val="bg1"/>
          </a:solidFill>
        </p:spPr>
        <p:txBody>
          <a:bodyPr wrap="square" rtlCol="0">
            <a:spAutoFit/>
          </a:bodyPr>
          <a:lstStyle/>
          <a:p>
            <a:endParaRPr lang="en-US" dirty="0"/>
          </a:p>
        </p:txBody>
      </p:sp>
      <p:sp>
        <p:nvSpPr>
          <p:cNvPr id="18" name="Flowchart: Process 17">
            <a:extLst>
              <a:ext uri="{FF2B5EF4-FFF2-40B4-BE49-F238E27FC236}">
                <a16:creationId xmlns:a16="http://schemas.microsoft.com/office/drawing/2014/main" id="{50DA16BA-FFDA-8B3C-B4B2-3755838BF172}"/>
              </a:ext>
            </a:extLst>
          </p:cNvPr>
          <p:cNvSpPr/>
          <p:nvPr/>
        </p:nvSpPr>
        <p:spPr>
          <a:xfrm>
            <a:off x="7581014" y="2948752"/>
            <a:ext cx="676977" cy="210926"/>
          </a:xfrm>
          <a:prstGeom prst="flowChart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ACD58CB-0F11-D20A-2692-8B5C52BF9EC7}"/>
              </a:ext>
            </a:extLst>
          </p:cNvPr>
          <p:cNvSpPr/>
          <p:nvPr/>
        </p:nvSpPr>
        <p:spPr>
          <a:xfrm>
            <a:off x="6827435" y="2759500"/>
            <a:ext cx="238692" cy="3129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8E521B57-59E4-277D-FE31-C90D0BFE3B0C}"/>
              </a:ext>
            </a:extLst>
          </p:cNvPr>
          <p:cNvCxnSpPr>
            <a:cxnSpLocks/>
          </p:cNvCxnSpPr>
          <p:nvPr/>
        </p:nvCxnSpPr>
        <p:spPr>
          <a:xfrm>
            <a:off x="6898122" y="2630116"/>
            <a:ext cx="457538" cy="1253115"/>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22" name="Flowchart: Process 21">
            <a:extLst>
              <a:ext uri="{FF2B5EF4-FFF2-40B4-BE49-F238E27FC236}">
                <a16:creationId xmlns:a16="http://schemas.microsoft.com/office/drawing/2014/main" id="{FCFC9999-04C1-6948-6BE3-F56DE0780C87}"/>
              </a:ext>
            </a:extLst>
          </p:cNvPr>
          <p:cNvSpPr/>
          <p:nvPr/>
        </p:nvSpPr>
        <p:spPr>
          <a:xfrm>
            <a:off x="6817924" y="3220302"/>
            <a:ext cx="200886" cy="342355"/>
          </a:xfrm>
          <a:prstGeom prst="flowChart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a:extLst>
              <a:ext uri="{FF2B5EF4-FFF2-40B4-BE49-F238E27FC236}">
                <a16:creationId xmlns:a16="http://schemas.microsoft.com/office/drawing/2014/main" id="{770B1B9A-BFE3-1434-1FCD-E92842C9A77D}"/>
              </a:ext>
            </a:extLst>
          </p:cNvPr>
          <p:cNvSpPr/>
          <p:nvPr/>
        </p:nvSpPr>
        <p:spPr>
          <a:xfrm rot="8235755">
            <a:off x="7033866" y="3302954"/>
            <a:ext cx="221751" cy="693767"/>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704BD332-662E-B7A3-5DFA-34EB67AC2B8F}"/>
              </a:ext>
            </a:extLst>
          </p:cNvPr>
          <p:cNvCxnSpPr>
            <a:cxnSpLocks/>
          </p:cNvCxnSpPr>
          <p:nvPr/>
        </p:nvCxnSpPr>
        <p:spPr>
          <a:xfrm>
            <a:off x="6734053" y="2636709"/>
            <a:ext cx="631580" cy="1253115"/>
          </a:xfrm>
          <a:prstGeom prst="line">
            <a:avLst/>
          </a:prstGeom>
          <a:ln w="19050"/>
        </p:spPr>
        <p:style>
          <a:lnRef idx="1">
            <a:schemeClr val="accent3"/>
          </a:lnRef>
          <a:fillRef idx="0">
            <a:schemeClr val="accent3"/>
          </a:fillRef>
          <a:effectRef idx="0">
            <a:schemeClr val="accent3"/>
          </a:effectRef>
          <a:fontRef idx="minor">
            <a:schemeClr val="tx1"/>
          </a:fontRef>
        </p:style>
      </p:cxnSp>
      <p:cxnSp>
        <p:nvCxnSpPr>
          <p:cNvPr id="28" name="Straight Connector 27">
            <a:extLst>
              <a:ext uri="{FF2B5EF4-FFF2-40B4-BE49-F238E27FC236}">
                <a16:creationId xmlns:a16="http://schemas.microsoft.com/office/drawing/2014/main" id="{C66F86CD-D18B-59D2-4174-733D02D7BB11}"/>
              </a:ext>
            </a:extLst>
          </p:cNvPr>
          <p:cNvCxnSpPr>
            <a:cxnSpLocks/>
            <a:endCxn id="18" idx="3"/>
          </p:cNvCxnSpPr>
          <p:nvPr/>
        </p:nvCxnSpPr>
        <p:spPr>
          <a:xfrm flipV="1">
            <a:off x="7757296" y="3054215"/>
            <a:ext cx="500695" cy="395796"/>
          </a:xfrm>
          <a:prstGeom prst="line">
            <a:avLst/>
          </a:prstGeom>
          <a:ln w="19050"/>
        </p:spPr>
        <p:style>
          <a:lnRef idx="1">
            <a:schemeClr val="accent3"/>
          </a:lnRef>
          <a:fillRef idx="0">
            <a:schemeClr val="accent3"/>
          </a:fillRef>
          <a:effectRef idx="0">
            <a:schemeClr val="accent3"/>
          </a:effectRef>
          <a:fontRef idx="minor">
            <a:schemeClr val="tx1"/>
          </a:fontRef>
        </p:style>
      </p:cxnSp>
      <p:cxnSp>
        <p:nvCxnSpPr>
          <p:cNvPr id="31" name="Straight Connector 30">
            <a:extLst>
              <a:ext uri="{FF2B5EF4-FFF2-40B4-BE49-F238E27FC236}">
                <a16:creationId xmlns:a16="http://schemas.microsoft.com/office/drawing/2014/main" id="{660FCE88-021D-F025-B1CD-CE2B7AF4745E}"/>
              </a:ext>
            </a:extLst>
          </p:cNvPr>
          <p:cNvCxnSpPr>
            <a:cxnSpLocks/>
          </p:cNvCxnSpPr>
          <p:nvPr/>
        </p:nvCxnSpPr>
        <p:spPr>
          <a:xfrm>
            <a:off x="3599445" y="3429000"/>
            <a:ext cx="12475" cy="1746018"/>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4" name="Flowchart: Process 33">
            <a:extLst>
              <a:ext uri="{FF2B5EF4-FFF2-40B4-BE49-F238E27FC236}">
                <a16:creationId xmlns:a16="http://schemas.microsoft.com/office/drawing/2014/main" id="{59B65017-2F08-92F5-E2B2-E43A1A2D8420}"/>
              </a:ext>
            </a:extLst>
          </p:cNvPr>
          <p:cNvSpPr/>
          <p:nvPr/>
        </p:nvSpPr>
        <p:spPr>
          <a:xfrm>
            <a:off x="3649874" y="3450011"/>
            <a:ext cx="192992" cy="1725007"/>
          </a:xfrm>
          <a:prstGeom prst="flowChart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lowchart: Process 34">
            <a:extLst>
              <a:ext uri="{FF2B5EF4-FFF2-40B4-BE49-F238E27FC236}">
                <a16:creationId xmlns:a16="http://schemas.microsoft.com/office/drawing/2014/main" id="{8EFD5079-EAE9-5207-A9BE-DCD910F39798}"/>
              </a:ext>
            </a:extLst>
          </p:cNvPr>
          <p:cNvSpPr/>
          <p:nvPr/>
        </p:nvSpPr>
        <p:spPr>
          <a:xfrm>
            <a:off x="5193784" y="4220089"/>
            <a:ext cx="213007" cy="810982"/>
          </a:xfrm>
          <a:prstGeom prst="flowChart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lowchart: Process 35">
            <a:extLst>
              <a:ext uri="{FF2B5EF4-FFF2-40B4-BE49-F238E27FC236}">
                <a16:creationId xmlns:a16="http://schemas.microsoft.com/office/drawing/2014/main" id="{97C2BF16-AABE-3543-8420-4A3E660C3D96}"/>
              </a:ext>
            </a:extLst>
          </p:cNvPr>
          <p:cNvSpPr/>
          <p:nvPr/>
        </p:nvSpPr>
        <p:spPr>
          <a:xfrm rot="2870729">
            <a:off x="7870301" y="2929305"/>
            <a:ext cx="119669" cy="563154"/>
          </a:xfrm>
          <a:prstGeom prst="flowChart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2A1EFBC2-21B9-BC3E-5C0A-0B3005BB6DDD}"/>
              </a:ext>
            </a:extLst>
          </p:cNvPr>
          <p:cNvCxnSpPr>
            <a:cxnSpLocks/>
          </p:cNvCxnSpPr>
          <p:nvPr/>
        </p:nvCxnSpPr>
        <p:spPr>
          <a:xfrm flipH="1">
            <a:off x="3629135" y="3450011"/>
            <a:ext cx="138501" cy="1725007"/>
          </a:xfrm>
          <a:prstGeom prst="line">
            <a:avLst/>
          </a:prstGeom>
          <a:ln w="19050"/>
        </p:spPr>
        <p:style>
          <a:lnRef idx="1">
            <a:schemeClr val="accent3"/>
          </a:lnRef>
          <a:fillRef idx="0">
            <a:schemeClr val="accent3"/>
          </a:fillRef>
          <a:effectRef idx="0">
            <a:schemeClr val="accent3"/>
          </a:effectRef>
          <a:fontRef idx="minor">
            <a:schemeClr val="tx1"/>
          </a:fontRef>
        </p:style>
      </p:cxn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06"/>
        <p:cNvGrpSpPr/>
        <p:nvPr/>
      </p:nvGrpSpPr>
      <p:grpSpPr>
        <a:xfrm>
          <a:off x="0" y="0"/>
          <a:ext cx="0" cy="0"/>
          <a:chOff x="0" y="0"/>
          <a:chExt cx="0" cy="0"/>
        </a:xfrm>
      </p:grpSpPr>
      <p:sp>
        <p:nvSpPr>
          <p:cNvPr id="1107" name="Google Shape;1107;p8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Mapas de Ántrax: ejemplo 1</a:t>
            </a:r>
          </a:p>
        </p:txBody>
      </p:sp>
      <p:sp>
        <p:nvSpPr>
          <p:cNvPr id="1109" name="Google Shape;1109;p85"/>
          <p:cNvSpPr txBox="1"/>
          <p:nvPr/>
        </p:nvSpPr>
        <p:spPr>
          <a:xfrm>
            <a:off x="3549582" y="1313684"/>
            <a:ext cx="8642417" cy="1015663"/>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srgbClr val="000000"/>
                </a:solidFill>
                <a:effectLst/>
                <a:uLnTx/>
                <a:uFillTx/>
                <a:latin typeface="Arial"/>
                <a:ea typeface="Arial"/>
                <a:cs typeface="Arial"/>
                <a:sym typeface="Arial"/>
              </a:rPr>
              <a:t>Figura 1. Mapa que indica la magnitud de los casos de ántrax humano en los distritos de áreas de alto riesgo de las regiones de Arusha y Kilimanjaro durante el periodo de 2015 a octubre de 2016, Tanzania</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1112" name="Google Shape;1112;p85"/>
          <p:cNvSpPr txBox="1"/>
          <p:nvPr/>
        </p:nvSpPr>
        <p:spPr>
          <a:xfrm>
            <a:off x="414671" y="6195167"/>
            <a:ext cx="9224968" cy="221229"/>
          </a:xfrm>
          <a:prstGeom prst="rect">
            <a:avLst/>
          </a:prstGeom>
          <a:noFill/>
          <a:ln>
            <a:noFill/>
          </a:ln>
        </p:spPr>
        <p:txBody>
          <a:bodyPr spcFirstLastPara="1" wrap="square" lIns="91425" tIns="45700" rIns="91425" bIns="45700" anchor="t" anchorCtr="0">
            <a:noAutofit/>
          </a:bodyPr>
          <a:lstStyle/>
          <a:p>
            <a:pPr marL="0" marR="0" lvl="0" indent="0" algn="r" defTabSz="457200" rtl="0" eaLnBrk="1" fontAlgn="auto" latinLnBrk="0" hangingPunct="1">
              <a:lnSpc>
                <a:spcPct val="90000"/>
              </a:lnSpc>
              <a:spcBef>
                <a:spcPts val="0"/>
              </a:spcBef>
              <a:spcAft>
                <a:spcPts val="0"/>
              </a:spcAft>
              <a:buClr>
                <a:srgbClr val="000000"/>
              </a:buClr>
              <a:buSzPts val="1200"/>
              <a:buFont typeface="Arial"/>
              <a:buNone/>
              <a:tabLst/>
              <a:defRPr/>
            </a:pPr>
            <a:r>
              <a:rPr kumimoji="0" lang="es-ES" sz="1200" b="0" i="0" u="none" strike="noStrike" kern="1200" cap="none" spc="0" normalizeH="0" baseline="0" noProof="0" dirty="0" err="1">
                <a:ln>
                  <a:noFill/>
                </a:ln>
                <a:solidFill>
                  <a:srgbClr val="000000"/>
                </a:solidFill>
                <a:effectLst/>
                <a:uLnTx/>
                <a:uFillTx/>
                <a:latin typeface="Arial"/>
                <a:ea typeface="Arial"/>
                <a:cs typeface="Arial"/>
                <a:sym typeface="Arial"/>
              </a:rPr>
              <a:t>Mwakapeje</a:t>
            </a:r>
            <a:r>
              <a:rPr kumimoji="0" lang="es-ES" sz="1200" b="0" i="0" u="none" strike="noStrike" kern="1200" cap="none" spc="0" normalizeH="0" baseline="0" noProof="0" dirty="0">
                <a:ln>
                  <a:noFill/>
                </a:ln>
                <a:solidFill>
                  <a:srgbClr val="000000"/>
                </a:solidFill>
                <a:effectLst/>
                <a:uLnTx/>
                <a:uFillTx/>
                <a:latin typeface="Arial"/>
                <a:ea typeface="Arial"/>
                <a:cs typeface="Arial"/>
                <a:sym typeface="Arial"/>
              </a:rPr>
              <a:t>, </a:t>
            </a:r>
            <a:r>
              <a:rPr kumimoji="0" lang="es-ES" sz="1200" b="0" i="1" u="none" strike="noStrike" kern="1200" cap="none" spc="0" normalizeH="0" baseline="0" noProof="0" dirty="0">
                <a:ln>
                  <a:noFill/>
                </a:ln>
                <a:solidFill>
                  <a:srgbClr val="000000"/>
                </a:solidFill>
                <a:effectLst/>
                <a:uLnTx/>
                <a:uFillTx/>
                <a:latin typeface="Arial"/>
                <a:ea typeface="Arial"/>
                <a:cs typeface="Arial"/>
                <a:sym typeface="Arial"/>
              </a:rPr>
              <a:t>et al</a:t>
            </a:r>
            <a:r>
              <a:rPr kumimoji="0" lang="es-ES" sz="1200" b="0" i="0" u="none" strike="noStrike" kern="1200" cap="none" spc="0" normalizeH="0" baseline="0" noProof="0" dirty="0">
                <a:ln>
                  <a:noFill/>
                </a:ln>
                <a:solidFill>
                  <a:srgbClr val="000000"/>
                </a:solidFill>
                <a:effectLst/>
                <a:uLnTx/>
                <a:uFillTx/>
                <a:latin typeface="Arial"/>
                <a:ea typeface="Arial"/>
                <a:cs typeface="Arial"/>
                <a:sym typeface="Arial"/>
              </a:rPr>
              <a:t>. 2018. Brotes de ántrax en las áreas de interfaz entre humanos, ganado y vida silvestre del norte de Tanzania: una</a:t>
            </a:r>
            <a:r>
              <a:rPr lang="es-ES" sz="1200" dirty="0">
                <a:solidFill>
                  <a:srgbClr val="000000"/>
                </a:solidFill>
                <a:latin typeface="Arial"/>
                <a:ea typeface="Arial"/>
                <a:cs typeface="Arial"/>
                <a:sym typeface="Arial"/>
              </a:rPr>
              <a:t> </a:t>
            </a:r>
            <a:r>
              <a:rPr kumimoji="0" lang="es-ES" sz="1200" b="0" i="0" u="none" strike="noStrike" kern="1200" cap="none" spc="0" normalizeH="0" baseline="0" noProof="0" dirty="0">
                <a:ln>
                  <a:noFill/>
                </a:ln>
                <a:solidFill>
                  <a:srgbClr val="000000"/>
                </a:solidFill>
                <a:effectLst/>
                <a:uLnTx/>
                <a:uFillTx/>
                <a:latin typeface="Arial"/>
                <a:ea typeface="Arial"/>
                <a:cs typeface="Arial"/>
                <a:sym typeface="Arial"/>
              </a:rPr>
              <a:t>revisión retrospectiva de registros 2006-2016. </a:t>
            </a:r>
            <a:r>
              <a:rPr kumimoji="0" lang="es-ES" sz="1200" b="0" i="1" u="none" strike="noStrike" kern="1200" cap="none" spc="0" normalizeH="0" baseline="0" noProof="0" dirty="0">
                <a:ln>
                  <a:noFill/>
                </a:ln>
                <a:solidFill>
                  <a:srgbClr val="000000"/>
                </a:solidFill>
                <a:effectLst/>
                <a:uLnTx/>
                <a:uFillTx/>
                <a:latin typeface="Arial"/>
                <a:ea typeface="Arial"/>
                <a:cs typeface="Arial"/>
                <a:sym typeface="Arial"/>
              </a:rPr>
              <a:t>BMC Public Health. https://bmcpublichealth.</a:t>
            </a:r>
            <a:r>
              <a:rPr lang="es-ES" sz="1200" u="sng" dirty="0">
                <a:solidFill>
                  <a:srgbClr val="262699"/>
                </a:solidFill>
                <a:latin typeface="Arial"/>
                <a:ea typeface="Arial"/>
                <a:cs typeface="Arial"/>
                <a:sym typeface="Arial"/>
                <a:hlinkClick r:id="rId3"/>
              </a:rPr>
              <a:t>biomedcentral.com/</a:t>
            </a:r>
            <a:r>
              <a:rPr lang="es-ES" sz="1200" u="sng" dirty="0" err="1">
                <a:solidFill>
                  <a:srgbClr val="262699"/>
                </a:solidFill>
                <a:latin typeface="Arial"/>
                <a:ea typeface="Arial"/>
                <a:cs typeface="Arial"/>
                <a:sym typeface="Arial"/>
                <a:hlinkClick r:id="rId3"/>
              </a:rPr>
              <a:t>track</a:t>
            </a:r>
            <a:r>
              <a:rPr lang="es-ES" sz="1200" u="sng" dirty="0">
                <a:solidFill>
                  <a:srgbClr val="262699"/>
                </a:solidFill>
                <a:latin typeface="Arial"/>
                <a:ea typeface="Arial"/>
                <a:cs typeface="Arial"/>
                <a:sym typeface="Arial"/>
                <a:hlinkClick r:id="rId3"/>
              </a:rPr>
              <a:t>/</a:t>
            </a:r>
            <a:r>
              <a:rPr lang="es-ES" sz="1200" u="sng" dirty="0" err="1">
                <a:solidFill>
                  <a:srgbClr val="262699"/>
                </a:solidFill>
                <a:latin typeface="Arial"/>
                <a:ea typeface="Arial"/>
                <a:cs typeface="Arial"/>
                <a:sym typeface="Arial"/>
                <a:hlinkClick r:id="rId3"/>
              </a:rPr>
              <a:t>pdf</a:t>
            </a:r>
            <a:r>
              <a:rPr lang="es-ES" sz="1200" u="sng" dirty="0">
                <a:solidFill>
                  <a:srgbClr val="262699"/>
                </a:solidFill>
                <a:latin typeface="Arial"/>
                <a:ea typeface="Arial"/>
                <a:cs typeface="Arial"/>
                <a:sym typeface="Arial"/>
                <a:hlinkClick r:id="rId3"/>
              </a:rPr>
              <a:t>/10.1186/s12889-017-5007-z.pdf </a:t>
            </a:r>
            <a:endParaRPr kumimoji="0" lang="es-ES" sz="1400" b="0" i="0" u="none" strike="noStrike" kern="1200" cap="none" spc="0" normalizeH="0" baseline="0" noProof="0" dirty="0">
              <a:ln>
                <a:noFill/>
              </a:ln>
              <a:solidFill>
                <a:srgbClr val="262699"/>
              </a:solidFill>
              <a:effectLst/>
              <a:uLnTx/>
              <a:uFillTx/>
              <a:latin typeface="Arial"/>
              <a:ea typeface="Arial"/>
              <a:cs typeface="Arial"/>
              <a:sym typeface="Arial"/>
            </a:endParaRPr>
          </a:p>
        </p:txBody>
      </p:sp>
      <p:pic>
        <p:nvPicPr>
          <p:cNvPr id="3" name="Picture 2">
            <a:extLst>
              <a:ext uri="{FF2B5EF4-FFF2-40B4-BE49-F238E27FC236}">
                <a16:creationId xmlns:a16="http://schemas.microsoft.com/office/drawing/2014/main" id="{1B43EC85-205B-F5EA-3576-907DABEA3B30}"/>
              </a:ext>
            </a:extLst>
          </p:cNvPr>
          <p:cNvPicPr>
            <a:picLocks noChangeAspect="1"/>
          </p:cNvPicPr>
          <p:nvPr/>
        </p:nvPicPr>
        <p:blipFill>
          <a:blip r:embed="rId4"/>
          <a:stretch>
            <a:fillRect/>
          </a:stretch>
        </p:blipFill>
        <p:spPr>
          <a:xfrm>
            <a:off x="3516925" y="2425259"/>
            <a:ext cx="5665304" cy="3707412"/>
          </a:xfrm>
          <a:prstGeom prst="rect">
            <a:avLst/>
          </a:prstGeom>
        </p:spPr>
      </p:pic>
      <p:pic>
        <p:nvPicPr>
          <p:cNvPr id="7" name="Picture 6">
            <a:extLst>
              <a:ext uri="{FF2B5EF4-FFF2-40B4-BE49-F238E27FC236}">
                <a16:creationId xmlns:a16="http://schemas.microsoft.com/office/drawing/2014/main" id="{580DF36E-B260-8912-EB91-94B3E04C5D91}"/>
              </a:ext>
            </a:extLst>
          </p:cNvPr>
          <p:cNvPicPr>
            <a:picLocks noChangeAspect="1"/>
          </p:cNvPicPr>
          <p:nvPr/>
        </p:nvPicPr>
        <p:blipFill rotWithShape="1">
          <a:blip r:embed="rId5"/>
          <a:srcRect l="1896" t="2279" r="2329" b="2264"/>
          <a:stretch/>
        </p:blipFill>
        <p:spPr>
          <a:xfrm>
            <a:off x="279433" y="1468659"/>
            <a:ext cx="3192511" cy="3723827"/>
          </a:xfrm>
          <a:prstGeom prst="rect">
            <a:avLst/>
          </a:prstGeom>
          <a:ln>
            <a:solidFill>
              <a:schemeClr val="tx1"/>
            </a:solidFill>
          </a:ln>
        </p:spPr>
      </p:pic>
      <p:grpSp>
        <p:nvGrpSpPr>
          <p:cNvPr id="6" name="Group 5">
            <a:extLst>
              <a:ext uri="{FF2B5EF4-FFF2-40B4-BE49-F238E27FC236}">
                <a16:creationId xmlns:a16="http://schemas.microsoft.com/office/drawing/2014/main" id="{EC7CF467-98AF-DA7A-509B-8B37E5B7E1AD}"/>
              </a:ext>
            </a:extLst>
          </p:cNvPr>
          <p:cNvGrpSpPr/>
          <p:nvPr/>
        </p:nvGrpSpPr>
        <p:grpSpPr>
          <a:xfrm>
            <a:off x="9171402" y="3405694"/>
            <a:ext cx="2977054" cy="1659098"/>
            <a:chOff x="9171638" y="3405694"/>
            <a:chExt cx="2956882" cy="1659098"/>
          </a:xfrm>
        </p:grpSpPr>
        <p:pic>
          <p:nvPicPr>
            <p:cNvPr id="5" name="Picture 4">
              <a:extLst>
                <a:ext uri="{FF2B5EF4-FFF2-40B4-BE49-F238E27FC236}">
                  <a16:creationId xmlns:a16="http://schemas.microsoft.com/office/drawing/2014/main" id="{F5092E02-F43B-6E2D-F226-FE2886009607}"/>
                </a:ext>
              </a:extLst>
            </p:cNvPr>
            <p:cNvPicPr>
              <a:picLocks noChangeAspect="1"/>
            </p:cNvPicPr>
            <p:nvPr/>
          </p:nvPicPr>
          <p:blipFill>
            <a:blip r:embed="rId6"/>
            <a:stretch>
              <a:fillRect/>
            </a:stretch>
          </p:blipFill>
          <p:spPr>
            <a:xfrm>
              <a:off x="9171638" y="3493137"/>
              <a:ext cx="2956882" cy="1571655"/>
            </a:xfrm>
            <a:prstGeom prst="rect">
              <a:avLst/>
            </a:prstGeom>
          </p:spPr>
        </p:pic>
        <p:sp>
          <p:nvSpPr>
            <p:cNvPr id="2" name="TextBox 1">
              <a:extLst>
                <a:ext uri="{FF2B5EF4-FFF2-40B4-BE49-F238E27FC236}">
                  <a16:creationId xmlns:a16="http://schemas.microsoft.com/office/drawing/2014/main" id="{84755F8B-B21C-2D3D-BC87-053B343354CC}"/>
                </a:ext>
              </a:extLst>
            </p:cNvPr>
            <p:cNvSpPr txBox="1"/>
            <p:nvPr/>
          </p:nvSpPr>
          <p:spPr>
            <a:xfrm>
              <a:off x="9206330" y="3680952"/>
              <a:ext cx="2878944" cy="276999"/>
            </a:xfrm>
            <a:prstGeom prst="rect">
              <a:avLst/>
            </a:prstGeom>
            <a:solidFill>
              <a:schemeClr val="bg1"/>
            </a:solidFill>
            <a:ln>
              <a:noFill/>
            </a:ln>
          </p:spPr>
          <p:txBody>
            <a:bodyPr wrap="square" rtlCol="0">
              <a:spAutoFit/>
            </a:bodyPr>
            <a:lstStyle/>
            <a:p>
              <a:r>
                <a:rPr lang="es-ES" sz="1200" dirty="0"/>
                <a:t>Casos de Ántrax por distrito, 2015-2016</a:t>
              </a:r>
            </a:p>
          </p:txBody>
        </p:sp>
        <p:sp>
          <p:nvSpPr>
            <p:cNvPr id="4" name="TextBox 3">
              <a:extLst>
                <a:ext uri="{FF2B5EF4-FFF2-40B4-BE49-F238E27FC236}">
                  <a16:creationId xmlns:a16="http://schemas.microsoft.com/office/drawing/2014/main" id="{1DAB7368-F749-F678-02C2-896A237F8026}"/>
                </a:ext>
              </a:extLst>
            </p:cNvPr>
            <p:cNvSpPr txBox="1"/>
            <p:nvPr/>
          </p:nvSpPr>
          <p:spPr>
            <a:xfrm>
              <a:off x="9182450" y="3405694"/>
              <a:ext cx="2924448" cy="276999"/>
            </a:xfrm>
            <a:prstGeom prst="rect">
              <a:avLst/>
            </a:prstGeom>
            <a:solidFill>
              <a:schemeClr val="bg1"/>
            </a:solidFill>
            <a:ln>
              <a:solidFill>
                <a:schemeClr val="tx1"/>
              </a:solidFill>
            </a:ln>
          </p:spPr>
          <p:txBody>
            <a:bodyPr wrap="square" rtlCol="0">
              <a:spAutoFit/>
            </a:bodyPr>
            <a:lstStyle/>
            <a:p>
              <a:r>
                <a:rPr lang="en-US" sz="1200" b="1"/>
                <a:t>Leyenda</a:t>
              </a:r>
              <a:endParaRPr lang="en-US" sz="1200"/>
            </a:p>
          </p:txBody>
        </p:sp>
      </p:gr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17"/>
        <p:cNvGrpSpPr/>
        <p:nvPr/>
      </p:nvGrpSpPr>
      <p:grpSpPr>
        <a:xfrm>
          <a:off x="0" y="0"/>
          <a:ext cx="0" cy="0"/>
          <a:chOff x="0" y="0"/>
          <a:chExt cx="0" cy="0"/>
        </a:xfrm>
      </p:grpSpPr>
      <p:sp>
        <p:nvSpPr>
          <p:cNvPr id="1118" name="Google Shape;1118;p8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Mapas de Ántrax: ejemplo 2</a:t>
            </a:r>
          </a:p>
        </p:txBody>
      </p:sp>
      <p:pic>
        <p:nvPicPr>
          <p:cNvPr id="1119" name="Google Shape;1119;p86"/>
          <p:cNvPicPr preferRelativeResize="0">
            <a:picLocks noGrp="1"/>
          </p:cNvPicPr>
          <p:nvPr>
            <p:ph sz="half" idx="2"/>
          </p:nvPr>
        </p:nvPicPr>
        <p:blipFill rotWithShape="1">
          <a:blip r:embed="rId3">
            <a:alphaModFix/>
          </a:blip>
          <a:stretch/>
        </p:blipFill>
        <p:spPr>
          <a:xfrm>
            <a:off x="2112051" y="1642840"/>
            <a:ext cx="7967897" cy="4638675"/>
          </a:xfrm>
          <a:prstGeom prst="rect">
            <a:avLst/>
          </a:prstGeom>
          <a:noFill/>
          <a:ln w="38100" cap="flat" cmpd="sng">
            <a:solidFill>
              <a:schemeClr val="dk1"/>
            </a:solidFill>
            <a:prstDash val="solid"/>
            <a:round/>
            <a:headEnd type="none" w="sm" len="sm"/>
            <a:tailEnd type="none" w="sm" len="sm"/>
          </a:ln>
        </p:spPr>
      </p:pic>
      <p:sp>
        <p:nvSpPr>
          <p:cNvPr id="2" name="Text Placeholder 1">
            <a:extLst>
              <a:ext uri="{FF2B5EF4-FFF2-40B4-BE49-F238E27FC236}">
                <a16:creationId xmlns:a16="http://schemas.microsoft.com/office/drawing/2014/main" id="{208BC741-DD05-2401-C911-0CCA141F53BD}"/>
              </a:ext>
            </a:extLst>
          </p:cNvPr>
          <p:cNvSpPr>
            <a:spLocks noGrp="1"/>
          </p:cNvSpPr>
          <p:nvPr>
            <p:ph type="body" sz="quarter" idx="4294967295"/>
          </p:nvPr>
        </p:nvSpPr>
        <p:spPr>
          <a:xfrm>
            <a:off x="1480457" y="6360433"/>
            <a:ext cx="8139113" cy="211138"/>
          </a:xfrm>
          <a:prstGeom prst="rect">
            <a:avLst/>
          </a:prstGeom>
        </p:spPr>
        <p:txBody>
          <a:bodyPr/>
          <a:lstStyle/>
          <a:p>
            <a:pPr marL="0" indent="0" algn="r">
              <a:buNone/>
            </a:pPr>
            <a:r>
              <a:rPr lang="es-ES" sz="1200" dirty="0" err="1"/>
              <a:t>Makurumidze</a:t>
            </a:r>
            <a:r>
              <a:rPr lang="es-ES" sz="1200" dirty="0"/>
              <a:t>, et al. 2021. Investigación de un brote de carbunco </a:t>
            </a:r>
            <a:r>
              <a:rPr lang="es-ES" sz="1200" dirty="0" err="1"/>
              <a:t>bacteridiano</a:t>
            </a:r>
            <a:r>
              <a:rPr lang="es-ES" sz="1200" dirty="0"/>
              <a:t> en el distrito de </a:t>
            </a:r>
            <a:r>
              <a:rPr lang="es-ES" sz="1200" dirty="0" err="1"/>
              <a:t>Makoni</a:t>
            </a:r>
            <a:r>
              <a:rPr lang="es-ES" sz="1200" dirty="0"/>
              <a:t>, Zimbabue. BMC Public Health. https://link.</a:t>
            </a:r>
            <a:r>
              <a:rPr lang="es-ES" sz="1200" dirty="0">
                <a:hlinkClick r:id="rId4"/>
              </a:rPr>
              <a:t>springer.com/article/10.1186/s12889-021-10275-0  </a:t>
            </a:r>
          </a:p>
        </p:txBody>
      </p:sp>
      <p:sp>
        <p:nvSpPr>
          <p:cNvPr id="1120" name="Google Shape;1120;p86"/>
          <p:cNvSpPr txBox="1"/>
          <p:nvPr/>
        </p:nvSpPr>
        <p:spPr>
          <a:xfrm>
            <a:off x="1542009" y="1246950"/>
            <a:ext cx="9377626" cy="400069"/>
          </a:xfrm>
          <a:prstGeom prst="rect">
            <a:avLst/>
          </a:prstGeom>
          <a:noFill/>
          <a:ln>
            <a:noFill/>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dirty="0">
                <a:ln>
                  <a:noFill/>
                </a:ln>
                <a:solidFill>
                  <a:srgbClr val="000000"/>
                </a:solidFill>
                <a:effectLst/>
                <a:uLnTx/>
                <a:uFillTx/>
                <a:latin typeface="Arial"/>
                <a:ea typeface="Arial"/>
                <a:cs typeface="Arial"/>
                <a:sym typeface="Arial"/>
              </a:rPr>
              <a:t>Figura 3. Casos de ántrax humano durante el brote en Zimbabue en 2014</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699CA4F-6CDC-E2CA-EE23-D8742139021C}"/>
              </a:ext>
            </a:extLst>
          </p:cNvPr>
          <p:cNvSpPr>
            <a:spLocks noGrp="1"/>
          </p:cNvSpPr>
          <p:nvPr>
            <p:ph sz="half" idx="2"/>
          </p:nvPr>
        </p:nvSpPr>
        <p:spPr>
          <a:xfrm>
            <a:off x="838199" y="1478857"/>
            <a:ext cx="10868247" cy="4639309"/>
          </a:xfrm>
        </p:spPr>
        <p:txBody>
          <a:bodyPr/>
          <a:lstStyle/>
          <a:p>
            <a:pPr>
              <a:spcBef>
                <a:spcPts val="1100"/>
              </a:spcBef>
              <a:spcAft>
                <a:spcPts val="0"/>
              </a:spcAft>
              <a:buClr>
                <a:schemeClr val="dk1"/>
              </a:buClr>
              <a:buSzPts val="2800"/>
            </a:pPr>
            <a:r>
              <a:rPr lang="es-ES" dirty="0"/>
              <a:t>Los datos pueden organizarse mediante tablas, gráficos y mapas</a:t>
            </a:r>
          </a:p>
          <a:p>
            <a:pPr>
              <a:spcBef>
                <a:spcPts val="1100"/>
              </a:spcBef>
              <a:spcAft>
                <a:spcPts val="0"/>
              </a:spcAft>
              <a:buClr>
                <a:schemeClr val="dk1"/>
              </a:buClr>
              <a:buSzPts val="2800"/>
            </a:pPr>
            <a:r>
              <a:rPr lang="es-ES" dirty="0"/>
              <a:t>La presentación visual de los datos ayuda a verificarlos y analizarlos, a explorar patrones y tendencias y a comunicar la información a otras personas</a:t>
            </a:r>
          </a:p>
          <a:p>
            <a:pPr>
              <a:spcBef>
                <a:spcPts val="1100"/>
              </a:spcBef>
              <a:spcAft>
                <a:spcPts val="0"/>
              </a:spcAft>
              <a:buClr>
                <a:schemeClr val="dk1"/>
              </a:buClr>
              <a:buSzPts val="2800"/>
            </a:pPr>
            <a:r>
              <a:rPr lang="es-ES" dirty="0"/>
              <a:t>Empezar siempre con tablas para organizar primero los datos</a:t>
            </a:r>
          </a:p>
          <a:p>
            <a:pPr>
              <a:spcBef>
                <a:spcPts val="1100"/>
              </a:spcBef>
              <a:spcAft>
                <a:spcPts val="0"/>
              </a:spcAft>
              <a:buClr>
                <a:schemeClr val="dk1"/>
              </a:buClr>
              <a:buSzPts val="2800"/>
            </a:pPr>
            <a:r>
              <a:rPr lang="es-ES" dirty="0"/>
              <a:t>Utilizar títulos y etiquetas adecuados</a:t>
            </a:r>
          </a:p>
          <a:p>
            <a:pPr>
              <a:spcBef>
                <a:spcPts val="1100"/>
              </a:spcBef>
              <a:spcAft>
                <a:spcPts val="0"/>
              </a:spcAft>
              <a:buClr>
                <a:schemeClr val="dk1"/>
              </a:buClr>
              <a:buSzPts val="2800"/>
            </a:pPr>
            <a:r>
              <a:rPr lang="es-ES" dirty="0"/>
              <a:t>Las tablas de una variable son útiles para mostrar </a:t>
            </a:r>
            <a:br>
              <a:rPr lang="es-ES" dirty="0"/>
            </a:br>
            <a:r>
              <a:rPr lang="es-ES" dirty="0"/>
              <a:t>distribuciones de frecuencia</a:t>
            </a:r>
          </a:p>
          <a:p>
            <a:pPr>
              <a:spcBef>
                <a:spcPts val="1100"/>
              </a:spcBef>
              <a:spcAft>
                <a:spcPts val="0"/>
              </a:spcAft>
              <a:buClr>
                <a:schemeClr val="dk1"/>
              </a:buClr>
              <a:buSzPts val="2800"/>
            </a:pPr>
            <a:r>
              <a:rPr lang="es-ES" dirty="0"/>
              <a:t>Las tablas de dos variables pueden mostrar relaciones entre </a:t>
            </a:r>
            <a:br>
              <a:rPr lang="es-ES" dirty="0"/>
            </a:br>
            <a:r>
              <a:rPr lang="es-ES" dirty="0"/>
              <a:t>dos variables</a:t>
            </a:r>
          </a:p>
        </p:txBody>
      </p:sp>
      <p:sp>
        <p:nvSpPr>
          <p:cNvPr id="1128" name="Google Shape;1128;p8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Resumen (1/2)</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8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dirty="0"/>
              <a:t>Los gráficos lineales son útiles para mostrar patrones o tendencias a lo largo de una variable, normalmente el tiempo</a:t>
            </a:r>
          </a:p>
          <a:p>
            <a:pPr marL="228600" lvl="0" indent="-228600" algn="l" rtl="0">
              <a:lnSpc>
                <a:spcPct val="100000"/>
              </a:lnSpc>
              <a:spcBef>
                <a:spcPts val="1100"/>
              </a:spcBef>
              <a:spcAft>
                <a:spcPts val="0"/>
              </a:spcAft>
              <a:buClr>
                <a:schemeClr val="dk1"/>
              </a:buClr>
              <a:buSzPts val="2800"/>
              <a:buChar char="•"/>
            </a:pPr>
            <a:r>
              <a:rPr lang="es-ES" dirty="0"/>
              <a:t>Los histogramas son los más utilizados en epidemiología para ilustrar curvas epidémicas (casos en el tiempo)</a:t>
            </a:r>
          </a:p>
          <a:p>
            <a:pPr marL="228600" lvl="0" indent="-228600" algn="l" rtl="0">
              <a:lnSpc>
                <a:spcPct val="100000"/>
              </a:lnSpc>
              <a:spcBef>
                <a:spcPts val="1100"/>
              </a:spcBef>
              <a:spcAft>
                <a:spcPts val="0"/>
              </a:spcAft>
              <a:buClr>
                <a:schemeClr val="dk1"/>
              </a:buClr>
              <a:buSzPts val="2800"/>
              <a:buChar char="•"/>
            </a:pPr>
            <a:r>
              <a:rPr lang="es-ES" dirty="0"/>
              <a:t>Los gráficos de barras ofrecen una presentación visual de los datos de una tabla de una variable. Los gráficos de barras agrupados pueden mostrar dos variables</a:t>
            </a:r>
          </a:p>
          <a:p>
            <a:pPr marL="228600" lvl="0" indent="-228600" algn="l" rtl="0">
              <a:lnSpc>
                <a:spcPct val="100000"/>
              </a:lnSpc>
              <a:spcBef>
                <a:spcPts val="1100"/>
              </a:spcBef>
              <a:spcAft>
                <a:spcPts val="0"/>
              </a:spcAft>
              <a:buClr>
                <a:schemeClr val="dk1"/>
              </a:buClr>
              <a:buSzPts val="2800"/>
              <a:buChar char="•"/>
            </a:pPr>
            <a:r>
              <a:rPr lang="es-ES" dirty="0"/>
              <a:t>Los mapas son útiles para mostrar la distribución geográfica de los eventos o problemas sanitarios</a:t>
            </a:r>
          </a:p>
          <a:p>
            <a:pPr marL="228600" lvl="0" indent="-50800" algn="l" rtl="0">
              <a:lnSpc>
                <a:spcPct val="100000"/>
              </a:lnSpc>
              <a:spcBef>
                <a:spcPts val="1100"/>
              </a:spcBef>
              <a:spcAft>
                <a:spcPts val="0"/>
              </a:spcAft>
              <a:buClr>
                <a:schemeClr val="dk1"/>
              </a:buClr>
              <a:buSzPts val="2800"/>
              <a:buNone/>
            </a:pPr>
            <a:endParaRPr lang="es-ES" dirty="0"/>
          </a:p>
        </p:txBody>
      </p:sp>
      <p:sp>
        <p:nvSpPr>
          <p:cNvPr id="1136" name="Google Shape;1136;p8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Resumen (2/2)</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B7C431-A0D9-F171-1613-CB86AAA4D233}"/>
              </a:ext>
            </a:extLst>
          </p:cNvPr>
          <p:cNvSpPr>
            <a:spLocks noGrp="1"/>
          </p:cNvSpPr>
          <p:nvPr>
            <p:ph sz="half" idx="2"/>
          </p:nvPr>
        </p:nvSpPr>
        <p:spPr/>
        <p:txBody>
          <a:bodyPr/>
          <a:lstStyle/>
          <a:p>
            <a:pPr marL="228600" lvl="0" indent="-228600" algn="l" rtl="0">
              <a:lnSpc>
                <a:spcPct val="100000"/>
              </a:lnSpc>
              <a:spcBef>
                <a:spcPts val="1000"/>
              </a:spcBef>
              <a:spcAft>
                <a:spcPts val="0"/>
              </a:spcAft>
              <a:buClr>
                <a:schemeClr val="dk1"/>
              </a:buClr>
              <a:buSzPts val="2800"/>
              <a:buChar char="•"/>
            </a:pPr>
            <a:r>
              <a:rPr lang="es-GT" b="0" noProof="0" dirty="0"/>
              <a:t>Explicar el valor de organizar y mostrar datos</a:t>
            </a:r>
          </a:p>
          <a:p>
            <a:pPr marL="228600" lvl="0" indent="-228600" algn="l" rtl="0">
              <a:lnSpc>
                <a:spcPct val="100000"/>
              </a:lnSpc>
              <a:spcBef>
                <a:spcPts val="1000"/>
              </a:spcBef>
              <a:spcAft>
                <a:spcPts val="0"/>
              </a:spcAft>
              <a:buClr>
                <a:schemeClr val="dk1"/>
              </a:buClr>
              <a:buSzPts val="2800"/>
              <a:buChar char="•"/>
            </a:pPr>
            <a:r>
              <a:rPr lang="es-GT" b="0" noProof="0" dirty="0"/>
              <a:t>Describir los métodos de organización y visualización de datos</a:t>
            </a:r>
          </a:p>
          <a:p>
            <a:pPr marL="228600" lvl="0" indent="-228600" algn="l" rtl="0">
              <a:lnSpc>
                <a:spcPct val="100000"/>
              </a:lnSpc>
              <a:spcBef>
                <a:spcPts val="1000"/>
              </a:spcBef>
              <a:spcAft>
                <a:spcPts val="0"/>
              </a:spcAft>
              <a:buClr>
                <a:schemeClr val="dk1"/>
              </a:buClr>
              <a:buSzPts val="2800"/>
              <a:buChar char="•"/>
            </a:pPr>
            <a:r>
              <a:rPr lang="es-GT" b="0" noProof="0" dirty="0"/>
              <a:t>Seleccionar una tabla, un gráfico o un mapa apropiado para </a:t>
            </a:r>
            <a:br>
              <a:rPr lang="es-GT" b="0" noProof="0" dirty="0"/>
            </a:br>
            <a:r>
              <a:rPr lang="es-GT" b="0" noProof="0" dirty="0"/>
              <a:t>representar los datos</a:t>
            </a:r>
          </a:p>
          <a:p>
            <a:pPr marL="228600" lvl="0" indent="-228600" algn="l" rtl="0">
              <a:lnSpc>
                <a:spcPct val="100000"/>
              </a:lnSpc>
              <a:spcBef>
                <a:spcPts val="1000"/>
              </a:spcBef>
              <a:spcAft>
                <a:spcPts val="0"/>
              </a:spcAft>
              <a:buClr>
                <a:schemeClr val="dk1"/>
              </a:buClr>
              <a:buSzPts val="2800"/>
              <a:buChar char="•"/>
            </a:pPr>
            <a:r>
              <a:rPr lang="es-GT" b="0" noProof="0" dirty="0"/>
              <a:t>Utilizar papel y lápiz para crear tablas, gráficos y mapas </a:t>
            </a:r>
          </a:p>
          <a:p>
            <a:pPr marL="228600" lvl="0" indent="-228600" algn="l" rtl="0">
              <a:lnSpc>
                <a:spcPct val="100000"/>
              </a:lnSpc>
              <a:spcBef>
                <a:spcPts val="1000"/>
              </a:spcBef>
              <a:spcAft>
                <a:spcPts val="0"/>
              </a:spcAft>
              <a:buClr>
                <a:schemeClr val="dk1"/>
              </a:buClr>
              <a:buSzPts val="2800"/>
              <a:buChar char="•"/>
            </a:pPr>
            <a:r>
              <a:rPr lang="es-GT" b="0" noProof="0" dirty="0"/>
              <a:t>Incorporar los conceptos de Una Sola Salud en la organización y presentación de datos</a:t>
            </a:r>
          </a:p>
          <a:p>
            <a:endParaRPr lang="es-ES" dirty="0"/>
          </a:p>
        </p:txBody>
      </p:sp>
      <p:sp>
        <p:nvSpPr>
          <p:cNvPr id="3" name="Title 2">
            <a:extLst>
              <a:ext uri="{FF2B5EF4-FFF2-40B4-BE49-F238E27FC236}">
                <a16:creationId xmlns:a16="http://schemas.microsoft.com/office/drawing/2014/main" id="{82BE9001-FF9E-F013-6350-5A846B688DB4}"/>
              </a:ext>
            </a:extLst>
          </p:cNvPr>
          <p:cNvSpPr>
            <a:spLocks noGrp="1"/>
          </p:cNvSpPr>
          <p:nvPr>
            <p:ph type="title"/>
          </p:nvPr>
        </p:nvSpPr>
        <p:spPr/>
        <p:txBody>
          <a:bodyPr/>
          <a:lstStyle/>
          <a:p>
            <a:r>
              <a:rPr lang="es-ES" dirty="0"/>
              <a:t>Revisión de los objetivos</a:t>
            </a:r>
          </a:p>
        </p:txBody>
      </p:sp>
    </p:spTree>
    <p:extLst>
      <p:ext uri="{BB962C8B-B14F-4D97-AF65-F5344CB8AC3E}">
        <p14:creationId xmlns:p14="http://schemas.microsoft.com/office/powerpoint/2010/main" val="2638126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9" name="Google Shape;209;p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Trabajar con datos: ejemplo 3</a:t>
            </a:r>
          </a:p>
        </p:txBody>
      </p:sp>
      <p:graphicFrame>
        <p:nvGraphicFramePr>
          <p:cNvPr id="211" name="Google Shape;211;p9"/>
          <p:cNvGraphicFramePr/>
          <p:nvPr>
            <p:extLst>
              <p:ext uri="{D42A27DB-BD31-4B8C-83A1-F6EECF244321}">
                <p14:modId xmlns:p14="http://schemas.microsoft.com/office/powerpoint/2010/main" val="1854776609"/>
              </p:ext>
            </p:extLst>
          </p:nvPr>
        </p:nvGraphicFramePr>
        <p:xfrm>
          <a:off x="130327" y="2048902"/>
          <a:ext cx="2743200" cy="3992980"/>
        </p:xfrm>
        <a:graphic>
          <a:graphicData uri="http://schemas.openxmlformats.org/drawingml/2006/table">
            <a:tbl>
              <a:tblPr>
                <a:noFill/>
              </a:tblPr>
              <a:tblGrid>
                <a:gridCol w="1006142">
                  <a:extLst>
                    <a:ext uri="{9D8B030D-6E8A-4147-A177-3AD203B41FA5}">
                      <a16:colId xmlns:a16="http://schemas.microsoft.com/office/drawing/2014/main" val="20000"/>
                    </a:ext>
                  </a:extLst>
                </a:gridCol>
                <a:gridCol w="822658">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64008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1" i="0" u="none" strike="noStrike" cap="none">
                          <a:solidFill>
                            <a:schemeClr val="dk1"/>
                          </a:solidFill>
                          <a:latin typeface="Arial"/>
                          <a:ea typeface="Arial"/>
                          <a:cs typeface="Arial"/>
                          <a:sym typeface="Arial"/>
                        </a:rPr>
                        <a:t>Caso nº.</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1" i="0" u="none" strike="noStrike" cap="none">
                          <a:solidFill>
                            <a:schemeClr val="dk1"/>
                          </a:solidFill>
                          <a:latin typeface="Arial"/>
                          <a:ea typeface="Arial"/>
                          <a:cs typeface="Arial"/>
                          <a:sym typeface="Arial"/>
                        </a:rPr>
                        <a:t>Edad</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1" i="0" u="none" strike="noStrike" cap="none">
                          <a:solidFill>
                            <a:schemeClr val="dk1"/>
                          </a:solidFill>
                          <a:latin typeface="Arial"/>
                          <a:cs typeface="Arial"/>
                          <a:sym typeface="Arial"/>
                        </a:rPr>
                        <a:t>Sexo</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9</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sz="1800"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39</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sz="1800"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29</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sz="1800"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4</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10</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sz="1800"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4"/>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5</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55</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sz="1800"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6</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11</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sz="1800"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6"/>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7</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9</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sz="1800"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8</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7</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sz="1800"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8"/>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9</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17</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sz="1800"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10</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10</a:t>
                      </a:r>
                      <a:endParaRPr sz="180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sz="1800"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10"/>
                  </a:ext>
                </a:extLst>
              </a:tr>
            </a:tbl>
          </a:graphicData>
        </a:graphic>
      </p:graphicFrame>
      <p:graphicFrame>
        <p:nvGraphicFramePr>
          <p:cNvPr id="212" name="Google Shape;212;p9"/>
          <p:cNvGraphicFramePr/>
          <p:nvPr>
            <p:extLst>
              <p:ext uri="{D42A27DB-BD31-4B8C-83A1-F6EECF244321}">
                <p14:modId xmlns:p14="http://schemas.microsoft.com/office/powerpoint/2010/main" val="2062625095"/>
              </p:ext>
            </p:extLst>
          </p:nvPr>
        </p:nvGraphicFramePr>
        <p:xfrm>
          <a:off x="3157714" y="2048902"/>
          <a:ext cx="2743200" cy="3992980"/>
        </p:xfrm>
        <a:graphic>
          <a:graphicData uri="http://schemas.openxmlformats.org/drawingml/2006/table">
            <a:tbl>
              <a:tblPr>
                <a:noFill/>
              </a:tblPr>
              <a:tblGrid>
                <a:gridCol w="1048526">
                  <a:extLst>
                    <a:ext uri="{9D8B030D-6E8A-4147-A177-3AD203B41FA5}">
                      <a16:colId xmlns:a16="http://schemas.microsoft.com/office/drawing/2014/main" val="20000"/>
                    </a:ext>
                  </a:extLst>
                </a:gridCol>
                <a:gridCol w="780274">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64008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1" i="0" u="none" strike="noStrike" cap="none">
                          <a:solidFill>
                            <a:schemeClr val="dk1"/>
                          </a:solidFill>
                          <a:latin typeface="Arial"/>
                          <a:ea typeface="Arial"/>
                          <a:cs typeface="Arial"/>
                          <a:sym typeface="Arial"/>
                        </a:rPr>
                        <a:t>Caso nº.</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1" i="0" u="none" strike="noStrike" cap="none">
                          <a:solidFill>
                            <a:schemeClr val="dk1"/>
                          </a:solidFill>
                          <a:latin typeface="Arial"/>
                          <a:ea typeface="Arial"/>
                          <a:cs typeface="Arial"/>
                          <a:sym typeface="Arial"/>
                        </a:rPr>
                        <a:t>Edad</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800" b="1" i="0" u="none" strike="noStrike" cap="none">
                          <a:solidFill>
                            <a:schemeClr val="dk1"/>
                          </a:solidFill>
                          <a:latin typeface="+mn-lt"/>
                          <a:cs typeface="Arial"/>
                          <a:sym typeface="Arial"/>
                        </a:rPr>
                        <a:t>Sexo</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10</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12</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6</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13</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9</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14</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40</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4"/>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15</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40</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16</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10</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6"/>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17</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18</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43</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8"/>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19</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71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20</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9</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10"/>
                  </a:ext>
                </a:extLst>
              </a:tr>
            </a:tbl>
          </a:graphicData>
        </a:graphic>
      </p:graphicFrame>
      <p:graphicFrame>
        <p:nvGraphicFramePr>
          <p:cNvPr id="213" name="Google Shape;213;p9"/>
          <p:cNvGraphicFramePr/>
          <p:nvPr>
            <p:extLst>
              <p:ext uri="{D42A27DB-BD31-4B8C-83A1-F6EECF244321}">
                <p14:modId xmlns:p14="http://schemas.microsoft.com/office/powerpoint/2010/main" val="2931371635"/>
              </p:ext>
            </p:extLst>
          </p:nvPr>
        </p:nvGraphicFramePr>
        <p:xfrm>
          <a:off x="6185102" y="2053004"/>
          <a:ext cx="2743200" cy="3992980"/>
        </p:xfrm>
        <a:graphic>
          <a:graphicData uri="http://schemas.openxmlformats.org/drawingml/2006/table">
            <a:tbl>
              <a:tblPr>
                <a:noFill/>
              </a:tblPr>
              <a:tblGrid>
                <a:gridCol w="1064784">
                  <a:extLst>
                    <a:ext uri="{9D8B030D-6E8A-4147-A177-3AD203B41FA5}">
                      <a16:colId xmlns:a16="http://schemas.microsoft.com/office/drawing/2014/main" val="20000"/>
                    </a:ext>
                  </a:extLst>
                </a:gridCol>
                <a:gridCol w="764016">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64008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1" i="0" u="none" strike="noStrike" cap="none">
                          <a:solidFill>
                            <a:schemeClr val="dk1"/>
                          </a:solidFill>
                          <a:latin typeface="Arial"/>
                          <a:ea typeface="Arial"/>
                          <a:cs typeface="Arial"/>
                          <a:sym typeface="Arial"/>
                        </a:rPr>
                        <a:t>Caso nº.</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1" i="0" u="none" strike="noStrike" cap="none">
                          <a:solidFill>
                            <a:schemeClr val="dk1"/>
                          </a:solidFill>
                          <a:latin typeface="Arial"/>
                          <a:ea typeface="Arial"/>
                          <a:cs typeface="Arial"/>
                          <a:sym typeface="Arial"/>
                        </a:rPr>
                        <a:t>Edad</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800" b="1" i="0" u="none" strike="noStrike" cap="none">
                          <a:solidFill>
                            <a:schemeClr val="dk1"/>
                          </a:solidFill>
                          <a:latin typeface="+mn-lt"/>
                          <a:cs typeface="Arial"/>
                          <a:sym typeface="Arial"/>
                        </a:rPr>
                        <a:t>Sexo</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38</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22</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34</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23</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9</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24</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10</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4"/>
                  </a:ext>
                </a:extLst>
              </a:tr>
              <a:tr h="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25</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6</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26</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6"/>
                  </a:ext>
                </a:extLst>
              </a:tr>
              <a:tr h="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27</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9</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28</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41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8"/>
                  </a:ext>
                </a:extLst>
              </a:tr>
              <a:tr h="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29</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6</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30</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10"/>
                  </a:ext>
                </a:extLst>
              </a:tr>
            </a:tbl>
          </a:graphicData>
        </a:graphic>
      </p:graphicFrame>
      <p:graphicFrame>
        <p:nvGraphicFramePr>
          <p:cNvPr id="214" name="Google Shape;214;p9"/>
          <p:cNvGraphicFramePr/>
          <p:nvPr>
            <p:extLst>
              <p:ext uri="{D42A27DB-BD31-4B8C-83A1-F6EECF244321}">
                <p14:modId xmlns:p14="http://schemas.microsoft.com/office/powerpoint/2010/main" val="324546388"/>
              </p:ext>
            </p:extLst>
          </p:nvPr>
        </p:nvGraphicFramePr>
        <p:xfrm>
          <a:off x="9212489" y="2048902"/>
          <a:ext cx="2743200" cy="3992980"/>
        </p:xfrm>
        <a:graphic>
          <a:graphicData uri="http://schemas.openxmlformats.org/drawingml/2006/table">
            <a:tbl>
              <a:tblPr>
                <a:noFill/>
              </a:tblPr>
              <a:tblGrid>
                <a:gridCol w="1081042">
                  <a:extLst>
                    <a:ext uri="{9D8B030D-6E8A-4147-A177-3AD203B41FA5}">
                      <a16:colId xmlns:a16="http://schemas.microsoft.com/office/drawing/2014/main" val="20000"/>
                    </a:ext>
                  </a:extLst>
                </a:gridCol>
                <a:gridCol w="747758">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64008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1" i="0" u="none" strike="noStrike" cap="none">
                          <a:solidFill>
                            <a:schemeClr val="dk1"/>
                          </a:solidFill>
                          <a:latin typeface="Arial"/>
                          <a:ea typeface="Arial"/>
                          <a:cs typeface="Arial"/>
                          <a:sym typeface="Arial"/>
                        </a:rPr>
                        <a:t>Caso nº.</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1" i="0" u="none" strike="noStrike" cap="none">
                          <a:solidFill>
                            <a:schemeClr val="dk1"/>
                          </a:solidFill>
                          <a:latin typeface="Arial"/>
                          <a:ea typeface="Arial"/>
                          <a:cs typeface="Arial"/>
                          <a:sym typeface="Arial"/>
                        </a:rPr>
                        <a:t>Edad</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800" b="1" i="0" u="none" strike="noStrike" cap="none">
                          <a:solidFill>
                            <a:schemeClr val="dk1"/>
                          </a:solidFill>
                          <a:latin typeface="+mn-lt"/>
                          <a:cs typeface="Arial"/>
                          <a:sym typeface="Arial"/>
                        </a:rPr>
                        <a:t>Sexo</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10</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32</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2"/>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33</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8</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34</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9</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4"/>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35</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10</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36</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6"/>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37</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38</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38</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11</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08"/>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39</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7</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H</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74320">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40</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a:solidFill>
                            <a:schemeClr val="dk1"/>
                          </a:solidFill>
                          <a:latin typeface="Arial"/>
                          <a:ea typeface="Arial"/>
                          <a:cs typeface="Arial"/>
                          <a:sym typeface="Arial"/>
                        </a:rPr>
                        <a:t>16</a:t>
                      </a:r>
                      <a:endParaRPr/>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en-US" sz="1600" b="0" i="0" u="none" strike="noStrike" cap="none" dirty="0">
                          <a:solidFill>
                            <a:schemeClr val="dk1"/>
                          </a:solidFill>
                          <a:latin typeface="Arial"/>
                          <a:cs typeface="Arial"/>
                          <a:sym typeface="Arial"/>
                        </a:rPr>
                        <a:t>M</a:t>
                      </a:r>
                      <a:endParaRPr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6">
                        <a:lumMod val="20000"/>
                        <a:lumOff val="80000"/>
                      </a:schemeClr>
                    </a:solidFill>
                  </a:tcPr>
                </a:tc>
                <a:extLst>
                  <a:ext uri="{0D108BD9-81ED-4DB2-BD59-A6C34878D82A}">
                    <a16:rowId xmlns:a16="http://schemas.microsoft.com/office/drawing/2014/main" val="10010"/>
                  </a:ext>
                </a:extLst>
              </a:tr>
            </a:tbl>
          </a:graphicData>
        </a:graphic>
      </p:graphicFrame>
      <p:sp>
        <p:nvSpPr>
          <p:cNvPr id="2" name="Google Shape;192;p7">
            <a:extLst>
              <a:ext uri="{FF2B5EF4-FFF2-40B4-BE49-F238E27FC236}">
                <a16:creationId xmlns:a16="http://schemas.microsoft.com/office/drawing/2014/main" id="{7E77892B-46A3-5DE7-6B8E-B163A1FB340E}"/>
              </a:ext>
            </a:extLst>
          </p:cNvPr>
          <p:cNvSpPr txBox="1"/>
          <p:nvPr/>
        </p:nvSpPr>
        <p:spPr>
          <a:xfrm>
            <a:off x="838200" y="1515501"/>
            <a:ext cx="10424159" cy="533401"/>
          </a:xfrm>
          <a:prstGeom prst="rect">
            <a:avLst/>
          </a:prstGeom>
          <a:noFill/>
          <a:ln>
            <a:noFill/>
          </a:ln>
        </p:spPr>
        <p:txBody>
          <a:bodyPr spcFirstLastPara="1" wrap="square" lIns="91425" tIns="45700" rIns="91425" bIns="45700" anchor="t" anchorCtr="0">
            <a:noAutofit/>
          </a:bodyPr>
          <a:lstStyle/>
          <a:p>
            <a:pPr algn="ctr" defTabSz="457200">
              <a:lnSpc>
                <a:spcPct val="90000"/>
              </a:lnSpc>
              <a:buClr>
                <a:prstClr val="black"/>
              </a:buClr>
              <a:buSzPts val="2800"/>
              <a:defRPr/>
            </a:pPr>
            <a:r>
              <a:rPr kumimoji="0" lang="es-GT" sz="2800" b="1" i="0" u="none" strike="noStrike" kern="1200" cap="none" spc="0" normalizeH="0" baseline="0" noProof="0" dirty="0">
                <a:ln>
                  <a:noFill/>
                </a:ln>
                <a:solidFill>
                  <a:prstClr val="black"/>
                </a:solidFill>
                <a:effectLst/>
                <a:uLnTx/>
                <a:uFillTx/>
                <a:latin typeface="Arial"/>
                <a:ea typeface="Arial"/>
                <a:cs typeface="Arial"/>
                <a:sym typeface="Arial"/>
              </a:rPr>
              <a:t>Edad (años) y </a:t>
            </a:r>
            <a:r>
              <a:rPr kumimoji="0" lang="es-GT" sz="2800" b="1" i="0" u="none" strike="noStrike" kern="1200" cap="none" spc="0" normalizeH="0" baseline="0" noProof="0" dirty="0">
                <a:ln>
                  <a:noFill/>
                </a:ln>
                <a:effectLst/>
                <a:uLnTx/>
                <a:uFillTx/>
                <a:latin typeface="Arial"/>
                <a:ea typeface="Arial"/>
                <a:cs typeface="Arial"/>
                <a:sym typeface="Arial"/>
              </a:rPr>
              <a:t>sexo </a:t>
            </a:r>
            <a:r>
              <a:rPr kumimoji="0" lang="es-GT" sz="2800" b="1" i="0" u="none" strike="noStrike" kern="1200" cap="none" spc="0" normalizeH="0" baseline="0" noProof="0" dirty="0">
                <a:ln>
                  <a:noFill/>
                </a:ln>
                <a:solidFill>
                  <a:prstClr val="black"/>
                </a:solidFill>
                <a:effectLst/>
                <a:uLnTx/>
                <a:uFillTx/>
                <a:latin typeface="Arial"/>
                <a:ea typeface="Arial"/>
                <a:cs typeface="Arial"/>
                <a:sym typeface="Arial"/>
              </a:rPr>
              <a:t>de los </a:t>
            </a:r>
            <a:r>
              <a:rPr lang="es-GT" sz="2800" b="1" dirty="0">
                <a:solidFill>
                  <a:prstClr val="black"/>
                </a:solidFill>
                <a:latin typeface="Arial"/>
                <a:ea typeface="Arial"/>
                <a:cs typeface="Arial"/>
                <a:sym typeface="Arial"/>
              </a:rPr>
              <a:t>casos</a:t>
            </a:r>
            <a:endParaRPr kumimoji="0" lang="es-GT" sz="2800" b="1" i="0" u="none" strike="noStrike" kern="1200" cap="none" spc="0" normalizeH="0" baseline="0" noProof="0" dirty="0">
              <a:ln>
                <a:noFill/>
              </a:ln>
              <a:solidFill>
                <a:prstClr val="black"/>
              </a:solidFill>
              <a:effectLst/>
              <a:uLnTx/>
              <a:uFillTx/>
              <a:latin typeface="Arial"/>
              <a:ea typeface="Arial"/>
              <a:cs typeface="Arial"/>
              <a:sym typeface="Arial"/>
            </a:endParaRPr>
          </a:p>
          <a:p>
            <a:pPr marL="0" marR="0" lvl="0" indent="0" algn="ctr" defTabSz="457200" rtl="0" eaLnBrk="1" fontAlgn="auto" latinLnBrk="0" hangingPunct="1">
              <a:lnSpc>
                <a:spcPct val="90000"/>
              </a:lnSpc>
              <a:spcBef>
                <a:spcPts val="1000"/>
              </a:spcBef>
              <a:spcAft>
                <a:spcPts val="0"/>
              </a:spcAft>
              <a:buClr>
                <a:prstClr val="black"/>
              </a:buClr>
              <a:buSzPts val="2400"/>
              <a:buFont typeface="Arial"/>
              <a:buNone/>
              <a:tabLst/>
              <a:defRPr/>
            </a:pPr>
            <a:endParaRPr kumimoji="0" sz="2400" b="1" i="0" u="none" strike="noStrike" kern="1200" cap="none" spc="0" normalizeH="0" baseline="0" noProof="0" dirty="0">
              <a:ln>
                <a:noFill/>
              </a:ln>
              <a:solidFill>
                <a:prstClr val="black"/>
              </a:solidFill>
              <a:effectLst/>
              <a:uLnTx/>
              <a:uFillTx/>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1E7517-B32B-4971-AC14-3923E1D985AD}">
  <ds:schemaRefs>
    <ds:schemaRef ds:uri="http://schemas.microsoft.com/office/infopath/2007/PartnerControls"/>
    <ds:schemaRef ds:uri="http://schemas.microsoft.com/office/2006/metadata/properties"/>
    <ds:schemaRef ds:uri="http://schemas.microsoft.com/office/2006/documentManagement/types"/>
    <ds:schemaRef ds:uri="http://purl.org/dc/dcmitype/"/>
    <ds:schemaRef ds:uri="http://purl.org/dc/elements/1.1/"/>
    <ds:schemaRef ds:uri="http://purl.org/dc/terms/"/>
    <ds:schemaRef ds:uri="http://www.w3.org/XML/1998/namespace"/>
    <ds:schemaRef ds:uri="cd03f174-a395-49eb-8ee9-8d943e22f40d"/>
    <ds:schemaRef ds:uri="52ff0146-47b4-4d51-8c1c-03266fcd63a2"/>
    <ds:schemaRef ds:uri="http://schemas.openxmlformats.org/package/2006/metadata/core-properties"/>
  </ds:schemaRefs>
</ds:datastoreItem>
</file>

<file path=customXml/itemProps2.xml><?xml version="1.0" encoding="utf-8"?>
<ds:datastoreItem xmlns:ds="http://schemas.openxmlformats.org/officeDocument/2006/customXml" ds:itemID="{A2DE55DD-84DE-41A1-AAD7-4C09970F7744}"/>
</file>

<file path=customXml/itemProps3.xml><?xml version="1.0" encoding="utf-8"?>
<ds:datastoreItem xmlns:ds="http://schemas.openxmlformats.org/officeDocument/2006/customXml" ds:itemID="{563208D7-4B86-49AE-B982-ED4EEC46C7F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5897</TotalTime>
  <Words>16010</Words>
  <Application>Microsoft Office PowerPoint</Application>
  <PresentationFormat>Widescreen</PresentationFormat>
  <Paragraphs>1977</Paragraphs>
  <Slides>89</Slides>
  <Notes>89</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89</vt:i4>
      </vt:variant>
    </vt:vector>
  </HeadingPairs>
  <TitlesOfParts>
    <vt:vector size="102" baseType="lpstr">
      <vt:lpstr>Arial</vt:lpstr>
      <vt:lpstr>Arial  </vt:lpstr>
      <vt:lpstr>Arial Re</vt:lpstr>
      <vt:lpstr>Calibri</vt:lpstr>
      <vt:lpstr>Courier New</vt:lpstr>
      <vt:lpstr>Franklin Gothic Medium</vt:lpstr>
      <vt:lpstr>Franklin Gothic Medium Cond</vt:lpstr>
      <vt:lpstr>Libre Franklin Medium</vt:lpstr>
      <vt:lpstr>Noto Sans Symbols</vt:lpstr>
      <vt:lpstr>Segoe UI</vt:lpstr>
      <vt:lpstr>Times New Roman</vt:lpstr>
      <vt:lpstr>Wingdings</vt:lpstr>
      <vt:lpstr>Spanish_Template_12_6_2024</vt:lpstr>
      <vt:lpstr>PowerPoint Presentation</vt:lpstr>
      <vt:lpstr>PowerPoint Presentation</vt:lpstr>
      <vt:lpstr>PowerPoint Presentation</vt:lpstr>
      <vt:lpstr>Organización y visualización de datos</vt:lpstr>
      <vt:lpstr>Organización y visualización de  datos: Respuesta</vt:lpstr>
      <vt:lpstr>PowerPoint Presentation</vt:lpstr>
      <vt:lpstr>Trabajar con datos: ejemplo 1</vt:lpstr>
      <vt:lpstr>Trabajar con datos: ejemplo 2</vt:lpstr>
      <vt:lpstr>Trabajar con datos: ejemplo 3</vt:lpstr>
      <vt:lpstr>Métodos para resumir datos</vt:lpstr>
      <vt:lpstr>PowerPoint Presentation</vt:lpstr>
      <vt:lpstr>Usos de la tabla</vt:lpstr>
      <vt:lpstr>Usos de la tabla: Respuesta</vt:lpstr>
      <vt:lpstr>Componentes de la tabla</vt:lpstr>
      <vt:lpstr>Tipos de tablas</vt:lpstr>
      <vt:lpstr>Distribución de frecuencias (tabla de 1 variable) Variables cualitativas (nominales, categóricas)</vt:lpstr>
      <vt:lpstr>Distribución de frecuencias (tabla de 1 variable) Variables cuantitativas (1/2)</vt:lpstr>
      <vt:lpstr>Distribución de Frecuencias (tabla de 1 variable) Variables cuantitativas (2/2)</vt:lpstr>
      <vt:lpstr>Tabla de 2 variables</vt:lpstr>
      <vt:lpstr>Tabla de 2 variables: ejemplo</vt:lpstr>
      <vt:lpstr>Tabla 2 x 2: ejemplo (1/2)</vt:lpstr>
      <vt:lpstr>Tabla 2 x 2: ejemplo (2/2)</vt:lpstr>
      <vt:lpstr>Tablas múltiples: ejemplos</vt:lpstr>
      <vt:lpstr>Cuadro combinado</vt:lpstr>
      <vt:lpstr>Cuadro compuesto: ejemplo </vt:lpstr>
      <vt:lpstr>Resumir y mostrar datos en  una tabla (1/3)</vt:lpstr>
      <vt:lpstr>Resumir y mostrar datos en  una tabla (2/3)</vt:lpstr>
      <vt:lpstr>Resumir y mostrar datos en  una tabla (3/3)</vt:lpstr>
      <vt:lpstr>PowerPoint Presentation</vt:lpstr>
      <vt:lpstr>Usos de los gráficos</vt:lpstr>
      <vt:lpstr>Usos de los gráficos: Respuesta</vt:lpstr>
      <vt:lpstr>Tipos comunes de gráficos</vt:lpstr>
      <vt:lpstr>Tipos de variables</vt:lpstr>
      <vt:lpstr>Gráfico lineal: ejemplo</vt:lpstr>
      <vt:lpstr>Componentes de gráficos lineales</vt:lpstr>
      <vt:lpstr>Creación de un gráfico de líneas</vt:lpstr>
      <vt:lpstr>Creación de un gráfico de líneas Paso 1. Revise los datos que va a representar</vt:lpstr>
      <vt:lpstr>Creación de un gráfico de líneas Paso 2: Dibujar las líneas de los ejes X y Y</vt:lpstr>
      <vt:lpstr>Creación de un gráfico de líneas Paso 3a. Completar y rotular el eje X</vt:lpstr>
      <vt:lpstr>Creación de un gráfico lineal Paso 3b: Completar y rotular el eje Y</vt:lpstr>
      <vt:lpstr>Creación de un gráfico lineal Paso 4: Trazar los datos</vt:lpstr>
      <vt:lpstr>Creación de un gráfico de líneas Paso 5: Añadir título – qué, dónde, cuándo </vt:lpstr>
      <vt:lpstr>Creación de un gráfico de líneas Paso 6. Añadir leyenda, comentarios, notas a pie de página, fuente</vt:lpstr>
      <vt:lpstr>Gráfico lineal: ejemplo</vt:lpstr>
      <vt:lpstr>Crear un gráfico de líneas (1/2)</vt:lpstr>
      <vt:lpstr>Crear un gráfico de líneas (2/2)</vt:lpstr>
      <vt:lpstr>Crear un gráfico de líneas: respuesta</vt:lpstr>
      <vt:lpstr>Gráfico lineal: resumen</vt:lpstr>
      <vt:lpstr>Histograma: una herramienta importante en las investigaciones de brotes</vt:lpstr>
      <vt:lpstr>Histograma: ejemplo</vt:lpstr>
      <vt:lpstr>Creación de un histograma</vt:lpstr>
      <vt:lpstr>Creación de un histograma: ejemplo (1/5)</vt:lpstr>
      <vt:lpstr>Creación de un histograma: ejemplo (2/5)</vt:lpstr>
      <vt:lpstr>Creación de un histograma: ejemplo (3/5)</vt:lpstr>
      <vt:lpstr>Creación de un histograma: ejemplo (4/5)</vt:lpstr>
      <vt:lpstr>Creación de un histograma: ejemplo (5/5)</vt:lpstr>
      <vt:lpstr>Crear un histograma (1/2)</vt:lpstr>
      <vt:lpstr>Crear un histograma (2/2)</vt:lpstr>
      <vt:lpstr>Crear un histograma: Respuesta</vt:lpstr>
      <vt:lpstr>Gráficos de barras</vt:lpstr>
      <vt:lpstr>Gráfico de barras verticales,  una respuesta permitida: ejemplo (1/2)</vt:lpstr>
      <vt:lpstr>Gráfico de barras verticales,  una respuesta permitida: ejemplo</vt:lpstr>
      <vt:lpstr>Gráfico de barras verticales,  se permiten múltiples respuestas: ejemplo</vt:lpstr>
      <vt:lpstr>Gráfico de barras horizontales,  respuestas múltiples: el mismo ejemplo</vt:lpstr>
      <vt:lpstr>Gráfico de barras agrupadas: ejemplo</vt:lpstr>
      <vt:lpstr>Gráfico de barras apiladas: el mismo ejemplo</vt:lpstr>
      <vt:lpstr>Creación de un gráfico de barras</vt:lpstr>
      <vt:lpstr>Histograma frente a gráfico de barras</vt:lpstr>
      <vt:lpstr>Crear un gráfico de barras</vt:lpstr>
      <vt:lpstr>Crear un gráfico de barras</vt:lpstr>
      <vt:lpstr>Crear un gráfico de barras: Respuesta</vt:lpstr>
      <vt:lpstr>PowerPoint Presentation</vt:lpstr>
      <vt:lpstr>Usos de mapas</vt:lpstr>
      <vt:lpstr>Usos de mapas: Respuesta</vt:lpstr>
      <vt:lpstr>Mapas</vt:lpstr>
      <vt:lpstr>Mapa de puntos: ejemplo</vt:lpstr>
      <vt:lpstr>Mapa de área: ejemplo</vt:lpstr>
      <vt:lpstr>Sistemas de vigilancia de Una  Sola Salud</vt:lpstr>
      <vt:lpstr>Visualización de datos usando Ántrax como ejemplo de Una Sola Salud: parte I</vt:lpstr>
      <vt:lpstr>Visualización de datos usando Ántrax como ejemplo de Una Sola Salud: parte II</vt:lpstr>
      <vt:lpstr>PowerPoint Presentation</vt:lpstr>
      <vt:lpstr>Tablas de Ántrax: ejemplo 2</vt:lpstr>
      <vt:lpstr>Gráficos de Ántrax: ejemplo 1</vt:lpstr>
      <vt:lpstr>Gráficos de Ántrax: ejemplo 2</vt:lpstr>
      <vt:lpstr>Mapas de Ántrax: ejemplo 1</vt:lpstr>
      <vt:lpstr>Mapas de Ántrax: ejemplo 2</vt:lpstr>
      <vt:lpstr>Resumen (1/2)</vt:lpstr>
      <vt:lpstr>Resumen (2/2)</vt:lpstr>
      <vt:lpstr>Revisión de los objetivos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Lucido, Briana (CDC/GHC/DGHP)</dc:creator>
  <cp:keywords>, docId:CDCE521A12F34EA693912AF056C1B580</cp:keywords>
  <cp:lastModifiedBy>Gallagher, Darby (CDC/GHC/DGHP)</cp:lastModifiedBy>
  <cp:revision>49</cp:revision>
  <dcterms:created xsi:type="dcterms:W3CDTF">2024-03-26T16:14:48Z</dcterms:created>
  <dcterms:modified xsi:type="dcterms:W3CDTF">2026-03-05T21:05:15Z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2024-03-26T16:15:24Z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769482f1-59a0-4051-bd31-67159b0a0dbe</vt:lpwstr>
  </property>
  <property fmtid="{D5CDD505-2E9C-101B-9397-08002B2CF9AE}" pid="8" name="MSIP_Label_7b94a7b8-f06c-4dfe-bdcc-9b548fd58c31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